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61"/>
  </p:notesMasterIdLst>
  <p:handoutMasterIdLst>
    <p:handoutMasterId r:id="rId62"/>
  </p:handoutMasterIdLst>
  <p:sldIdLst>
    <p:sldId id="260" r:id="rId2"/>
    <p:sldId id="257" r:id="rId3"/>
    <p:sldId id="390" r:id="rId4"/>
    <p:sldId id="345" r:id="rId5"/>
    <p:sldId id="269" r:id="rId6"/>
    <p:sldId id="270" r:id="rId7"/>
    <p:sldId id="382" r:id="rId8"/>
    <p:sldId id="271" r:id="rId9"/>
    <p:sldId id="273" r:id="rId10"/>
    <p:sldId id="349" r:id="rId11"/>
    <p:sldId id="360" r:id="rId12"/>
    <p:sldId id="339" r:id="rId13"/>
    <p:sldId id="274" r:id="rId14"/>
    <p:sldId id="275" r:id="rId15"/>
    <p:sldId id="277" r:id="rId16"/>
    <p:sldId id="276" r:id="rId17"/>
    <p:sldId id="272" r:id="rId18"/>
    <p:sldId id="365" r:id="rId19"/>
    <p:sldId id="385" r:id="rId20"/>
    <p:sldId id="386" r:id="rId21"/>
    <p:sldId id="387" r:id="rId22"/>
    <p:sldId id="388" r:id="rId23"/>
    <p:sldId id="389" r:id="rId24"/>
    <p:sldId id="278" r:id="rId25"/>
    <p:sldId id="268" r:id="rId26"/>
    <p:sldId id="279" r:id="rId27"/>
    <p:sldId id="280" r:id="rId28"/>
    <p:sldId id="283" r:id="rId29"/>
    <p:sldId id="347" r:id="rId30"/>
    <p:sldId id="281" r:id="rId31"/>
    <p:sldId id="298" r:id="rId32"/>
    <p:sldId id="265" r:id="rId33"/>
    <p:sldId id="266" r:id="rId34"/>
    <p:sldId id="284" r:id="rId35"/>
    <p:sldId id="285" r:id="rId36"/>
    <p:sldId id="286" r:id="rId37"/>
    <p:sldId id="367" r:id="rId38"/>
    <p:sldId id="391" r:id="rId39"/>
    <p:sldId id="287" r:id="rId40"/>
    <p:sldId id="288" r:id="rId41"/>
    <p:sldId id="289" r:id="rId42"/>
    <p:sldId id="348" r:id="rId43"/>
    <p:sldId id="290" r:id="rId44"/>
    <p:sldId id="291" r:id="rId45"/>
    <p:sldId id="307" r:id="rId46"/>
    <p:sldId id="292"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80" r:id="rId6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5F5"/>
    <a:srgbClr val="70897D"/>
    <a:srgbClr val="C16FA4"/>
    <a:srgbClr val="660099"/>
    <a:srgbClr val="420063"/>
    <a:srgbClr val="FF00FF"/>
    <a:srgbClr val="00FF00"/>
    <a:srgbClr val="C80032"/>
    <a:srgbClr val="3200C8"/>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8372" autoAdjust="0"/>
  </p:normalViewPr>
  <p:slideViewPr>
    <p:cSldViewPr>
      <p:cViewPr varScale="1">
        <p:scale>
          <a:sx n="72" d="100"/>
          <a:sy n="72" d="100"/>
        </p:scale>
        <p:origin x="540"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04" tIns="44053" rIns="88104" bIns="44053" rtlCol="0"/>
          <a:lstStyle>
            <a:lvl1pPr algn="l" eaLnBrk="1" fontAlgn="auto" hangingPunct="1">
              <a:spcBef>
                <a:spcPts val="0"/>
              </a:spcBef>
              <a:spcAft>
                <a:spcPts val="0"/>
              </a:spcAft>
              <a:defRPr sz="1100">
                <a:latin typeface="+mn-lt"/>
                <a:cs typeface="+mn-cs"/>
              </a:defRPr>
            </a:lvl1pPr>
          </a:lstStyle>
          <a:p>
            <a:pPr>
              <a:defRPr/>
            </a:pPr>
            <a:endParaRPr lang="en-CA"/>
          </a:p>
        </p:txBody>
      </p:sp>
      <p:sp>
        <p:nvSpPr>
          <p:cNvPr id="3" name="Date Placeholder 2"/>
          <p:cNvSpPr>
            <a:spLocks noGrp="1"/>
          </p:cNvSpPr>
          <p:nvPr>
            <p:ph type="dt" sz="quarter" idx="1"/>
          </p:nvPr>
        </p:nvSpPr>
        <p:spPr>
          <a:xfrm>
            <a:off x="3971925" y="0"/>
            <a:ext cx="3036888" cy="463550"/>
          </a:xfrm>
          <a:prstGeom prst="rect">
            <a:avLst/>
          </a:prstGeom>
        </p:spPr>
        <p:txBody>
          <a:bodyPr vert="horz" lIns="88104" tIns="44053" rIns="88104" bIns="44053" rtlCol="0"/>
          <a:lstStyle>
            <a:lvl1pPr algn="r" eaLnBrk="1" fontAlgn="auto" hangingPunct="1">
              <a:spcBef>
                <a:spcPts val="0"/>
              </a:spcBef>
              <a:spcAft>
                <a:spcPts val="0"/>
              </a:spcAft>
              <a:defRPr sz="1100">
                <a:latin typeface="+mn-lt"/>
                <a:cs typeface="+mn-cs"/>
              </a:defRPr>
            </a:lvl1pPr>
          </a:lstStyle>
          <a:p>
            <a:pPr>
              <a:defRPr/>
            </a:pPr>
            <a:fld id="{EF97187C-47E8-4E64-A256-05BABDADA84B}" type="datetimeFigureOut">
              <a:rPr lang="en-US"/>
              <a:pPr>
                <a:defRPr/>
              </a:pPr>
              <a:t>9/16/2020</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88104" tIns="44053" rIns="88104" bIns="44053" rtlCol="0" anchor="b"/>
          <a:lstStyle>
            <a:lvl1pPr algn="l" eaLnBrk="1" fontAlgn="auto" hangingPunct="1">
              <a:spcBef>
                <a:spcPts val="0"/>
              </a:spcBef>
              <a:spcAft>
                <a:spcPts val="0"/>
              </a:spcAft>
              <a:defRPr sz="11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wrap="square" lIns="88104" tIns="44053" rIns="88104" bIns="44053"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90F20187-BC70-431E-82C7-D1150C14A2A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35" tIns="46567" rIns="93135" bIns="46567" rtlCol="0"/>
          <a:lstStyle>
            <a:lvl1pPr algn="l" eaLnBrk="1" fontAlgn="auto" hangingPunct="1">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idx="1"/>
          </p:nvPr>
        </p:nvSpPr>
        <p:spPr>
          <a:xfrm>
            <a:off x="3971925" y="0"/>
            <a:ext cx="3036888" cy="463550"/>
          </a:xfrm>
          <a:prstGeom prst="rect">
            <a:avLst/>
          </a:prstGeom>
        </p:spPr>
        <p:txBody>
          <a:bodyPr vert="horz" lIns="93135" tIns="46567" rIns="93135" bIns="46567" rtlCol="0"/>
          <a:lstStyle>
            <a:lvl1pPr algn="r" eaLnBrk="1" fontAlgn="auto" hangingPunct="1">
              <a:spcBef>
                <a:spcPts val="0"/>
              </a:spcBef>
              <a:spcAft>
                <a:spcPts val="0"/>
              </a:spcAft>
              <a:defRPr sz="1300">
                <a:latin typeface="+mn-lt"/>
                <a:cs typeface="+mn-cs"/>
              </a:defRPr>
            </a:lvl1pPr>
          </a:lstStyle>
          <a:p>
            <a:pPr>
              <a:defRPr/>
            </a:pPr>
            <a:fld id="{9516CCAA-4EEB-4F6E-B99F-7E6BA61A0446}" type="datetimeFigureOut">
              <a:rPr lang="en-US"/>
              <a:pPr>
                <a:defRPr/>
              </a:pPr>
              <a:t>9/16/2020</a:t>
            </a:fld>
            <a:endParaRPr lang="en-CA"/>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35" tIns="46567" rIns="93135" bIns="46567" rtlCol="0" anchor="ctr"/>
          <a:lstStyle/>
          <a:p>
            <a:pPr lvl="0"/>
            <a:endParaRPr lang="en-CA"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35" tIns="46567" rIns="93135" bIns="465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35" tIns="46567" rIns="93135" bIns="46567" rtlCol="0" anchor="b"/>
          <a:lstStyle>
            <a:lvl1pPr algn="l" eaLnBrk="1" fontAlgn="auto" hangingPunct="1">
              <a:spcBef>
                <a:spcPts val="0"/>
              </a:spcBef>
              <a:spcAft>
                <a:spcPts val="0"/>
              </a:spcAft>
              <a:defRPr sz="13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3135" tIns="46567" rIns="93135" bIns="46567"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4C0A795F-193E-4734-856F-56FAC32D32F3}"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DE97DA-4BB5-4B97-B8BA-2C3B94A8E34A}" type="slidenum">
              <a:rPr lang="en-CA" altLang="en-US" sz="1300" smtClean="0"/>
              <a:pPr>
                <a:spcBef>
                  <a:spcPct val="0"/>
                </a:spcBef>
              </a:pPr>
              <a:t>1</a:t>
            </a:fld>
            <a:endParaRPr lang="en-CA"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Drawings, paintings</a:t>
            </a:r>
          </a:p>
          <a:p>
            <a:pPr eaLnBrk="1" hangingPunct="1">
              <a:spcBef>
                <a:spcPct val="0"/>
              </a:spcBef>
            </a:pPr>
            <a:endParaRPr lang="en-CA"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532099-3994-40E5-A884-46A902B222AC}" type="slidenum">
              <a:rPr lang="en-CA" altLang="en-US" sz="1300" smtClean="0"/>
              <a:pPr>
                <a:spcBef>
                  <a:spcPct val="0"/>
                </a:spcBef>
              </a:pPr>
              <a:t>5</a:t>
            </a:fld>
            <a:endParaRPr lang="en-CA"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Kang and Kodos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4DC842-5F67-4D1A-813F-DC37971118BD}" type="slidenum">
              <a:rPr lang="en-CA" altLang="en-US" sz="1300" smtClean="0"/>
              <a:pPr>
                <a:spcBef>
                  <a:spcPct val="0"/>
                </a:spcBef>
              </a:pPr>
              <a:t>10</a:t>
            </a:fld>
            <a:endParaRPr lang="en-CA"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Kang an </a:t>
            </a:r>
            <a:r>
              <a:rPr lang="en-US" altLang="en-US" dirty="0" err="1" smtClean="0"/>
              <a:t>kodos</a:t>
            </a: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A93E3B-CEA7-43DD-9902-EEA2C6A7AEF5}" type="slidenum">
              <a:rPr lang="en-CA" altLang="en-US" sz="1300" smtClean="0"/>
              <a:pPr>
                <a:spcBef>
                  <a:spcPct val="0"/>
                </a:spcBef>
              </a:pPr>
              <a:t>11</a:t>
            </a:fld>
            <a:endParaRPr lang="en-CA"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B78B4F-CE72-4E34-B6D3-F09DA373A84E}" type="slidenum">
              <a:rPr lang="en-CA" altLang="en-US" smtClean="0">
                <a:latin typeface="Calibri" panose="020F0502020204030204" pitchFamily="34" charset="0"/>
              </a:rPr>
              <a:pPr/>
              <a:t>23</a:t>
            </a:fld>
            <a:endParaRPr lang="en-CA"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46B770-BB6F-4CD1-AC78-CD580C8EE8FA}" type="slidenum">
              <a:rPr lang="en-CA" altLang="en-US" sz="1300" smtClean="0"/>
              <a:pPr>
                <a:spcBef>
                  <a:spcPct val="0"/>
                </a:spcBef>
              </a:pPr>
              <a:t>26</a:t>
            </a:fld>
            <a:endParaRPr lang="en-CA"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8617A1B7-DA60-4839-814A-8D4DF7902DC4}" type="datetime1">
              <a:rPr lang="en-US"/>
              <a:pPr>
                <a:defRPr/>
              </a:pPr>
              <a:t>9/16/2020</a:t>
            </a:fld>
            <a:endParaRPr lang="en-CA"/>
          </a:p>
        </p:txBody>
      </p:sp>
      <p:sp>
        <p:nvSpPr>
          <p:cNvPr id="7" name="Footer Placeholder 19"/>
          <p:cNvSpPr>
            <a:spLocks noGrp="1"/>
          </p:cNvSpPr>
          <p:nvPr>
            <p:ph type="ftr" sz="quarter" idx="11"/>
          </p:nvPr>
        </p:nvSpPr>
        <p:spPr>
          <a:xfrm>
            <a:off x="6156325" y="6305550"/>
            <a:ext cx="2312988" cy="552450"/>
          </a:xfrm>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0C4373C8-44C2-4FF8-BBB8-A355F5289A65}" type="slidenum">
              <a:rPr lang="en-CA" altLang="en-US"/>
              <a:pPr>
                <a:defRPr/>
              </a:pPr>
              <a:t>‹#›</a:t>
            </a:fld>
            <a:endParaRPr lang="en-CA" altLang="en-US"/>
          </a:p>
        </p:txBody>
      </p:sp>
    </p:spTree>
    <p:extLst>
      <p:ext uri="{BB962C8B-B14F-4D97-AF65-F5344CB8AC3E}">
        <p14:creationId xmlns:p14="http://schemas.microsoft.com/office/powerpoint/2010/main" val="303566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4A88457-85A2-4032-A5C7-4CC731499DAE}" type="datetime1">
              <a:rPr lang="en-US"/>
              <a:pPr>
                <a:defRPr/>
              </a:pPr>
              <a:t>9/16/2020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6282A129-762B-408B-8802-DA128EC19210}" type="slidenum">
              <a:rPr lang="en-CA" altLang="en-US"/>
              <a:pPr>
                <a:defRPr/>
              </a:pPr>
              <a:t>‹#›</a:t>
            </a:fld>
            <a:endParaRPr lang="en-CA" altLang="en-US"/>
          </a:p>
        </p:txBody>
      </p:sp>
    </p:spTree>
    <p:extLst>
      <p:ext uri="{BB962C8B-B14F-4D97-AF65-F5344CB8AC3E}">
        <p14:creationId xmlns:p14="http://schemas.microsoft.com/office/powerpoint/2010/main" val="31244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9CE26D2-939E-49D9-A185-9FA01A378C1C}" type="datetime1">
              <a:rPr lang="en-US"/>
              <a:pPr>
                <a:defRPr/>
              </a:pPr>
              <a:t>9/16/2020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CA7399DB-D2CD-4A7D-8F2E-FC05C85C21F9}" type="slidenum">
              <a:rPr lang="en-CA" altLang="en-US"/>
              <a:pPr>
                <a:defRPr/>
              </a:pPr>
              <a:t>‹#›</a:t>
            </a:fld>
            <a:endParaRPr lang="en-CA" altLang="en-US"/>
          </a:p>
        </p:txBody>
      </p:sp>
    </p:spTree>
    <p:extLst>
      <p:ext uri="{BB962C8B-B14F-4D97-AF65-F5344CB8AC3E}">
        <p14:creationId xmlns:p14="http://schemas.microsoft.com/office/powerpoint/2010/main" val="325570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fld id="{FBEA1400-B0BC-4012-B129-20E3CF2F5056}" type="datetime1">
              <a:rPr lang="en-US"/>
              <a:pPr>
                <a:defRPr/>
              </a:pPr>
              <a:t>9/16/2020</a:t>
            </a:fld>
            <a:endParaRPr lang="en-CA"/>
          </a:p>
        </p:txBody>
      </p:sp>
      <p:sp>
        <p:nvSpPr>
          <p:cNvPr id="5" name="Footer Placeholder 9"/>
          <p:cNvSpPr>
            <a:spLocks noGrp="1"/>
          </p:cNvSpPr>
          <p:nvPr>
            <p:ph type="ftr" sz="quarter" idx="11"/>
          </p:nvPr>
        </p:nvSpPr>
        <p:spPr>
          <a:xfrm>
            <a:off x="2411413" y="6305550"/>
            <a:ext cx="2895600" cy="476250"/>
          </a:xfrm>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5F7B0F93-985F-404D-AA9A-5FBDCF5ABF2B}" type="slidenum">
              <a:rPr lang="en-CA" altLang="en-US"/>
              <a:pPr>
                <a:defRPr/>
              </a:pPr>
              <a:t>‹#›</a:t>
            </a:fld>
            <a:endParaRPr lang="en-CA" altLang="en-US"/>
          </a:p>
        </p:txBody>
      </p:sp>
    </p:spTree>
    <p:extLst>
      <p:ext uri="{BB962C8B-B14F-4D97-AF65-F5344CB8AC3E}">
        <p14:creationId xmlns:p14="http://schemas.microsoft.com/office/powerpoint/2010/main" val="388070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E38F485-78EC-4B9F-9AAB-11457A44DABA}" type="datetime1">
              <a:rPr lang="en-US"/>
              <a:pPr>
                <a:defRPr/>
              </a:pPr>
              <a:t>9/16/2020</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7D637835-0A7F-4DA4-9628-CECEDB4AB604}" type="slidenum">
              <a:rPr lang="en-CA" altLang="en-US"/>
              <a:pPr>
                <a:defRPr/>
              </a:pPr>
              <a:t>‹#›</a:t>
            </a:fld>
            <a:endParaRPr lang="en-CA" altLang="en-US"/>
          </a:p>
        </p:txBody>
      </p:sp>
    </p:spTree>
    <p:extLst>
      <p:ext uri="{BB962C8B-B14F-4D97-AF65-F5344CB8AC3E}">
        <p14:creationId xmlns:p14="http://schemas.microsoft.com/office/powerpoint/2010/main" val="333948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01D0DE9A-AFD6-417F-8EAD-ACC55A607C3C}" type="datetime1">
              <a:rPr lang="en-US"/>
              <a:pPr>
                <a:defRPr/>
              </a:pPr>
              <a:t>9/16/2020</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14CCD677-5848-4AFC-A574-3E415F9C1106}" type="slidenum">
              <a:rPr lang="en-CA" altLang="en-US"/>
              <a:pPr>
                <a:defRPr/>
              </a:pPr>
              <a:t>‹#›</a:t>
            </a:fld>
            <a:endParaRPr lang="en-CA" altLang="en-US"/>
          </a:p>
        </p:txBody>
      </p:sp>
    </p:spTree>
    <p:extLst>
      <p:ext uri="{BB962C8B-B14F-4D97-AF65-F5344CB8AC3E}">
        <p14:creationId xmlns:p14="http://schemas.microsoft.com/office/powerpoint/2010/main" val="179244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6ABD703-A840-4D2E-8D5B-4FCC9CCA1AD7}" type="datetime1">
              <a:rPr lang="en-US"/>
              <a:pPr>
                <a:defRPr/>
              </a:pPr>
              <a:t>9/16/2020</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792220B2-5148-4489-ABF4-5B0DD30C855D}" type="slidenum">
              <a:rPr lang="en-CA" altLang="en-US"/>
              <a:pPr>
                <a:defRPr/>
              </a:pPr>
              <a:t>‹#›</a:t>
            </a:fld>
            <a:endParaRPr lang="en-CA" altLang="en-US"/>
          </a:p>
        </p:txBody>
      </p:sp>
    </p:spTree>
    <p:extLst>
      <p:ext uri="{BB962C8B-B14F-4D97-AF65-F5344CB8AC3E}">
        <p14:creationId xmlns:p14="http://schemas.microsoft.com/office/powerpoint/2010/main" val="404353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7F850BE6-E461-4B66-972B-6240AC9B6C55}" type="datetime1">
              <a:rPr lang="en-US"/>
              <a:pPr>
                <a:defRPr/>
              </a:pPr>
              <a:t>9/16/2020</a:t>
            </a:fld>
            <a:endParaRPr lang="en-CA"/>
          </a:p>
        </p:txBody>
      </p:sp>
      <p:sp>
        <p:nvSpPr>
          <p:cNvPr id="4" name="Footer Placeholder 9"/>
          <p:cNvSpPr>
            <a:spLocks noGrp="1"/>
          </p:cNvSpPr>
          <p:nvPr>
            <p:ph type="ftr" sz="quarter" idx="11"/>
          </p:nvPr>
        </p:nvSpPr>
        <p:spPr>
          <a:xfrm>
            <a:off x="4356100" y="6305550"/>
            <a:ext cx="2895600" cy="476250"/>
          </a:xfrm>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43F1CD2B-2B8A-4B04-8D93-BF5B0072A06E}" type="slidenum">
              <a:rPr lang="en-CA" altLang="en-US"/>
              <a:pPr>
                <a:defRPr/>
              </a:pPr>
              <a:t>‹#›</a:t>
            </a:fld>
            <a:endParaRPr lang="en-CA" altLang="en-US"/>
          </a:p>
        </p:txBody>
      </p:sp>
    </p:spTree>
    <p:extLst>
      <p:ext uri="{BB962C8B-B14F-4D97-AF65-F5344CB8AC3E}">
        <p14:creationId xmlns:p14="http://schemas.microsoft.com/office/powerpoint/2010/main" val="209930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BDF22170-9DF8-49DC-9A06-BA24B8D96738}" type="datetime1">
              <a:rPr lang="en-US"/>
              <a:pPr>
                <a:defRPr/>
              </a:pPr>
              <a:t>9/16/2020</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9BECA6F8-46FF-4590-BFE3-3CE995705175}" type="slidenum">
              <a:rPr lang="en-CA" altLang="en-US"/>
              <a:pPr>
                <a:defRPr/>
              </a:pPr>
              <a:t>‹#›</a:t>
            </a:fld>
            <a:endParaRPr lang="en-CA" altLang="en-US"/>
          </a:p>
        </p:txBody>
      </p:sp>
    </p:spTree>
    <p:extLst>
      <p:ext uri="{BB962C8B-B14F-4D97-AF65-F5344CB8AC3E}">
        <p14:creationId xmlns:p14="http://schemas.microsoft.com/office/powerpoint/2010/main" val="250786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6799286-D74F-44F5-B4B4-BBF13ED96E2F}" type="datetime1">
              <a:rPr lang="en-US"/>
              <a:pPr>
                <a:defRPr/>
              </a:pPr>
              <a:t>9/16/2020</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EF0C1BB7-0676-4071-8E67-562AF939813A}" type="slidenum">
              <a:rPr lang="en-CA" altLang="en-US"/>
              <a:pPr>
                <a:defRPr/>
              </a:pPr>
              <a:t>‹#›</a:t>
            </a:fld>
            <a:endParaRPr lang="en-CA" altLang="en-US"/>
          </a:p>
        </p:txBody>
      </p:sp>
    </p:spTree>
    <p:extLst>
      <p:ext uri="{BB962C8B-B14F-4D97-AF65-F5344CB8AC3E}">
        <p14:creationId xmlns:p14="http://schemas.microsoft.com/office/powerpoint/2010/main" val="47370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16CA9501-819C-4377-AAD3-E60F7C55E28B}" type="datetime1">
              <a:rPr lang="en-US"/>
              <a:pPr>
                <a:defRPr/>
              </a:pPr>
              <a:t>9/16/2020</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58115696-A688-4443-9F14-71A64FF59FE0}" type="slidenum">
              <a:rPr lang="en-CA" altLang="en-US"/>
              <a:pPr>
                <a:defRPr/>
              </a:pPr>
              <a:t>‹#›</a:t>
            </a:fld>
            <a:endParaRPr lang="en-CA" altLang="en-US"/>
          </a:p>
        </p:txBody>
      </p:sp>
    </p:spTree>
    <p:extLst>
      <p:ext uri="{BB962C8B-B14F-4D97-AF65-F5344CB8AC3E}">
        <p14:creationId xmlns:p14="http://schemas.microsoft.com/office/powerpoint/2010/main" val="310367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1118C01D-EC4E-4FD3-8473-B8EE26223AC6}" type="datetime1">
              <a:rPr lang="en-US"/>
              <a:pPr>
                <a:defRPr/>
              </a:pPr>
              <a:t>9/16/2020</a:t>
            </a:fld>
            <a:endParaRPr lang="en-CA"/>
          </a:p>
        </p:txBody>
      </p:sp>
      <p:sp>
        <p:nvSpPr>
          <p:cNvPr id="10" name="Footer Placeholder 9"/>
          <p:cNvSpPr>
            <a:spLocks noGrp="1"/>
          </p:cNvSpPr>
          <p:nvPr>
            <p:ph type="ftr" sz="quarter" idx="3"/>
          </p:nvPr>
        </p:nvSpPr>
        <p:spPr>
          <a:xfrm>
            <a:off x="3200400" y="6157913"/>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A61B4ACF-026A-4F74-AA3F-3D6D1A7F947A}"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p:cNvSpPr txBox="1"/>
          <p:nvPr userDrawn="1"/>
        </p:nvSpPr>
        <p:spPr>
          <a:xfrm>
            <a:off x="7215188" y="6500813"/>
            <a:ext cx="1714500" cy="307975"/>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1400" dirty="0" smtClean="0">
                <a:latin typeface="Gill Sans MT" panose="020B0502020104020203" pitchFamily="34" charset="0"/>
              </a:rPr>
              <a:t>Slide </a:t>
            </a:r>
            <a:fld id="{A1F5E555-33D6-46C1-96CB-3961DF101EA5}" type="slidenum">
              <a:rPr lang="en-CA" altLang="en-US" sz="1400" smtClean="0">
                <a:latin typeface="Gill Sans MT" panose="020B0502020104020203" pitchFamily="34" charset="0"/>
              </a:rPr>
              <a:pPr eaLnBrk="1" hangingPunct="1">
                <a:defRPr/>
              </a:pPr>
              <a:t>‹#›</a:t>
            </a:fld>
            <a:r>
              <a:rPr lang="en-CA" altLang="en-US" sz="1400" dirty="0" smtClean="0">
                <a:latin typeface="Gill Sans MT" panose="020B0502020104020203" pitchFamily="34" charset="0"/>
              </a:rPr>
              <a:t> of 59</a:t>
            </a:r>
          </a:p>
        </p:txBody>
      </p:sp>
    </p:spTree>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54" r:id="rId4"/>
    <p:sldLayoutId id="2147485160" r:id="rId5"/>
    <p:sldLayoutId id="2147485161" r:id="rId6"/>
    <p:sldLayoutId id="2147485162" r:id="rId7"/>
    <p:sldLayoutId id="2147485163" r:id="rId8"/>
    <p:sldLayoutId id="2147485164" r:id="rId9"/>
    <p:sldLayoutId id="2147485155" r:id="rId10"/>
    <p:sldLayoutId id="2147485156"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learning/learning-graphic-design-things-every-designer-should-know/get-extreme?u=2152804"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linkedin.com/learning/graphic-design-tips-tricks-weekly/design-a-powerful-poster-work-with-your-photo-not-against-it?u=2152804"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b6vHZ95XDwU&amp;feature=related" TargetMode="External"/><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scii-cod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calc.50x.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youtube.com/watch?v=4Tr0otuiQuU"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www.csd.uwo.ca/~lreid/cs1033/resolutio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csd.uwo.ca/~lreid/cs1033/resolutio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csd.uwo.ca/~lreid/cs1033/resolu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j6_yYdt-Z8#t=0m30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NtVWPaOzho" TargetMode="External"/><Relationship Id="rId2" Type="http://schemas.openxmlformats.org/officeDocument/2006/relationships/hyperlink" Target="http://en.wikipedia.org/wiki/Quaternary_numeral_syste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bcDtAPOscV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2600325"/>
            <a:ext cx="6923088" cy="2114550"/>
          </a:xfrm>
        </p:spPr>
        <p:txBody>
          <a:bodyPr/>
          <a:lstStyle/>
          <a:p>
            <a:pPr eaLnBrk="1" fontAlgn="auto" hangingPunct="1">
              <a:spcAft>
                <a:spcPts val="0"/>
              </a:spcAft>
              <a:defRPr/>
            </a:pPr>
            <a:r>
              <a:rPr lang="en-CA" dirty="0" smtClean="0">
                <a:solidFill>
                  <a:schemeClr val="tx2">
                    <a:satMod val="130000"/>
                  </a:schemeClr>
                </a:solidFill>
              </a:rPr>
              <a:t>Introduction to Graphics</a:t>
            </a:r>
            <a:endParaRPr lang="en-CA" dirty="0">
              <a:solidFill>
                <a:schemeClr val="tx2">
                  <a:satMod val="130000"/>
                </a:schemeClr>
              </a:solidFill>
            </a:endParaRPr>
          </a:p>
        </p:txBody>
      </p:sp>
      <p:sp>
        <p:nvSpPr>
          <p:cNvPr id="5" name="Text Placeholder 4"/>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r>
              <a:rPr lang="en-CA" dirty="0" smtClean="0"/>
              <a:t>Computer Science 1033 – Week 2</a:t>
            </a:r>
            <a:endParaRPr lang="en-CA" dirty="0"/>
          </a:p>
        </p:txBody>
      </p:sp>
      <p:sp>
        <p:nvSpPr>
          <p:cNvPr id="18436" name="TextBox 6"/>
          <p:cNvSpPr txBox="1">
            <a:spLocks noChangeArrowheads="1"/>
          </p:cNvSpPr>
          <p:nvPr/>
        </p:nvSpPr>
        <p:spPr bwMode="auto">
          <a:xfrm>
            <a:off x="2357438" y="6143625"/>
            <a:ext cx="6786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i="1">
                <a:solidFill>
                  <a:schemeClr val="accent1"/>
                </a:solidFill>
              </a:rPr>
              <a:t>“</a:t>
            </a:r>
            <a:r>
              <a:rPr lang="en-CA" altLang="en-US" sz="1800">
                <a:solidFill>
                  <a:schemeClr val="accent1"/>
                </a:solidFill>
              </a:rPr>
              <a:t>Think honk if you're a telepath.”</a:t>
            </a:r>
            <a:r>
              <a:rPr lang="en-CA" altLang="en-US" sz="1800">
                <a:solidFill>
                  <a:schemeClr val="accent1"/>
                </a:solidFill>
                <a:sym typeface="Wingdings" panose="05000000000000000000" pitchFamily="2" charset="2"/>
              </a:rPr>
              <a:t></a:t>
            </a:r>
            <a:r>
              <a:rPr lang="en-CA" altLang="en-US" sz="1800">
                <a:solidFill>
                  <a:schemeClr val="accent1"/>
                </a:solidFill>
              </a:rPr>
              <a:t>  </a:t>
            </a:r>
            <a:r>
              <a:rPr lang="en-CA" altLang="en-US" sz="1800" i="1">
                <a:solidFill>
                  <a:schemeClr val="accent1"/>
                </a:solidFill>
              </a:rPr>
              <a:t>Unix Fortune</a:t>
            </a:r>
            <a:endParaRPr lang="en-CA" altLang="en-US" sz="1800">
              <a:solidFill>
                <a:schemeClr val="accent1"/>
              </a:solidFill>
            </a:endParaRPr>
          </a:p>
        </p:txBody>
      </p:sp>
      <p:pic>
        <p:nvPicPr>
          <p:cNvPr id="1843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3786188"/>
            <a:ext cx="32861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
          <p:cNvSpPr>
            <a:spLocks noChangeArrowheads="1"/>
          </p:cNvSpPr>
          <p:nvPr/>
        </p:nvSpPr>
        <p:spPr bwMode="auto">
          <a:xfrm>
            <a:off x="0" y="5765800"/>
            <a:ext cx="229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hlinkClick r:id="rId5"/>
              </a:rPr>
              <a:t>How to design a poster</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60350"/>
            <a:ext cx="8072437" cy="836613"/>
          </a:xfrm>
        </p:spPr>
        <p:txBody>
          <a:bodyPr/>
          <a:lstStyle/>
          <a:p>
            <a:pPr>
              <a:defRPr/>
            </a:pPr>
            <a:r>
              <a:rPr lang="en-US" dirty="0" smtClean="0"/>
              <a:t>Let’s try an experiment:</a:t>
            </a:r>
            <a:endParaRPr lang="en-US" dirty="0"/>
          </a:p>
        </p:txBody>
      </p:sp>
      <p:sp>
        <p:nvSpPr>
          <p:cNvPr id="30723" name="Content Placeholder 2"/>
          <p:cNvSpPr>
            <a:spLocks noGrp="1"/>
          </p:cNvSpPr>
          <p:nvPr>
            <p:ph idx="1"/>
          </p:nvPr>
        </p:nvSpPr>
        <p:spPr>
          <a:xfrm>
            <a:off x="539750" y="908050"/>
            <a:ext cx="7993063" cy="5329238"/>
          </a:xfrm>
        </p:spPr>
        <p:txBody>
          <a:bodyPr/>
          <a:lstStyle/>
          <a:p>
            <a:r>
              <a:rPr lang="en-US" altLang="en-US" smtClean="0"/>
              <a:t>How could we possibly represent anything with just 0’s and 1’s?  Seems impossible but everyone in this class can do it (if we start small)!</a:t>
            </a:r>
          </a:p>
          <a:p>
            <a:r>
              <a:rPr lang="en-US" altLang="en-US" smtClean="0"/>
              <a:t>THE ALIENS ARE COMING, they only speak binary!!! OH NO…Using binary let’s represent:</a:t>
            </a:r>
          </a:p>
        </p:txBody>
      </p:sp>
      <p:pic>
        <p:nvPicPr>
          <p:cNvPr id="30724" name="Picture 2" descr="http://appvader.com/wp-content/uploads/2011/12/simpsons-aliens-kang-kodos.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2588" y="3429000"/>
            <a:ext cx="23050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909638"/>
          </a:xfrm>
        </p:spPr>
        <p:txBody>
          <a:bodyPr>
            <a:normAutofit fontScale="90000"/>
          </a:bodyPr>
          <a:lstStyle/>
          <a:p>
            <a:pPr>
              <a:defRPr/>
            </a:pPr>
            <a:r>
              <a:rPr lang="en-US" dirty="0" smtClean="0"/>
              <a:t>Let’s trying using Binary to represent our world!</a:t>
            </a:r>
            <a:endParaRPr lang="en-US" dirty="0"/>
          </a:p>
        </p:txBody>
      </p:sp>
      <p:sp>
        <p:nvSpPr>
          <p:cNvPr id="3" name="Content Placeholder 2"/>
          <p:cNvSpPr>
            <a:spLocks noGrp="1"/>
          </p:cNvSpPr>
          <p:nvPr>
            <p:ph idx="1"/>
          </p:nvPr>
        </p:nvSpPr>
        <p:spPr>
          <a:xfrm>
            <a:off x="684213" y="1089025"/>
            <a:ext cx="8077200" cy="5383213"/>
          </a:xfrm>
        </p:spPr>
        <p:txBody>
          <a:bodyPr/>
          <a:lstStyle/>
          <a:p>
            <a:r>
              <a:rPr lang="en-US" altLang="en-US" sz="2600" smtClean="0"/>
              <a:t>Use only 1’s and 0’s to represent:</a:t>
            </a:r>
          </a:p>
          <a:p>
            <a:pPr lvl="1"/>
            <a:r>
              <a:rPr lang="en-US" altLang="en-US" sz="2200" smtClean="0"/>
              <a:t>Over 6 feet tall.</a:t>
            </a:r>
          </a:p>
          <a:p>
            <a:pPr lvl="1"/>
            <a:r>
              <a:rPr lang="en-US" altLang="en-US" sz="2200" smtClean="0"/>
              <a:t>People who went to high school the longest in:</a:t>
            </a:r>
          </a:p>
          <a:p>
            <a:pPr lvl="2"/>
            <a:r>
              <a:rPr lang="en-US" altLang="en-US" sz="2200" smtClean="0"/>
              <a:t>London</a:t>
            </a:r>
          </a:p>
          <a:p>
            <a:pPr lvl="2"/>
            <a:r>
              <a:rPr lang="en-US" altLang="en-US" sz="2200" smtClean="0"/>
              <a:t>Ontario (but not London)</a:t>
            </a:r>
          </a:p>
          <a:p>
            <a:pPr lvl="2"/>
            <a:r>
              <a:rPr lang="en-US" altLang="en-US" sz="2200" smtClean="0"/>
              <a:t>Canada (but not Ontario)</a:t>
            </a:r>
          </a:p>
          <a:p>
            <a:pPr lvl="2"/>
            <a:r>
              <a:rPr lang="en-US" altLang="en-US" sz="2200" smtClean="0"/>
              <a:t>Outside of Canada</a:t>
            </a:r>
          </a:p>
          <a:p>
            <a:pPr lvl="1"/>
            <a:r>
              <a:rPr lang="en-US" altLang="en-US" sz="2200" smtClean="0"/>
              <a:t>People who were born on a Su, M, Tu, W, Th, F, Sa</a:t>
            </a:r>
          </a:p>
          <a:p>
            <a:pPr lvl="1"/>
            <a:r>
              <a:rPr lang="en-US" altLang="en-US" sz="2200" smtClean="0"/>
              <a:t>People who were born in Jan, Feb, Mar, Apr, May, Jun, Jul, Aug, Sep, Oct, Nov, Dec</a:t>
            </a:r>
          </a:p>
          <a:p>
            <a:pPr lvl="1"/>
            <a:r>
              <a:rPr lang="en-US" altLang="en-US" sz="2200" smtClean="0"/>
              <a:t>People who were born in 1913, 1914, 1915, … 2013</a:t>
            </a:r>
          </a:p>
          <a:p>
            <a:pPr lvl="1"/>
            <a:r>
              <a:rPr lang="en-US" altLang="en-US" sz="2200" smtClean="0"/>
              <a:t>Bonus Question:  </a:t>
            </a:r>
          </a:p>
          <a:p>
            <a:pPr lvl="2"/>
            <a:r>
              <a:rPr lang="en-US" altLang="en-US" sz="1800" smtClean="0"/>
              <a:t>What are the alien’s names on The Simpsons </a:t>
            </a:r>
            <a:r>
              <a:rPr lang="en-US" altLang="en-US" sz="1800" smtClean="0">
                <a:sym typeface="Wingdings" panose="05000000000000000000" pitchFamily="2" charset="2"/>
              </a:rPr>
              <a:t> ?</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linds(horizontal)">
                                      <p:cBhvr>
                                        <p:cTn id="39" dur="500"/>
                                        <p:tgtEl>
                                          <p:spTgt spid="3">
                                            <p:txEl>
                                              <p:pRg st="10" end="1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7715250" cy="1285875"/>
          </a:xfrm>
        </p:spPr>
        <p:txBody>
          <a:bodyPr>
            <a:normAutofit fontScale="90000"/>
          </a:bodyPr>
          <a:lstStyle/>
          <a:p>
            <a:pPr eaLnBrk="1" fontAlgn="auto" hangingPunct="1">
              <a:spcAft>
                <a:spcPts val="0"/>
              </a:spcAft>
              <a:defRPr/>
            </a:pPr>
            <a:r>
              <a:rPr lang="en-CA" dirty="0" smtClean="0">
                <a:solidFill>
                  <a:schemeClr val="tx2">
                    <a:satMod val="130000"/>
                  </a:schemeClr>
                </a:solidFill>
              </a:rPr>
              <a:t>How many items can we represent with Binary Bits? (how many patterns can we make)</a:t>
            </a:r>
            <a:endParaRPr lang="en-CA" dirty="0">
              <a:solidFill>
                <a:schemeClr val="tx2">
                  <a:satMod val="130000"/>
                </a:schemeClr>
              </a:solidFill>
            </a:endParaRPr>
          </a:p>
        </p:txBody>
      </p:sp>
      <p:sp>
        <p:nvSpPr>
          <p:cNvPr id="34819" name="Content Placeholder 2"/>
          <p:cNvSpPr>
            <a:spLocks noGrp="1"/>
          </p:cNvSpPr>
          <p:nvPr>
            <p:ph idx="1"/>
          </p:nvPr>
        </p:nvSpPr>
        <p:spPr>
          <a:xfrm>
            <a:off x="857250" y="1500188"/>
            <a:ext cx="3929063" cy="5072062"/>
          </a:xfrm>
        </p:spPr>
        <p:txBody>
          <a:bodyPr/>
          <a:lstStyle/>
          <a:p>
            <a:pPr eaLnBrk="1" hangingPunct="1"/>
            <a:r>
              <a:rPr lang="en-CA" altLang="en-US" smtClean="0"/>
              <a:t>If we have 1 bit </a:t>
            </a:r>
            <a:r>
              <a:rPr lang="en-CA" altLang="en-US" smtClean="0">
                <a:sym typeface="Wingdings" panose="05000000000000000000" pitchFamily="2" charset="2"/>
              </a:rPr>
              <a:t></a:t>
            </a:r>
          </a:p>
          <a:p>
            <a:pPr eaLnBrk="1" hangingPunct="1"/>
            <a:endParaRPr lang="en-CA" altLang="en-US" smtClean="0">
              <a:sym typeface="Wingdings" panose="05000000000000000000" pitchFamily="2" charset="2"/>
            </a:endParaRPr>
          </a:p>
          <a:p>
            <a:pPr eaLnBrk="1" hangingPunct="1"/>
            <a:endParaRPr lang="en-CA" altLang="en-US" smtClean="0">
              <a:sym typeface="Wingdings" panose="05000000000000000000" pitchFamily="2" charset="2"/>
            </a:endParaRPr>
          </a:p>
          <a:p>
            <a:pPr eaLnBrk="1" hangingPunct="1"/>
            <a:r>
              <a:rPr lang="en-CA" altLang="en-US" smtClean="0">
                <a:sym typeface="Wingdings" panose="05000000000000000000" pitchFamily="2" charset="2"/>
              </a:rPr>
              <a:t>If we have 2 bits </a:t>
            </a:r>
          </a:p>
          <a:p>
            <a:pPr eaLnBrk="1" hangingPunct="1"/>
            <a:endParaRPr lang="en-CA" altLang="en-US" smtClean="0">
              <a:sym typeface="Wingdings" panose="05000000000000000000" pitchFamily="2" charset="2"/>
            </a:endParaRPr>
          </a:p>
          <a:p>
            <a:pPr eaLnBrk="1" hangingPunct="1"/>
            <a:endParaRPr lang="en-CA" altLang="en-US" smtClean="0">
              <a:sym typeface="Wingdings" panose="05000000000000000000" pitchFamily="2" charset="2"/>
            </a:endParaRPr>
          </a:p>
          <a:p>
            <a:pPr eaLnBrk="1" hangingPunct="1"/>
            <a:endParaRPr lang="en-CA" altLang="en-US" smtClean="0">
              <a:sym typeface="Wingdings" panose="05000000000000000000" pitchFamily="2" charset="2"/>
            </a:endParaRPr>
          </a:p>
          <a:p>
            <a:pPr eaLnBrk="1" hangingPunct="1"/>
            <a:r>
              <a:rPr lang="en-CA" altLang="en-US" smtClean="0">
                <a:sym typeface="Wingdings" panose="05000000000000000000" pitchFamily="2" charset="2"/>
              </a:rPr>
              <a:t>If we have 3 bits </a:t>
            </a:r>
            <a:endParaRPr lang="en-CA" altLang="en-US" smtClean="0"/>
          </a:p>
        </p:txBody>
      </p:sp>
      <p:sp>
        <p:nvSpPr>
          <p:cNvPr id="34820" name="TextBox 3"/>
          <p:cNvSpPr txBox="1">
            <a:spLocks noChangeArrowheads="1"/>
          </p:cNvSpPr>
          <p:nvPr/>
        </p:nvSpPr>
        <p:spPr bwMode="auto">
          <a:xfrm>
            <a:off x="4786313" y="1500188"/>
            <a:ext cx="500062"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a:t>
            </a:r>
          </a:p>
        </p:txBody>
      </p:sp>
      <p:sp>
        <p:nvSpPr>
          <p:cNvPr id="34821" name="TextBox 4"/>
          <p:cNvSpPr txBox="1">
            <a:spLocks noChangeArrowheads="1"/>
          </p:cNvSpPr>
          <p:nvPr/>
        </p:nvSpPr>
        <p:spPr bwMode="auto">
          <a:xfrm>
            <a:off x="4786313" y="2000250"/>
            <a:ext cx="500062"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a:t>
            </a:r>
          </a:p>
        </p:txBody>
      </p:sp>
      <p:sp>
        <p:nvSpPr>
          <p:cNvPr id="34822" name="TextBox 5"/>
          <p:cNvSpPr txBox="1">
            <a:spLocks noChangeArrowheads="1"/>
          </p:cNvSpPr>
          <p:nvPr/>
        </p:nvSpPr>
        <p:spPr bwMode="auto">
          <a:xfrm>
            <a:off x="4786313" y="3071813"/>
            <a:ext cx="500062" cy="379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00</a:t>
            </a:r>
          </a:p>
        </p:txBody>
      </p:sp>
      <p:sp>
        <p:nvSpPr>
          <p:cNvPr id="34823" name="TextBox 6"/>
          <p:cNvSpPr txBox="1">
            <a:spLocks noChangeArrowheads="1"/>
          </p:cNvSpPr>
          <p:nvPr/>
        </p:nvSpPr>
        <p:spPr bwMode="auto">
          <a:xfrm>
            <a:off x="4786313" y="3500438"/>
            <a:ext cx="500062" cy="379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01</a:t>
            </a:r>
          </a:p>
        </p:txBody>
      </p:sp>
      <p:sp>
        <p:nvSpPr>
          <p:cNvPr id="34824" name="TextBox 7"/>
          <p:cNvSpPr txBox="1">
            <a:spLocks noChangeArrowheads="1"/>
          </p:cNvSpPr>
          <p:nvPr/>
        </p:nvSpPr>
        <p:spPr bwMode="auto">
          <a:xfrm>
            <a:off x="4786313" y="3929063"/>
            <a:ext cx="500062" cy="379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10</a:t>
            </a:r>
          </a:p>
        </p:txBody>
      </p:sp>
      <p:sp>
        <p:nvSpPr>
          <p:cNvPr id="34825" name="TextBox 8"/>
          <p:cNvSpPr txBox="1">
            <a:spLocks noChangeArrowheads="1"/>
          </p:cNvSpPr>
          <p:nvPr/>
        </p:nvSpPr>
        <p:spPr bwMode="auto">
          <a:xfrm>
            <a:off x="4786313" y="4357688"/>
            <a:ext cx="500062" cy="3794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11</a:t>
            </a:r>
          </a:p>
        </p:txBody>
      </p:sp>
      <p:sp>
        <p:nvSpPr>
          <p:cNvPr id="34826" name="TextBox 9"/>
          <p:cNvSpPr txBox="1">
            <a:spLocks noChangeArrowheads="1"/>
          </p:cNvSpPr>
          <p:nvPr/>
        </p:nvSpPr>
        <p:spPr bwMode="auto">
          <a:xfrm>
            <a:off x="4643438" y="5000625"/>
            <a:ext cx="642937"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000</a:t>
            </a:r>
          </a:p>
        </p:txBody>
      </p:sp>
      <p:sp>
        <p:nvSpPr>
          <p:cNvPr id="34827" name="TextBox 10"/>
          <p:cNvSpPr txBox="1">
            <a:spLocks noChangeArrowheads="1"/>
          </p:cNvSpPr>
          <p:nvPr/>
        </p:nvSpPr>
        <p:spPr bwMode="auto">
          <a:xfrm>
            <a:off x="4643438" y="5429250"/>
            <a:ext cx="642937" cy="3794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001</a:t>
            </a:r>
          </a:p>
        </p:txBody>
      </p:sp>
      <p:sp>
        <p:nvSpPr>
          <p:cNvPr id="34828" name="TextBox 11"/>
          <p:cNvSpPr txBox="1">
            <a:spLocks noChangeArrowheads="1"/>
          </p:cNvSpPr>
          <p:nvPr/>
        </p:nvSpPr>
        <p:spPr bwMode="auto">
          <a:xfrm>
            <a:off x="4643438" y="5857875"/>
            <a:ext cx="642937"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010</a:t>
            </a:r>
          </a:p>
        </p:txBody>
      </p:sp>
      <p:sp>
        <p:nvSpPr>
          <p:cNvPr id="34829" name="TextBox 12"/>
          <p:cNvSpPr txBox="1">
            <a:spLocks noChangeArrowheads="1"/>
          </p:cNvSpPr>
          <p:nvPr/>
        </p:nvSpPr>
        <p:spPr bwMode="auto">
          <a:xfrm>
            <a:off x="4643438" y="6286500"/>
            <a:ext cx="642937"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011</a:t>
            </a:r>
          </a:p>
        </p:txBody>
      </p:sp>
      <p:sp>
        <p:nvSpPr>
          <p:cNvPr id="34830" name="TextBox 13"/>
          <p:cNvSpPr txBox="1">
            <a:spLocks noChangeArrowheads="1"/>
          </p:cNvSpPr>
          <p:nvPr/>
        </p:nvSpPr>
        <p:spPr bwMode="auto">
          <a:xfrm>
            <a:off x="5330825" y="5000625"/>
            <a:ext cx="642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100</a:t>
            </a:r>
          </a:p>
        </p:txBody>
      </p:sp>
      <p:sp>
        <p:nvSpPr>
          <p:cNvPr id="34831" name="TextBox 14"/>
          <p:cNvSpPr txBox="1">
            <a:spLocks noChangeArrowheads="1"/>
          </p:cNvSpPr>
          <p:nvPr/>
        </p:nvSpPr>
        <p:spPr bwMode="auto">
          <a:xfrm>
            <a:off x="5330825" y="5429250"/>
            <a:ext cx="642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101</a:t>
            </a:r>
          </a:p>
        </p:txBody>
      </p:sp>
      <p:sp>
        <p:nvSpPr>
          <p:cNvPr id="34832" name="TextBox 15"/>
          <p:cNvSpPr txBox="1">
            <a:spLocks noChangeArrowheads="1"/>
          </p:cNvSpPr>
          <p:nvPr/>
        </p:nvSpPr>
        <p:spPr bwMode="auto">
          <a:xfrm>
            <a:off x="5330825" y="5857875"/>
            <a:ext cx="642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110</a:t>
            </a:r>
          </a:p>
        </p:txBody>
      </p:sp>
      <p:sp>
        <p:nvSpPr>
          <p:cNvPr id="34833" name="TextBox 16"/>
          <p:cNvSpPr txBox="1">
            <a:spLocks noChangeArrowheads="1"/>
          </p:cNvSpPr>
          <p:nvPr/>
        </p:nvSpPr>
        <p:spPr bwMode="auto">
          <a:xfrm>
            <a:off x="5330825" y="6286500"/>
            <a:ext cx="642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CA" altLang="en-US" sz="1800"/>
              <a:t>111</a:t>
            </a:r>
          </a:p>
        </p:txBody>
      </p:sp>
      <p:sp>
        <p:nvSpPr>
          <p:cNvPr id="34834" name="TextBox 17"/>
          <p:cNvSpPr txBox="1">
            <a:spLocks noChangeArrowheads="1"/>
          </p:cNvSpPr>
          <p:nvPr/>
        </p:nvSpPr>
        <p:spPr bwMode="auto">
          <a:xfrm>
            <a:off x="6072188" y="1571625"/>
            <a:ext cx="2643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Could represent:</a:t>
            </a:r>
          </a:p>
          <a:p>
            <a:pPr eaLnBrk="1" hangingPunct="1">
              <a:spcBef>
                <a:spcPct val="0"/>
              </a:spcBef>
              <a:buClrTx/>
              <a:buSzTx/>
              <a:buFontTx/>
              <a:buNone/>
            </a:pPr>
            <a:r>
              <a:rPr lang="en-CA" altLang="en-US" sz="1800"/>
              <a:t>-Black and White  OR</a:t>
            </a:r>
          </a:p>
          <a:p>
            <a:pPr eaLnBrk="1" hangingPunct="1">
              <a:spcBef>
                <a:spcPct val="0"/>
              </a:spcBef>
              <a:buClrTx/>
              <a:buSzTx/>
              <a:buFontTx/>
              <a:buNone/>
            </a:pPr>
            <a:r>
              <a:rPr lang="en-CA" altLang="en-US" sz="1800"/>
              <a:t>-True and False</a:t>
            </a:r>
          </a:p>
        </p:txBody>
      </p:sp>
      <p:cxnSp>
        <p:nvCxnSpPr>
          <p:cNvPr id="20" name="Straight Arrow Connector 19"/>
          <p:cNvCxnSpPr/>
          <p:nvPr/>
        </p:nvCxnSpPr>
        <p:spPr>
          <a:xfrm rot="10800000">
            <a:off x="5500688" y="1928813"/>
            <a:ext cx="428625"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836" name="TextBox 21"/>
          <p:cNvSpPr txBox="1">
            <a:spLocks noChangeArrowheads="1"/>
          </p:cNvSpPr>
          <p:nvPr/>
        </p:nvSpPr>
        <p:spPr bwMode="auto">
          <a:xfrm>
            <a:off x="5929313" y="3000375"/>
            <a:ext cx="2857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Could represent:</a:t>
            </a:r>
          </a:p>
          <a:p>
            <a:pPr eaLnBrk="1" hangingPunct="1">
              <a:spcBef>
                <a:spcPct val="0"/>
              </a:spcBef>
              <a:buClrTx/>
              <a:buSzTx/>
              <a:buFontTx/>
              <a:buNone/>
            </a:pPr>
            <a:r>
              <a:rPr lang="en-CA" altLang="en-US" sz="1800"/>
              <a:t>-Black, Light Gray, Dark Gray, White OR</a:t>
            </a:r>
          </a:p>
          <a:p>
            <a:pPr eaLnBrk="1" hangingPunct="1">
              <a:spcBef>
                <a:spcPct val="0"/>
              </a:spcBef>
              <a:buClrTx/>
              <a:buSzTx/>
              <a:buFontTx/>
              <a:buNone/>
            </a:pPr>
            <a:r>
              <a:rPr lang="en-CA" altLang="en-US" sz="1800"/>
              <a:t>-DNA Bases OR</a:t>
            </a:r>
          </a:p>
          <a:p>
            <a:pPr eaLnBrk="1" hangingPunct="1">
              <a:spcBef>
                <a:spcPct val="0"/>
              </a:spcBef>
              <a:buClrTx/>
              <a:buSzTx/>
              <a:buFontTx/>
              <a:buNone/>
            </a:pPr>
            <a:r>
              <a:rPr lang="en-CA" altLang="en-US" sz="1800"/>
              <a:t>-Red, Blue, Yellow and Black</a:t>
            </a:r>
          </a:p>
        </p:txBody>
      </p:sp>
      <p:sp>
        <p:nvSpPr>
          <p:cNvPr id="34837" name="TextBox 22"/>
          <p:cNvSpPr txBox="1">
            <a:spLocks noChangeArrowheads="1"/>
          </p:cNvSpPr>
          <p:nvPr/>
        </p:nvSpPr>
        <p:spPr bwMode="auto">
          <a:xfrm>
            <a:off x="6286500" y="4929188"/>
            <a:ext cx="25003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Could represent:</a:t>
            </a:r>
          </a:p>
          <a:p>
            <a:pPr eaLnBrk="1" hangingPunct="1">
              <a:spcBef>
                <a:spcPct val="0"/>
              </a:spcBef>
              <a:buClrTx/>
              <a:buSzTx/>
              <a:buFontTx/>
              <a:buNone/>
            </a:pPr>
            <a:r>
              <a:rPr lang="en-CA" altLang="en-US" sz="1800"/>
              <a:t>-days of the week but not the months of the year, WHY?</a:t>
            </a:r>
          </a:p>
          <a:p>
            <a:pPr eaLnBrk="1" hangingPunct="1">
              <a:spcBef>
                <a:spcPct val="0"/>
              </a:spcBef>
              <a:buClrTx/>
              <a:buSzTx/>
              <a:buFontTx/>
              <a:buNone/>
            </a:pPr>
            <a:r>
              <a:rPr lang="en-CA" altLang="en-US" sz="1800"/>
              <a:t>-8 shades of GRAY</a:t>
            </a:r>
          </a:p>
        </p:txBody>
      </p:sp>
      <p:cxnSp>
        <p:nvCxnSpPr>
          <p:cNvPr id="24" name="Straight Arrow Connector 23"/>
          <p:cNvCxnSpPr/>
          <p:nvPr/>
        </p:nvCxnSpPr>
        <p:spPr>
          <a:xfrm rot="10800000">
            <a:off x="5500688" y="3786188"/>
            <a:ext cx="428625"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6000750" y="5214938"/>
            <a:ext cx="428625"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2875"/>
            <a:ext cx="8572500" cy="571500"/>
          </a:xfrm>
        </p:spPr>
        <p:txBody>
          <a:bodyPr>
            <a:normAutofit fontScale="90000"/>
          </a:bodyPr>
          <a:lstStyle/>
          <a:p>
            <a:pPr eaLnBrk="1" fontAlgn="auto" hangingPunct="1">
              <a:spcAft>
                <a:spcPts val="0"/>
              </a:spcAft>
              <a:defRPr/>
            </a:pPr>
            <a:r>
              <a:rPr lang="en-CA" dirty="0" smtClean="0">
                <a:solidFill>
                  <a:schemeClr val="tx2">
                    <a:satMod val="130000"/>
                  </a:schemeClr>
                </a:solidFill>
              </a:rPr>
              <a:t>Representing Decimal Numbers in Binary</a:t>
            </a:r>
            <a:endParaRPr lang="en-CA" dirty="0">
              <a:solidFill>
                <a:schemeClr val="tx2">
                  <a:satMod val="130000"/>
                </a:schemeClr>
              </a:solidFill>
            </a:endParaRPr>
          </a:p>
        </p:txBody>
      </p:sp>
      <p:graphicFrame>
        <p:nvGraphicFramePr>
          <p:cNvPr id="4" name="Content Placeholder 3"/>
          <p:cNvGraphicFramePr>
            <a:graphicFrameLocks noGrp="1"/>
          </p:cNvGraphicFramePr>
          <p:nvPr>
            <p:ph idx="1"/>
          </p:nvPr>
        </p:nvGraphicFramePr>
        <p:xfrm>
          <a:off x="1692275" y="785813"/>
          <a:ext cx="5022850" cy="5089522"/>
        </p:xfrm>
        <a:graphic>
          <a:graphicData uri="http://schemas.openxmlformats.org/drawingml/2006/table">
            <a:tbl>
              <a:tblPr firstRow="1" bandRow="1">
                <a:tableStyleId>{5C22544A-7EE6-4342-B048-85BDC9FD1C3A}</a:tableStyleId>
              </a:tblPr>
              <a:tblGrid>
                <a:gridCol w="1223992">
                  <a:extLst>
                    <a:ext uri="{9D8B030D-6E8A-4147-A177-3AD203B41FA5}">
                      <a16:colId xmlns:a16="http://schemas.microsoft.com/office/drawing/2014/main" val="20000"/>
                    </a:ext>
                  </a:extLst>
                </a:gridCol>
                <a:gridCol w="1583988">
                  <a:extLst>
                    <a:ext uri="{9D8B030D-6E8A-4147-A177-3AD203B41FA5}">
                      <a16:colId xmlns:a16="http://schemas.microsoft.com/office/drawing/2014/main" val="20001"/>
                    </a:ext>
                  </a:extLst>
                </a:gridCol>
                <a:gridCol w="964963">
                  <a:extLst>
                    <a:ext uri="{9D8B030D-6E8A-4147-A177-3AD203B41FA5}">
                      <a16:colId xmlns:a16="http://schemas.microsoft.com/office/drawing/2014/main" val="20002"/>
                    </a:ext>
                  </a:extLst>
                </a:gridCol>
                <a:gridCol w="1249907">
                  <a:extLst>
                    <a:ext uri="{9D8B030D-6E8A-4147-A177-3AD203B41FA5}">
                      <a16:colId xmlns:a16="http://schemas.microsoft.com/office/drawing/2014/main" val="20003"/>
                    </a:ext>
                  </a:extLst>
                </a:gridCol>
              </a:tblGrid>
              <a:tr h="640066">
                <a:tc>
                  <a:txBody>
                    <a:bodyPr/>
                    <a:lstStyle/>
                    <a:p>
                      <a:r>
                        <a:rPr lang="en-CA" sz="1800" dirty="0" smtClean="0"/>
                        <a:t>Decimal</a:t>
                      </a:r>
                      <a:endParaRPr lang="en-CA" sz="1800" dirty="0"/>
                    </a:p>
                  </a:txBody>
                  <a:tcPr marL="91428" marR="91428" marT="45713" marB="45713"/>
                </a:tc>
                <a:tc>
                  <a:txBody>
                    <a:bodyPr/>
                    <a:lstStyle/>
                    <a:p>
                      <a:r>
                        <a:rPr lang="en-CA" sz="1800" dirty="0" smtClean="0"/>
                        <a:t>Number of Digits </a:t>
                      </a:r>
                      <a:endParaRPr lang="en-CA" sz="1800" dirty="0"/>
                    </a:p>
                  </a:txBody>
                  <a:tcPr marL="91428" marR="91428" marT="45713" marB="45713"/>
                </a:tc>
                <a:tc>
                  <a:txBody>
                    <a:bodyPr/>
                    <a:lstStyle/>
                    <a:p>
                      <a:r>
                        <a:rPr lang="en-CA" sz="1800" dirty="0" smtClean="0"/>
                        <a:t>Binary</a:t>
                      </a:r>
                      <a:endParaRPr lang="en-CA" sz="1800" dirty="0"/>
                    </a:p>
                  </a:txBody>
                  <a:tcPr marL="91428" marR="91428" marT="45713" marB="45713"/>
                </a:tc>
                <a:tc>
                  <a:txBody>
                    <a:bodyPr/>
                    <a:lstStyle/>
                    <a:p>
                      <a:r>
                        <a:rPr lang="en-CA" sz="1800" dirty="0" smtClean="0">
                          <a:sym typeface="Wingdings" pitchFamily="2" charset="2"/>
                        </a:rPr>
                        <a:t>Number</a:t>
                      </a:r>
                      <a:r>
                        <a:rPr lang="en-CA" sz="1800" baseline="0" dirty="0" smtClean="0">
                          <a:sym typeface="Wingdings" pitchFamily="2" charset="2"/>
                        </a:rPr>
                        <a:t> of Bits</a:t>
                      </a:r>
                      <a:endParaRPr lang="en-CA" sz="1800" dirty="0"/>
                    </a:p>
                  </a:txBody>
                  <a:tcPr marL="91428" marR="91428" marT="45713" marB="45713"/>
                </a:tc>
                <a:extLst>
                  <a:ext uri="{0D108BD9-81ED-4DB2-BD59-A6C34878D82A}">
                    <a16:rowId xmlns:a16="http://schemas.microsoft.com/office/drawing/2014/main" val="10000"/>
                  </a:ext>
                </a:extLst>
              </a:tr>
              <a:tr h="370788">
                <a:tc>
                  <a:txBody>
                    <a:bodyPr/>
                    <a:lstStyle/>
                    <a:p>
                      <a:r>
                        <a:rPr lang="en-CA" sz="1800" dirty="0" smtClean="0"/>
                        <a:t>0</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0</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extLst>
                  <a:ext uri="{0D108BD9-81ED-4DB2-BD59-A6C34878D82A}">
                    <a16:rowId xmlns:a16="http://schemas.microsoft.com/office/drawing/2014/main" val="10001"/>
                  </a:ext>
                </a:extLst>
              </a:tr>
              <a:tr h="370788">
                <a:tc>
                  <a:txBody>
                    <a:bodyPr/>
                    <a:lstStyle/>
                    <a:p>
                      <a:r>
                        <a:rPr lang="en-CA" sz="1800" dirty="0" smtClean="0"/>
                        <a:t>1</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extLst>
                  <a:ext uri="{0D108BD9-81ED-4DB2-BD59-A6C34878D82A}">
                    <a16:rowId xmlns:a16="http://schemas.microsoft.com/office/drawing/2014/main" val="10002"/>
                  </a:ext>
                </a:extLst>
              </a:tr>
              <a:tr h="370788">
                <a:tc>
                  <a:txBody>
                    <a:bodyPr/>
                    <a:lstStyle/>
                    <a:p>
                      <a:r>
                        <a:rPr lang="en-CA" sz="1800" dirty="0" smtClean="0">
                          <a:solidFill>
                            <a:srgbClr val="FF0000"/>
                          </a:solidFill>
                        </a:rPr>
                        <a:t>2</a:t>
                      </a:r>
                      <a:endParaRPr lang="en-CA" sz="1800" dirty="0">
                        <a:solidFill>
                          <a:srgbClr val="FF0000"/>
                        </a:solidFill>
                      </a:endParaRPr>
                    </a:p>
                  </a:txBody>
                  <a:tcPr marL="91428" marR="91428" marT="45713" marB="45713"/>
                </a:tc>
                <a:tc>
                  <a:txBody>
                    <a:bodyPr/>
                    <a:lstStyle/>
                    <a:p>
                      <a:r>
                        <a:rPr lang="en-CA" sz="1800" dirty="0" smtClean="0">
                          <a:solidFill>
                            <a:srgbClr val="FF0000"/>
                          </a:solidFill>
                        </a:rPr>
                        <a:t>1</a:t>
                      </a:r>
                      <a:endParaRPr lang="en-CA" sz="1800" dirty="0">
                        <a:solidFill>
                          <a:srgbClr val="FF0000"/>
                        </a:solidFill>
                      </a:endParaRPr>
                    </a:p>
                  </a:txBody>
                  <a:tcPr marL="91428" marR="91428" marT="45713" marB="45713"/>
                </a:tc>
                <a:tc>
                  <a:txBody>
                    <a:bodyPr/>
                    <a:lstStyle/>
                    <a:p>
                      <a:pPr algn="r"/>
                      <a:r>
                        <a:rPr lang="en-CA" sz="1800" dirty="0" smtClean="0">
                          <a:solidFill>
                            <a:srgbClr val="FF0000"/>
                          </a:solidFill>
                        </a:rPr>
                        <a:t>10</a:t>
                      </a:r>
                      <a:endParaRPr lang="en-CA" sz="1800" dirty="0">
                        <a:solidFill>
                          <a:srgbClr val="FF0000"/>
                        </a:solidFill>
                      </a:endParaRPr>
                    </a:p>
                  </a:txBody>
                  <a:tcPr marL="91428" marR="91428" marT="45713" marB="45713"/>
                </a:tc>
                <a:tc>
                  <a:txBody>
                    <a:bodyPr/>
                    <a:lstStyle/>
                    <a:p>
                      <a:r>
                        <a:rPr lang="en-CA" sz="1800" dirty="0" smtClean="0">
                          <a:solidFill>
                            <a:srgbClr val="FF0000"/>
                          </a:solidFill>
                        </a:rPr>
                        <a:t>2</a:t>
                      </a:r>
                      <a:endParaRPr lang="en-CA" sz="1800" dirty="0">
                        <a:solidFill>
                          <a:srgbClr val="FF0000"/>
                        </a:solidFill>
                      </a:endParaRPr>
                    </a:p>
                  </a:txBody>
                  <a:tcPr marL="91428" marR="91428" marT="45713" marB="45713"/>
                </a:tc>
                <a:extLst>
                  <a:ext uri="{0D108BD9-81ED-4DB2-BD59-A6C34878D82A}">
                    <a16:rowId xmlns:a16="http://schemas.microsoft.com/office/drawing/2014/main" val="10003"/>
                  </a:ext>
                </a:extLst>
              </a:tr>
              <a:tr h="370788">
                <a:tc>
                  <a:txBody>
                    <a:bodyPr/>
                    <a:lstStyle/>
                    <a:p>
                      <a:r>
                        <a:rPr lang="en-CA" sz="1800" dirty="0" smtClean="0"/>
                        <a:t>3</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11</a:t>
                      </a:r>
                      <a:endParaRPr lang="en-CA" sz="1800" dirty="0"/>
                    </a:p>
                  </a:txBody>
                  <a:tcPr marL="91428" marR="91428" marT="45713" marB="45713"/>
                </a:tc>
                <a:tc>
                  <a:txBody>
                    <a:bodyPr/>
                    <a:lstStyle/>
                    <a:p>
                      <a:r>
                        <a:rPr lang="en-CA" sz="1800" dirty="0" smtClean="0"/>
                        <a:t>2</a:t>
                      </a:r>
                      <a:endParaRPr lang="en-CA" sz="1800" dirty="0"/>
                    </a:p>
                  </a:txBody>
                  <a:tcPr marL="91428" marR="91428" marT="45713" marB="45713"/>
                </a:tc>
                <a:extLst>
                  <a:ext uri="{0D108BD9-81ED-4DB2-BD59-A6C34878D82A}">
                    <a16:rowId xmlns:a16="http://schemas.microsoft.com/office/drawing/2014/main" val="10004"/>
                  </a:ext>
                </a:extLst>
              </a:tr>
              <a:tr h="370788">
                <a:tc>
                  <a:txBody>
                    <a:bodyPr/>
                    <a:lstStyle/>
                    <a:p>
                      <a:r>
                        <a:rPr lang="en-CA" sz="1800" dirty="0" smtClean="0">
                          <a:solidFill>
                            <a:srgbClr val="FF0000"/>
                          </a:solidFill>
                        </a:rPr>
                        <a:t>4</a:t>
                      </a:r>
                      <a:endParaRPr lang="en-CA" sz="1800" dirty="0">
                        <a:solidFill>
                          <a:srgbClr val="FF0000"/>
                        </a:solidFill>
                      </a:endParaRPr>
                    </a:p>
                  </a:txBody>
                  <a:tcPr marL="91428" marR="91428" marT="45713" marB="45713"/>
                </a:tc>
                <a:tc>
                  <a:txBody>
                    <a:bodyPr/>
                    <a:lstStyle/>
                    <a:p>
                      <a:r>
                        <a:rPr lang="en-CA" sz="1800" dirty="0" smtClean="0">
                          <a:solidFill>
                            <a:srgbClr val="FF0000"/>
                          </a:solidFill>
                        </a:rPr>
                        <a:t>1</a:t>
                      </a:r>
                      <a:endParaRPr lang="en-CA" sz="1800" dirty="0">
                        <a:solidFill>
                          <a:srgbClr val="FF0000"/>
                        </a:solidFill>
                      </a:endParaRPr>
                    </a:p>
                  </a:txBody>
                  <a:tcPr marL="91428" marR="91428" marT="45713" marB="45713"/>
                </a:tc>
                <a:tc>
                  <a:txBody>
                    <a:bodyPr/>
                    <a:lstStyle/>
                    <a:p>
                      <a:pPr algn="r"/>
                      <a:r>
                        <a:rPr lang="en-CA" sz="1800" dirty="0" smtClean="0">
                          <a:solidFill>
                            <a:srgbClr val="FF0000"/>
                          </a:solidFill>
                        </a:rPr>
                        <a:t>100</a:t>
                      </a:r>
                      <a:endParaRPr lang="en-CA" sz="1800" dirty="0">
                        <a:solidFill>
                          <a:srgbClr val="FF0000"/>
                        </a:solidFill>
                      </a:endParaRPr>
                    </a:p>
                  </a:txBody>
                  <a:tcPr marL="91428" marR="91428" marT="45713" marB="45713"/>
                </a:tc>
                <a:tc>
                  <a:txBody>
                    <a:bodyPr/>
                    <a:lstStyle/>
                    <a:p>
                      <a:r>
                        <a:rPr lang="en-CA" sz="1800" dirty="0" smtClean="0">
                          <a:solidFill>
                            <a:srgbClr val="FF0000"/>
                          </a:solidFill>
                        </a:rPr>
                        <a:t>3</a:t>
                      </a:r>
                      <a:endParaRPr lang="en-CA" sz="1800" dirty="0">
                        <a:solidFill>
                          <a:srgbClr val="FF0000"/>
                        </a:solidFill>
                      </a:endParaRPr>
                    </a:p>
                  </a:txBody>
                  <a:tcPr marL="91428" marR="91428" marT="45713" marB="45713"/>
                </a:tc>
                <a:extLst>
                  <a:ext uri="{0D108BD9-81ED-4DB2-BD59-A6C34878D82A}">
                    <a16:rowId xmlns:a16="http://schemas.microsoft.com/office/drawing/2014/main" val="10005"/>
                  </a:ext>
                </a:extLst>
              </a:tr>
              <a:tr h="370788">
                <a:tc>
                  <a:txBody>
                    <a:bodyPr/>
                    <a:lstStyle/>
                    <a:p>
                      <a:r>
                        <a:rPr lang="en-CA" sz="1800" dirty="0" smtClean="0"/>
                        <a:t>5</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101</a:t>
                      </a:r>
                      <a:endParaRPr lang="en-CA" sz="1800" dirty="0"/>
                    </a:p>
                  </a:txBody>
                  <a:tcPr marL="91428" marR="91428" marT="45713" marB="45713"/>
                </a:tc>
                <a:tc>
                  <a:txBody>
                    <a:bodyPr/>
                    <a:lstStyle/>
                    <a:p>
                      <a:r>
                        <a:rPr lang="en-CA" sz="1800" dirty="0" smtClean="0"/>
                        <a:t>3</a:t>
                      </a:r>
                      <a:endParaRPr lang="en-CA" sz="1800" dirty="0"/>
                    </a:p>
                  </a:txBody>
                  <a:tcPr marL="91428" marR="91428" marT="45713" marB="45713"/>
                </a:tc>
                <a:extLst>
                  <a:ext uri="{0D108BD9-81ED-4DB2-BD59-A6C34878D82A}">
                    <a16:rowId xmlns:a16="http://schemas.microsoft.com/office/drawing/2014/main" val="10006"/>
                  </a:ext>
                </a:extLst>
              </a:tr>
              <a:tr h="370788">
                <a:tc>
                  <a:txBody>
                    <a:bodyPr/>
                    <a:lstStyle/>
                    <a:p>
                      <a:r>
                        <a:rPr lang="en-CA" sz="1800" dirty="0" smtClean="0"/>
                        <a:t>6</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110</a:t>
                      </a:r>
                      <a:endParaRPr lang="en-CA" sz="1800" dirty="0"/>
                    </a:p>
                  </a:txBody>
                  <a:tcPr marL="91428" marR="91428" marT="45713" marB="45713"/>
                </a:tc>
                <a:tc>
                  <a:txBody>
                    <a:bodyPr/>
                    <a:lstStyle/>
                    <a:p>
                      <a:r>
                        <a:rPr lang="en-CA" sz="1800" dirty="0" smtClean="0"/>
                        <a:t>3</a:t>
                      </a:r>
                      <a:endParaRPr lang="en-CA" sz="1800" dirty="0"/>
                    </a:p>
                  </a:txBody>
                  <a:tcPr marL="91428" marR="91428" marT="45713" marB="45713"/>
                </a:tc>
                <a:extLst>
                  <a:ext uri="{0D108BD9-81ED-4DB2-BD59-A6C34878D82A}">
                    <a16:rowId xmlns:a16="http://schemas.microsoft.com/office/drawing/2014/main" val="10007"/>
                  </a:ext>
                </a:extLst>
              </a:tr>
              <a:tr h="370788">
                <a:tc>
                  <a:txBody>
                    <a:bodyPr/>
                    <a:lstStyle/>
                    <a:p>
                      <a:r>
                        <a:rPr lang="en-CA" sz="1800" dirty="0" smtClean="0"/>
                        <a:t>7</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111</a:t>
                      </a:r>
                      <a:endParaRPr lang="en-CA" sz="1800" dirty="0"/>
                    </a:p>
                  </a:txBody>
                  <a:tcPr marL="91428" marR="91428" marT="45713" marB="45713"/>
                </a:tc>
                <a:tc>
                  <a:txBody>
                    <a:bodyPr/>
                    <a:lstStyle/>
                    <a:p>
                      <a:r>
                        <a:rPr lang="en-CA" sz="1800" dirty="0" smtClean="0"/>
                        <a:t>3</a:t>
                      </a:r>
                      <a:endParaRPr lang="en-CA" sz="1800" dirty="0"/>
                    </a:p>
                  </a:txBody>
                  <a:tcPr marL="91428" marR="91428" marT="45713" marB="45713"/>
                </a:tc>
                <a:extLst>
                  <a:ext uri="{0D108BD9-81ED-4DB2-BD59-A6C34878D82A}">
                    <a16:rowId xmlns:a16="http://schemas.microsoft.com/office/drawing/2014/main" val="10008"/>
                  </a:ext>
                </a:extLst>
              </a:tr>
              <a:tr h="370788">
                <a:tc>
                  <a:txBody>
                    <a:bodyPr/>
                    <a:lstStyle/>
                    <a:p>
                      <a:r>
                        <a:rPr lang="en-CA" sz="1800" dirty="0" smtClean="0">
                          <a:solidFill>
                            <a:srgbClr val="FF0000"/>
                          </a:solidFill>
                        </a:rPr>
                        <a:t>8</a:t>
                      </a:r>
                      <a:endParaRPr lang="en-CA" sz="1800" dirty="0">
                        <a:solidFill>
                          <a:srgbClr val="FF0000"/>
                        </a:solidFill>
                      </a:endParaRPr>
                    </a:p>
                  </a:txBody>
                  <a:tcPr marL="91428" marR="91428" marT="45713" marB="45713"/>
                </a:tc>
                <a:tc>
                  <a:txBody>
                    <a:bodyPr/>
                    <a:lstStyle/>
                    <a:p>
                      <a:r>
                        <a:rPr lang="en-CA" sz="1800" dirty="0" smtClean="0">
                          <a:solidFill>
                            <a:srgbClr val="FF0000"/>
                          </a:solidFill>
                        </a:rPr>
                        <a:t>1</a:t>
                      </a:r>
                      <a:endParaRPr lang="en-CA" sz="1800" dirty="0">
                        <a:solidFill>
                          <a:srgbClr val="FF0000"/>
                        </a:solidFill>
                      </a:endParaRPr>
                    </a:p>
                  </a:txBody>
                  <a:tcPr marL="91428" marR="91428" marT="45713" marB="45713"/>
                </a:tc>
                <a:tc>
                  <a:txBody>
                    <a:bodyPr/>
                    <a:lstStyle/>
                    <a:p>
                      <a:pPr algn="r"/>
                      <a:r>
                        <a:rPr lang="en-CA" sz="1800" dirty="0" smtClean="0">
                          <a:solidFill>
                            <a:srgbClr val="FF0000"/>
                          </a:solidFill>
                        </a:rPr>
                        <a:t>1000</a:t>
                      </a:r>
                      <a:endParaRPr lang="en-CA" sz="1800" dirty="0">
                        <a:solidFill>
                          <a:srgbClr val="FF0000"/>
                        </a:solidFill>
                      </a:endParaRPr>
                    </a:p>
                  </a:txBody>
                  <a:tcPr marL="91428" marR="91428" marT="45713" marB="45713"/>
                </a:tc>
                <a:tc>
                  <a:txBody>
                    <a:bodyPr/>
                    <a:lstStyle/>
                    <a:p>
                      <a:r>
                        <a:rPr lang="en-CA" sz="1800" dirty="0" smtClean="0">
                          <a:solidFill>
                            <a:srgbClr val="FF0000"/>
                          </a:solidFill>
                        </a:rPr>
                        <a:t>4</a:t>
                      </a:r>
                      <a:endParaRPr lang="en-CA" sz="1800" dirty="0">
                        <a:solidFill>
                          <a:srgbClr val="FF0000"/>
                        </a:solidFill>
                      </a:endParaRPr>
                    </a:p>
                  </a:txBody>
                  <a:tcPr marL="91428" marR="91428" marT="45713" marB="45713"/>
                </a:tc>
                <a:extLst>
                  <a:ext uri="{0D108BD9-81ED-4DB2-BD59-A6C34878D82A}">
                    <a16:rowId xmlns:a16="http://schemas.microsoft.com/office/drawing/2014/main" val="10009"/>
                  </a:ext>
                </a:extLst>
              </a:tr>
              <a:tr h="370788">
                <a:tc>
                  <a:txBody>
                    <a:bodyPr/>
                    <a:lstStyle/>
                    <a:p>
                      <a:r>
                        <a:rPr lang="en-CA" sz="1800" dirty="0" smtClean="0"/>
                        <a:t>9</a:t>
                      </a:r>
                      <a:endParaRPr lang="en-CA" sz="1800" dirty="0"/>
                    </a:p>
                  </a:txBody>
                  <a:tcPr marL="91428" marR="91428" marT="45713" marB="45713"/>
                </a:tc>
                <a:tc>
                  <a:txBody>
                    <a:bodyPr/>
                    <a:lstStyle/>
                    <a:p>
                      <a:r>
                        <a:rPr lang="en-CA" sz="1800" dirty="0" smtClean="0"/>
                        <a:t>1</a:t>
                      </a:r>
                      <a:endParaRPr lang="en-CA" sz="1800" dirty="0"/>
                    </a:p>
                  </a:txBody>
                  <a:tcPr marL="91428" marR="91428" marT="45713" marB="45713"/>
                </a:tc>
                <a:tc>
                  <a:txBody>
                    <a:bodyPr/>
                    <a:lstStyle/>
                    <a:p>
                      <a:pPr algn="r"/>
                      <a:r>
                        <a:rPr lang="en-CA" sz="1800" dirty="0" smtClean="0"/>
                        <a:t>1001</a:t>
                      </a:r>
                      <a:endParaRPr lang="en-CA" sz="1800" dirty="0"/>
                    </a:p>
                  </a:txBody>
                  <a:tcPr marL="91428" marR="91428" marT="45713" marB="45713"/>
                </a:tc>
                <a:tc>
                  <a:txBody>
                    <a:bodyPr/>
                    <a:lstStyle/>
                    <a:p>
                      <a:r>
                        <a:rPr lang="en-CA" sz="1800" dirty="0" smtClean="0"/>
                        <a:t>4</a:t>
                      </a:r>
                      <a:endParaRPr lang="en-CA" sz="1800" dirty="0"/>
                    </a:p>
                  </a:txBody>
                  <a:tcPr marL="91428" marR="91428" marT="45713" marB="45713"/>
                </a:tc>
                <a:extLst>
                  <a:ext uri="{0D108BD9-81ED-4DB2-BD59-A6C34878D82A}">
                    <a16:rowId xmlns:a16="http://schemas.microsoft.com/office/drawing/2014/main" val="10010"/>
                  </a:ext>
                </a:extLst>
              </a:tr>
              <a:tr h="370788">
                <a:tc>
                  <a:txBody>
                    <a:bodyPr/>
                    <a:lstStyle/>
                    <a:p>
                      <a:r>
                        <a:rPr lang="en-CA" sz="1800" dirty="0" smtClean="0"/>
                        <a:t>10</a:t>
                      </a:r>
                      <a:endParaRPr lang="en-CA" sz="1800" dirty="0"/>
                    </a:p>
                  </a:txBody>
                  <a:tcPr marL="91428" marR="91428" marT="45713" marB="45713"/>
                </a:tc>
                <a:tc>
                  <a:txBody>
                    <a:bodyPr/>
                    <a:lstStyle/>
                    <a:p>
                      <a:r>
                        <a:rPr lang="en-CA" sz="1800" dirty="0" smtClean="0"/>
                        <a:t>2</a:t>
                      </a:r>
                      <a:endParaRPr lang="en-CA" sz="1800" baseline="30000" dirty="0"/>
                    </a:p>
                  </a:txBody>
                  <a:tcPr marL="91428" marR="91428" marT="45713" marB="45713"/>
                </a:tc>
                <a:tc>
                  <a:txBody>
                    <a:bodyPr/>
                    <a:lstStyle/>
                    <a:p>
                      <a:pPr algn="r"/>
                      <a:r>
                        <a:rPr lang="en-CA" sz="1800" dirty="0" smtClean="0"/>
                        <a:t>1010</a:t>
                      </a:r>
                      <a:endParaRPr lang="en-CA" sz="1800" dirty="0"/>
                    </a:p>
                  </a:txBody>
                  <a:tcPr marL="91428" marR="91428" marT="45713" marB="45713"/>
                </a:tc>
                <a:tc>
                  <a:txBody>
                    <a:bodyPr/>
                    <a:lstStyle/>
                    <a:p>
                      <a:r>
                        <a:rPr lang="en-CA" sz="1800" dirty="0" smtClean="0"/>
                        <a:t>4</a:t>
                      </a:r>
                      <a:endParaRPr lang="en-CA" sz="1800" dirty="0"/>
                    </a:p>
                  </a:txBody>
                  <a:tcPr marL="91428" marR="91428" marT="45713" marB="45713"/>
                </a:tc>
                <a:extLst>
                  <a:ext uri="{0D108BD9-81ED-4DB2-BD59-A6C34878D82A}">
                    <a16:rowId xmlns:a16="http://schemas.microsoft.com/office/drawing/2014/main" val="10011"/>
                  </a:ext>
                </a:extLst>
              </a:tr>
              <a:tr h="370788">
                <a:tc>
                  <a:txBody>
                    <a:bodyPr/>
                    <a:lstStyle/>
                    <a:p>
                      <a:r>
                        <a:rPr lang="en-CA" sz="1800" dirty="0" smtClean="0"/>
                        <a:t>11</a:t>
                      </a:r>
                      <a:endParaRPr lang="en-CA" sz="1800" dirty="0"/>
                    </a:p>
                  </a:txBody>
                  <a:tcPr marL="91428" marR="91428" marT="45713" marB="45713"/>
                </a:tc>
                <a:tc>
                  <a:txBody>
                    <a:bodyPr/>
                    <a:lstStyle/>
                    <a:p>
                      <a:r>
                        <a:rPr lang="en-CA" sz="1800" dirty="0" smtClean="0"/>
                        <a:t>2</a:t>
                      </a:r>
                      <a:endParaRPr lang="en-CA" sz="1800" dirty="0"/>
                    </a:p>
                  </a:txBody>
                  <a:tcPr marL="91428" marR="91428" marT="45713" marB="45713"/>
                </a:tc>
                <a:tc>
                  <a:txBody>
                    <a:bodyPr/>
                    <a:lstStyle/>
                    <a:p>
                      <a:pPr algn="r"/>
                      <a:r>
                        <a:rPr lang="en-CA" sz="1800" dirty="0" smtClean="0"/>
                        <a:t>1011</a:t>
                      </a:r>
                      <a:endParaRPr lang="en-CA" sz="1800" dirty="0"/>
                    </a:p>
                  </a:txBody>
                  <a:tcPr marL="91428" marR="91428" marT="45713" marB="45713"/>
                </a:tc>
                <a:tc>
                  <a:txBody>
                    <a:bodyPr/>
                    <a:lstStyle/>
                    <a:p>
                      <a:r>
                        <a:rPr lang="en-CA" sz="1800" dirty="0" smtClean="0"/>
                        <a:t>4</a:t>
                      </a:r>
                      <a:endParaRPr lang="en-CA" sz="1800" dirty="0"/>
                    </a:p>
                  </a:txBody>
                  <a:tcPr marL="91428" marR="91428" marT="45713" marB="45713"/>
                </a:tc>
                <a:extLst>
                  <a:ext uri="{0D108BD9-81ED-4DB2-BD59-A6C34878D82A}">
                    <a16:rowId xmlns:a16="http://schemas.microsoft.com/office/drawing/2014/main" val="10012"/>
                  </a:ext>
                </a:extLst>
              </a:tr>
            </a:tbl>
          </a:graphicData>
        </a:graphic>
      </p:graphicFrame>
      <p:sp>
        <p:nvSpPr>
          <p:cNvPr id="35915" name="TextBox 4"/>
          <p:cNvSpPr txBox="1">
            <a:spLocks noChangeArrowheads="1"/>
          </p:cNvSpPr>
          <p:nvPr/>
        </p:nvSpPr>
        <p:spPr bwMode="auto">
          <a:xfrm>
            <a:off x="571500" y="6000750"/>
            <a:ext cx="721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solidFill>
                  <a:srgbClr val="FF0000"/>
                </a:solidFill>
              </a:rPr>
              <a:t>What do you notice every time we need to increase the number of bits?</a:t>
            </a:r>
          </a:p>
        </p:txBody>
      </p:sp>
      <p:sp>
        <p:nvSpPr>
          <p:cNvPr id="6" name="Freeform 5"/>
          <p:cNvSpPr/>
          <p:nvPr/>
        </p:nvSpPr>
        <p:spPr>
          <a:xfrm>
            <a:off x="6357938" y="2928938"/>
            <a:ext cx="1785937" cy="3429000"/>
          </a:xfrm>
          <a:custGeom>
            <a:avLst/>
            <a:gdLst>
              <a:gd name="connsiteX0" fmla="*/ 253448 w 1522344"/>
              <a:gd name="connsiteY0" fmla="*/ 3336234 h 3336234"/>
              <a:gd name="connsiteX1" fmla="*/ 1366631 w 1522344"/>
              <a:gd name="connsiteY1" fmla="*/ 2958547 h 3336234"/>
              <a:gd name="connsiteX2" fmla="*/ 1187726 w 1522344"/>
              <a:gd name="connsiteY2" fmla="*/ 1368286 h 3336234"/>
              <a:gd name="connsiteX3" fmla="*/ 1068457 w 1522344"/>
              <a:gd name="connsiteY3" fmla="*/ 195469 h 3336234"/>
              <a:gd name="connsiteX4" fmla="*/ 163996 w 1522344"/>
              <a:gd name="connsiteY4" fmla="*/ 195469 h 3336234"/>
              <a:gd name="connsiteX5" fmla="*/ 84483 w 1522344"/>
              <a:gd name="connsiteY5" fmla="*/ 215347 h 33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4" h="3336234">
                <a:moveTo>
                  <a:pt x="253448" y="3336234"/>
                </a:moveTo>
                <a:cubicBezTo>
                  <a:pt x="732183" y="3311386"/>
                  <a:pt x="1210918" y="3286538"/>
                  <a:pt x="1366631" y="2958547"/>
                </a:cubicBezTo>
                <a:cubicBezTo>
                  <a:pt x="1522344" y="2630556"/>
                  <a:pt x="1237422" y="1828799"/>
                  <a:pt x="1187726" y="1368286"/>
                </a:cubicBezTo>
                <a:cubicBezTo>
                  <a:pt x="1138030" y="907773"/>
                  <a:pt x="1239079" y="390938"/>
                  <a:pt x="1068457" y="195469"/>
                </a:cubicBezTo>
                <a:cubicBezTo>
                  <a:pt x="897835" y="0"/>
                  <a:pt x="327992" y="192156"/>
                  <a:pt x="163996" y="195469"/>
                </a:cubicBezTo>
                <a:cubicBezTo>
                  <a:pt x="0" y="198782"/>
                  <a:pt x="42241" y="207064"/>
                  <a:pt x="84483" y="215347"/>
                </a:cubicBezTo>
              </a:path>
            </a:pathLst>
          </a:custGeom>
          <a:ln w="44450" cap="flat">
            <a:tailEnd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 name="Freeform 6"/>
          <p:cNvSpPr/>
          <p:nvPr/>
        </p:nvSpPr>
        <p:spPr>
          <a:xfrm>
            <a:off x="6510338" y="4500563"/>
            <a:ext cx="1522412" cy="1917700"/>
          </a:xfrm>
          <a:custGeom>
            <a:avLst/>
            <a:gdLst>
              <a:gd name="connsiteX0" fmla="*/ 253448 w 1522344"/>
              <a:gd name="connsiteY0" fmla="*/ 3336234 h 3336234"/>
              <a:gd name="connsiteX1" fmla="*/ 1366631 w 1522344"/>
              <a:gd name="connsiteY1" fmla="*/ 2958547 h 3336234"/>
              <a:gd name="connsiteX2" fmla="*/ 1187726 w 1522344"/>
              <a:gd name="connsiteY2" fmla="*/ 1368286 h 3336234"/>
              <a:gd name="connsiteX3" fmla="*/ 1068457 w 1522344"/>
              <a:gd name="connsiteY3" fmla="*/ 195469 h 3336234"/>
              <a:gd name="connsiteX4" fmla="*/ 163996 w 1522344"/>
              <a:gd name="connsiteY4" fmla="*/ 195469 h 3336234"/>
              <a:gd name="connsiteX5" fmla="*/ 84483 w 1522344"/>
              <a:gd name="connsiteY5" fmla="*/ 215347 h 33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4" h="3336234">
                <a:moveTo>
                  <a:pt x="253448" y="3336234"/>
                </a:moveTo>
                <a:cubicBezTo>
                  <a:pt x="732183" y="3311386"/>
                  <a:pt x="1210918" y="3286538"/>
                  <a:pt x="1366631" y="2958547"/>
                </a:cubicBezTo>
                <a:cubicBezTo>
                  <a:pt x="1522344" y="2630556"/>
                  <a:pt x="1237422" y="1828799"/>
                  <a:pt x="1187726" y="1368286"/>
                </a:cubicBezTo>
                <a:cubicBezTo>
                  <a:pt x="1138030" y="907773"/>
                  <a:pt x="1239079" y="390938"/>
                  <a:pt x="1068457" y="195469"/>
                </a:cubicBezTo>
                <a:cubicBezTo>
                  <a:pt x="897835" y="0"/>
                  <a:pt x="327992" y="192156"/>
                  <a:pt x="163996" y="195469"/>
                </a:cubicBezTo>
                <a:cubicBezTo>
                  <a:pt x="0" y="198782"/>
                  <a:pt x="42241" y="207064"/>
                  <a:pt x="84483" y="215347"/>
                </a:cubicBezTo>
              </a:path>
            </a:pathLst>
          </a:custGeom>
          <a:ln w="44450" cap="flat">
            <a:tailEnd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 name="Freeform 7"/>
          <p:cNvSpPr/>
          <p:nvPr/>
        </p:nvSpPr>
        <p:spPr>
          <a:xfrm>
            <a:off x="6510338" y="2143125"/>
            <a:ext cx="2276475" cy="4275138"/>
          </a:xfrm>
          <a:custGeom>
            <a:avLst/>
            <a:gdLst>
              <a:gd name="connsiteX0" fmla="*/ 253448 w 1522344"/>
              <a:gd name="connsiteY0" fmla="*/ 3336234 h 3336234"/>
              <a:gd name="connsiteX1" fmla="*/ 1366631 w 1522344"/>
              <a:gd name="connsiteY1" fmla="*/ 2958547 h 3336234"/>
              <a:gd name="connsiteX2" fmla="*/ 1187726 w 1522344"/>
              <a:gd name="connsiteY2" fmla="*/ 1368286 h 3336234"/>
              <a:gd name="connsiteX3" fmla="*/ 1068457 w 1522344"/>
              <a:gd name="connsiteY3" fmla="*/ 195469 h 3336234"/>
              <a:gd name="connsiteX4" fmla="*/ 163996 w 1522344"/>
              <a:gd name="connsiteY4" fmla="*/ 195469 h 3336234"/>
              <a:gd name="connsiteX5" fmla="*/ 84483 w 1522344"/>
              <a:gd name="connsiteY5" fmla="*/ 215347 h 33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4" h="3336234">
                <a:moveTo>
                  <a:pt x="253448" y="3336234"/>
                </a:moveTo>
                <a:cubicBezTo>
                  <a:pt x="732183" y="3311386"/>
                  <a:pt x="1210918" y="3286538"/>
                  <a:pt x="1366631" y="2958547"/>
                </a:cubicBezTo>
                <a:cubicBezTo>
                  <a:pt x="1522344" y="2630556"/>
                  <a:pt x="1237422" y="1828799"/>
                  <a:pt x="1187726" y="1368286"/>
                </a:cubicBezTo>
                <a:cubicBezTo>
                  <a:pt x="1138030" y="907773"/>
                  <a:pt x="1239079" y="390938"/>
                  <a:pt x="1068457" y="195469"/>
                </a:cubicBezTo>
                <a:cubicBezTo>
                  <a:pt x="897835" y="0"/>
                  <a:pt x="327992" y="192156"/>
                  <a:pt x="163996" y="195469"/>
                </a:cubicBezTo>
                <a:cubicBezTo>
                  <a:pt x="0" y="198782"/>
                  <a:pt x="42241" y="207064"/>
                  <a:pt x="84483" y="215347"/>
                </a:cubicBezTo>
              </a:path>
            </a:pathLst>
          </a:custGeom>
          <a:ln w="44450" cap="flat">
            <a:tailEnd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many things can we represent with Binary Digits (Bits)</a:t>
            </a:r>
            <a:endParaRPr lang="en-CA" dirty="0">
              <a:solidFill>
                <a:schemeClr val="tx2">
                  <a:satMod val="130000"/>
                </a:schemeClr>
              </a:solidFill>
            </a:endParaRPr>
          </a:p>
        </p:txBody>
      </p:sp>
      <p:sp>
        <p:nvSpPr>
          <p:cNvPr id="36867" name="Content Placeholder 2"/>
          <p:cNvSpPr>
            <a:spLocks noGrp="1"/>
          </p:cNvSpPr>
          <p:nvPr>
            <p:ph idx="1"/>
          </p:nvPr>
        </p:nvSpPr>
        <p:spPr/>
        <p:txBody>
          <a:bodyPr/>
          <a:lstStyle/>
          <a:p>
            <a:pPr eaLnBrk="1" hangingPunct="1"/>
            <a:r>
              <a:rPr lang="en-CA" altLang="en-US" b="1" smtClean="0">
                <a:solidFill>
                  <a:schemeClr val="accent1"/>
                </a:solidFill>
              </a:rPr>
              <a:t>QUESTION : if I have a one bit number, how many items can I represent?</a:t>
            </a:r>
          </a:p>
          <a:p>
            <a:pPr eaLnBrk="1" hangingPunct="1"/>
            <a:r>
              <a:rPr lang="en-CA" altLang="en-US" b="1" smtClean="0">
                <a:solidFill>
                  <a:schemeClr val="accent1"/>
                </a:solidFill>
              </a:rPr>
              <a:t>QUESTION : How about 2 bit number?</a:t>
            </a:r>
          </a:p>
          <a:p>
            <a:pPr eaLnBrk="1" hangingPunct="1"/>
            <a:r>
              <a:rPr lang="en-CA" altLang="en-US" b="1" smtClean="0">
                <a:solidFill>
                  <a:schemeClr val="accent1"/>
                </a:solidFill>
              </a:rPr>
              <a:t>QUESTION : How about 3 bit number?</a:t>
            </a:r>
          </a:p>
          <a:p>
            <a:pPr eaLnBrk="1" hangingPunct="1"/>
            <a:r>
              <a:rPr lang="en-CA" altLang="en-US" b="1" smtClean="0">
                <a:solidFill>
                  <a:schemeClr val="accent1"/>
                </a:solidFill>
              </a:rPr>
              <a:t>QUESTION: How about an 8 bit number (8 bits is called a </a:t>
            </a:r>
            <a:r>
              <a:rPr lang="en-CA" altLang="en-US" b="1" i="1" smtClean="0">
                <a:solidFill>
                  <a:schemeClr val="accent1"/>
                </a:solidFill>
              </a:rPr>
              <a:t>BYTE</a:t>
            </a:r>
            <a:r>
              <a:rPr lang="en-CA" altLang="en-US" b="1" smtClean="0">
                <a:solidFill>
                  <a:schemeClr val="accent1"/>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solidFill>
                <a:schemeClr val="tx2">
                  <a:satMod val="130000"/>
                </a:schemeClr>
              </a:solidFill>
            </a:endParaRPr>
          </a:p>
        </p:txBody>
      </p:sp>
      <p:sp>
        <p:nvSpPr>
          <p:cNvPr id="30723" name="Content Placeholder 2"/>
          <p:cNvSpPr>
            <a:spLocks noGrp="1"/>
          </p:cNvSpPr>
          <p:nvPr>
            <p:ph idx="1"/>
          </p:nvPr>
        </p:nvSpPr>
        <p:spPr>
          <a:xfrm>
            <a:off x="690563" y="1349375"/>
            <a:ext cx="8077200" cy="5072063"/>
          </a:xfrm>
        </p:spPr>
        <p:txBody>
          <a:bodyPr/>
          <a:lstStyle/>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eaLnBrk="1" hangingPunct="1">
              <a:defRPr/>
            </a:pPr>
            <a:endParaRPr lang="en-CA" altLang="en-US" dirty="0" smtClean="0"/>
          </a:p>
          <a:p>
            <a:pPr marL="82550" indent="0" eaLnBrk="1" hangingPunct="1">
              <a:buFont typeface="Wingdings 2" panose="05020102010507070707" pitchFamily="18" charset="2"/>
              <a:buNone/>
              <a:defRPr/>
            </a:pPr>
            <a:endParaRPr lang="en-CA" altLang="en-US" dirty="0" smtClean="0"/>
          </a:p>
        </p:txBody>
      </p:sp>
      <p:graphicFrame>
        <p:nvGraphicFramePr>
          <p:cNvPr id="4" name="Table 3"/>
          <p:cNvGraphicFramePr>
            <a:graphicFrameLocks noGrp="1"/>
          </p:cNvGraphicFramePr>
          <p:nvPr/>
        </p:nvGraphicFramePr>
        <p:xfrm>
          <a:off x="463550" y="79375"/>
          <a:ext cx="8429625" cy="4929189"/>
        </p:xfrm>
        <a:graphic>
          <a:graphicData uri="http://schemas.openxmlformats.org/drawingml/2006/table">
            <a:tbl>
              <a:tblPr firstRow="1" bandRow="1">
                <a:tableStyleId>{5C22544A-7EE6-4342-B048-85BDC9FD1C3A}</a:tableStyleId>
              </a:tblPr>
              <a:tblGrid>
                <a:gridCol w="2809875">
                  <a:extLst>
                    <a:ext uri="{9D8B030D-6E8A-4147-A177-3AD203B41FA5}">
                      <a16:colId xmlns:a16="http://schemas.microsoft.com/office/drawing/2014/main" val="20000"/>
                    </a:ext>
                  </a:extLst>
                </a:gridCol>
                <a:gridCol w="2809875">
                  <a:extLst>
                    <a:ext uri="{9D8B030D-6E8A-4147-A177-3AD203B41FA5}">
                      <a16:colId xmlns:a16="http://schemas.microsoft.com/office/drawing/2014/main" val="20001"/>
                    </a:ext>
                  </a:extLst>
                </a:gridCol>
                <a:gridCol w="2809875">
                  <a:extLst>
                    <a:ext uri="{9D8B030D-6E8A-4147-A177-3AD203B41FA5}">
                      <a16:colId xmlns:a16="http://schemas.microsoft.com/office/drawing/2014/main" val="20002"/>
                    </a:ext>
                  </a:extLst>
                </a:gridCol>
              </a:tblGrid>
              <a:tr h="785815">
                <a:tc>
                  <a:txBody>
                    <a:bodyPr/>
                    <a:lstStyle/>
                    <a:p>
                      <a:r>
                        <a:rPr lang="en-US" sz="1800" dirty="0" smtClean="0"/>
                        <a:t>Stuff  (number of dogs let’s say)</a:t>
                      </a:r>
                      <a:endParaRPr lang="en-US" sz="1800" dirty="0"/>
                    </a:p>
                  </a:txBody>
                  <a:tcPr marL="91439" marR="91439"/>
                </a:tc>
                <a:tc>
                  <a:txBody>
                    <a:bodyPr/>
                    <a:lstStyle/>
                    <a:p>
                      <a:r>
                        <a:rPr lang="en-US" sz="1800" dirty="0" smtClean="0"/>
                        <a:t>Binary Representation of Stuff</a:t>
                      </a:r>
                      <a:endParaRPr lang="en-US" sz="1800" dirty="0"/>
                    </a:p>
                  </a:txBody>
                  <a:tcPr marL="91439" marR="91439"/>
                </a:tc>
                <a:tc>
                  <a:txBody>
                    <a:bodyPr/>
                    <a:lstStyle/>
                    <a:p>
                      <a:r>
                        <a:rPr lang="en-US" sz="1800" dirty="0" smtClean="0"/>
                        <a:t>Decimal Representation of Stuff</a:t>
                      </a:r>
                      <a:endParaRPr lang="en-US" sz="1800" dirty="0"/>
                    </a:p>
                  </a:txBody>
                  <a:tcPr marL="91439" marR="91439"/>
                </a:tc>
                <a:extLst>
                  <a:ext uri="{0D108BD9-81ED-4DB2-BD59-A6C34878D82A}">
                    <a16:rowId xmlns:a16="http://schemas.microsoft.com/office/drawing/2014/main" val="10000"/>
                  </a:ext>
                </a:extLst>
              </a:tr>
              <a:tr h="382850">
                <a:tc>
                  <a:txBody>
                    <a:bodyPr/>
                    <a:lstStyle/>
                    <a:p>
                      <a:endParaRPr lang="en-US" sz="1800" dirty="0"/>
                    </a:p>
                  </a:txBody>
                  <a:tcPr marL="91439" marR="91439"/>
                </a:tc>
                <a:tc>
                  <a:txBody>
                    <a:bodyPr/>
                    <a:lstStyle/>
                    <a:p>
                      <a:r>
                        <a:rPr lang="en-US" sz="1800" b="1" dirty="0" smtClean="0"/>
                        <a:t>0 </a:t>
                      </a:r>
                      <a:r>
                        <a:rPr lang="en-US" sz="1800" dirty="0" smtClean="0"/>
                        <a:t>   or 00000000</a:t>
                      </a:r>
                      <a:endParaRPr lang="en-US" sz="1800" dirty="0"/>
                    </a:p>
                  </a:txBody>
                  <a:tcPr marL="91439" marR="91439"/>
                </a:tc>
                <a:tc>
                  <a:txBody>
                    <a:bodyPr/>
                    <a:lstStyle/>
                    <a:p>
                      <a:r>
                        <a:rPr lang="en-US" sz="1800" b="1" dirty="0" smtClean="0"/>
                        <a:t>0</a:t>
                      </a:r>
                      <a:r>
                        <a:rPr lang="en-US" sz="1800" dirty="0" smtClean="0"/>
                        <a:t>   or 00000000</a:t>
                      </a:r>
                      <a:endParaRPr lang="en-US" sz="1800" dirty="0"/>
                    </a:p>
                  </a:txBody>
                  <a:tcPr marL="91439" marR="91439"/>
                </a:tc>
                <a:extLst>
                  <a:ext uri="{0D108BD9-81ED-4DB2-BD59-A6C34878D82A}">
                    <a16:rowId xmlns:a16="http://schemas.microsoft.com/office/drawing/2014/main" val="10001"/>
                  </a:ext>
                </a:extLst>
              </a:tr>
              <a:tr h="365760">
                <a:tc>
                  <a:txBody>
                    <a:bodyPr/>
                    <a:lstStyle/>
                    <a:p>
                      <a:endParaRPr lang="en-US" sz="1800" dirty="0"/>
                    </a:p>
                  </a:txBody>
                  <a:tcPr marL="91439" marR="91439"/>
                </a:tc>
                <a:tc>
                  <a:txBody>
                    <a:bodyPr/>
                    <a:lstStyle/>
                    <a:p>
                      <a:r>
                        <a:rPr lang="en-US" sz="1800" b="1" dirty="0" smtClean="0"/>
                        <a:t>1</a:t>
                      </a:r>
                      <a:r>
                        <a:rPr lang="en-US" sz="1800" dirty="0" smtClean="0"/>
                        <a:t>   or 00000001</a:t>
                      </a:r>
                      <a:endParaRPr lang="en-US" sz="1800" dirty="0"/>
                    </a:p>
                  </a:txBody>
                  <a:tcPr marL="91439" marR="91439"/>
                </a:tc>
                <a:tc>
                  <a:txBody>
                    <a:bodyPr/>
                    <a:lstStyle/>
                    <a:p>
                      <a:r>
                        <a:rPr lang="en-US" sz="1800" b="1" dirty="0" smtClean="0"/>
                        <a:t>1</a:t>
                      </a:r>
                      <a:r>
                        <a:rPr lang="en-US" sz="1800" dirty="0" smtClean="0"/>
                        <a:t>   or</a:t>
                      </a:r>
                      <a:r>
                        <a:rPr lang="en-US" sz="1800" baseline="0" dirty="0" smtClean="0"/>
                        <a:t> 00000001</a:t>
                      </a:r>
                      <a:endParaRPr lang="en-US" sz="1800" dirty="0"/>
                    </a:p>
                  </a:txBody>
                  <a:tcPr marL="91439" marR="91439"/>
                </a:tc>
                <a:extLst>
                  <a:ext uri="{0D108BD9-81ED-4DB2-BD59-A6C34878D82A}">
                    <a16:rowId xmlns:a16="http://schemas.microsoft.com/office/drawing/2014/main" val="10002"/>
                  </a:ext>
                </a:extLst>
              </a:tr>
              <a:tr h="465828">
                <a:tc>
                  <a:txBody>
                    <a:bodyPr/>
                    <a:lstStyle/>
                    <a:p>
                      <a:endParaRPr lang="en-US" sz="1800" dirty="0"/>
                    </a:p>
                  </a:txBody>
                  <a:tcPr marL="91439" marR="91439"/>
                </a:tc>
                <a:tc>
                  <a:txBody>
                    <a:bodyPr/>
                    <a:lstStyle/>
                    <a:p>
                      <a:r>
                        <a:rPr lang="en-US" sz="1800" b="1" dirty="0" smtClean="0"/>
                        <a:t>10</a:t>
                      </a:r>
                      <a:r>
                        <a:rPr lang="en-US" sz="1800" dirty="0" smtClean="0"/>
                        <a:t>  or 00000010</a:t>
                      </a:r>
                      <a:endParaRPr lang="en-US" sz="1800" dirty="0"/>
                    </a:p>
                  </a:txBody>
                  <a:tcPr marL="91439" marR="91439"/>
                </a:tc>
                <a:tc>
                  <a:txBody>
                    <a:bodyPr/>
                    <a:lstStyle/>
                    <a:p>
                      <a:r>
                        <a:rPr lang="en-US" sz="1800" b="1" dirty="0" smtClean="0"/>
                        <a:t>2</a:t>
                      </a:r>
                      <a:r>
                        <a:rPr lang="en-US" sz="1800" dirty="0" smtClean="0"/>
                        <a:t>  or 00000002</a:t>
                      </a:r>
                      <a:endParaRPr lang="en-US" sz="1800" dirty="0"/>
                    </a:p>
                  </a:txBody>
                  <a:tcPr marL="91439" marR="91439"/>
                </a:tc>
                <a:extLst>
                  <a:ext uri="{0D108BD9-81ED-4DB2-BD59-A6C34878D82A}">
                    <a16:rowId xmlns:a16="http://schemas.microsoft.com/office/drawing/2014/main" val="10003"/>
                  </a:ext>
                </a:extLst>
              </a:tr>
              <a:tr h="500063">
                <a:tc>
                  <a:txBody>
                    <a:bodyPr/>
                    <a:lstStyle/>
                    <a:p>
                      <a:endParaRPr lang="en-US" sz="1800" dirty="0"/>
                    </a:p>
                  </a:txBody>
                  <a:tcPr marL="91439" marR="91439"/>
                </a:tc>
                <a:tc>
                  <a:txBody>
                    <a:bodyPr/>
                    <a:lstStyle/>
                    <a:p>
                      <a:r>
                        <a:rPr lang="en-US" sz="1800" b="1" dirty="0" smtClean="0"/>
                        <a:t>11</a:t>
                      </a:r>
                      <a:r>
                        <a:rPr lang="en-US" sz="1800" dirty="0" smtClean="0"/>
                        <a:t> or 00000011</a:t>
                      </a:r>
                      <a:endParaRPr lang="en-US" sz="1800" dirty="0"/>
                    </a:p>
                  </a:txBody>
                  <a:tcPr marL="91439" marR="91439"/>
                </a:tc>
                <a:tc>
                  <a:txBody>
                    <a:bodyPr/>
                    <a:lstStyle/>
                    <a:p>
                      <a:r>
                        <a:rPr lang="en-US" sz="1800" b="1" dirty="0" smtClean="0"/>
                        <a:t>3</a:t>
                      </a:r>
                      <a:r>
                        <a:rPr lang="en-US" sz="1800" dirty="0" smtClean="0"/>
                        <a:t>   or 00000003</a:t>
                      </a:r>
                      <a:endParaRPr lang="en-US" sz="1800" dirty="0"/>
                    </a:p>
                  </a:txBody>
                  <a:tcPr marL="91439" marR="91439"/>
                </a:tc>
                <a:extLst>
                  <a:ext uri="{0D108BD9-81ED-4DB2-BD59-A6C34878D82A}">
                    <a16:rowId xmlns:a16="http://schemas.microsoft.com/office/drawing/2014/main" val="10004"/>
                  </a:ext>
                </a:extLst>
              </a:tr>
              <a:tr h="428625">
                <a:tc>
                  <a:txBody>
                    <a:bodyPr/>
                    <a:lstStyle/>
                    <a:p>
                      <a:endParaRPr lang="en-US" sz="1800" dirty="0"/>
                    </a:p>
                  </a:txBody>
                  <a:tcPr marL="91439" marR="91439"/>
                </a:tc>
                <a:tc>
                  <a:txBody>
                    <a:bodyPr/>
                    <a:lstStyle/>
                    <a:p>
                      <a:r>
                        <a:rPr lang="en-US" sz="1800" b="1" dirty="0" smtClean="0"/>
                        <a:t>100</a:t>
                      </a:r>
                      <a:r>
                        <a:rPr lang="en-US" sz="1800" dirty="0" smtClean="0"/>
                        <a:t> </a:t>
                      </a:r>
                      <a:r>
                        <a:rPr lang="en-US" sz="1800" smtClean="0"/>
                        <a:t>or 00000100</a:t>
                      </a:r>
                      <a:endParaRPr lang="en-US" sz="1800" dirty="0"/>
                    </a:p>
                  </a:txBody>
                  <a:tcPr marL="91439" marR="91439"/>
                </a:tc>
                <a:tc>
                  <a:txBody>
                    <a:bodyPr/>
                    <a:lstStyle/>
                    <a:p>
                      <a:r>
                        <a:rPr lang="en-US" sz="1800" b="1" dirty="0" smtClean="0"/>
                        <a:t>4</a:t>
                      </a:r>
                      <a:r>
                        <a:rPr lang="en-US" sz="1800" dirty="0" smtClean="0"/>
                        <a:t>   or 00000004</a:t>
                      </a:r>
                      <a:endParaRPr lang="en-US" sz="1800" dirty="0"/>
                    </a:p>
                  </a:txBody>
                  <a:tcPr marL="91439" marR="91439"/>
                </a:tc>
                <a:extLst>
                  <a:ext uri="{0D108BD9-81ED-4DB2-BD59-A6C34878D82A}">
                    <a16:rowId xmlns:a16="http://schemas.microsoft.com/office/drawing/2014/main" val="10005"/>
                  </a:ext>
                </a:extLst>
              </a:tr>
              <a:tr h="2000248">
                <a:tc>
                  <a:txBody>
                    <a:bodyPr/>
                    <a:lstStyle/>
                    <a:p>
                      <a:endParaRPr lang="en-US" sz="1800" dirty="0" smtClean="0"/>
                    </a:p>
                    <a:p>
                      <a:endParaRPr lang="en-US" sz="1800" dirty="0"/>
                    </a:p>
                  </a:txBody>
                  <a:tcPr marL="91439" marR="91439"/>
                </a:tc>
                <a:tc>
                  <a:txBody>
                    <a:bodyPr/>
                    <a:lstStyle/>
                    <a:p>
                      <a:r>
                        <a:rPr lang="en-US" sz="1800" b="1" dirty="0" smtClean="0"/>
                        <a:t>10110</a:t>
                      </a:r>
                      <a:r>
                        <a:rPr lang="en-US" sz="1800" dirty="0" smtClean="0"/>
                        <a:t> or 00010110</a:t>
                      </a:r>
                      <a:endParaRPr lang="en-US" sz="1800" dirty="0"/>
                    </a:p>
                  </a:txBody>
                  <a:tcPr marL="91439" marR="91439"/>
                </a:tc>
                <a:tc>
                  <a:txBody>
                    <a:bodyPr/>
                    <a:lstStyle/>
                    <a:p>
                      <a:r>
                        <a:rPr lang="en-US" sz="1800" b="1" dirty="0" smtClean="0"/>
                        <a:t>22</a:t>
                      </a:r>
                      <a:r>
                        <a:rPr lang="en-US" sz="1800" dirty="0" smtClean="0"/>
                        <a:t> or 00000022</a:t>
                      </a:r>
                      <a:endParaRPr lang="en-US" sz="1800" dirty="0"/>
                    </a:p>
                  </a:txBody>
                  <a:tcPr marL="91439" marR="91439"/>
                </a:tc>
                <a:extLst>
                  <a:ext uri="{0D108BD9-81ED-4DB2-BD59-A6C34878D82A}">
                    <a16:rowId xmlns:a16="http://schemas.microsoft.com/office/drawing/2014/main" val="10006"/>
                  </a:ext>
                </a:extLst>
              </a:tr>
            </a:tbl>
          </a:graphicData>
        </a:graphic>
      </p:graphicFrame>
      <p:pic>
        <p:nvPicPr>
          <p:cNvPr id="37926"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988"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8"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5363"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9"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2550"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0"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800"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1"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988"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2"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3"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5363"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4"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2550" y="45339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5"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863" y="396240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6"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863" y="4462463"/>
            <a:ext cx="320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7"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550" y="1236663"/>
            <a:ext cx="320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8"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625" y="16573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9"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3488" y="1639888"/>
            <a:ext cx="320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0"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338" y="2579688"/>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1"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213" y="2579688"/>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2"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050" y="2608263"/>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3"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113" y="2571750"/>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4"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300" y="2155825"/>
            <a:ext cx="320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5"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050" y="2132013"/>
            <a:ext cx="320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6"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5238" y="21399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7"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488"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8"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9"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863"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0"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050"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1"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2238" y="31051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2"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488"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3"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4"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863"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5"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050"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6"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2238" y="3587750"/>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7" name="Picture 8" descr="C:\Documents and Settings\lreid\Local Settings\Temporary Internet Files\Content.IE5\GUR9CR8R\MCj041745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488" y="4105275"/>
            <a:ext cx="320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8" name="Rectangle 36"/>
          <p:cNvSpPr>
            <a:spLocks noChangeArrowheads="1"/>
          </p:cNvSpPr>
          <p:nvPr/>
        </p:nvSpPr>
        <p:spPr bwMode="auto">
          <a:xfrm>
            <a:off x="684213" y="5049838"/>
            <a:ext cx="77866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342900" indent="-34290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lvl="1" eaLnBrk="1" hangingPunct="1">
              <a:spcBef>
                <a:spcPct val="0"/>
              </a:spcBef>
              <a:buClr>
                <a:schemeClr val="hlink"/>
              </a:buClr>
              <a:buFontTx/>
              <a:buNone/>
            </a:pPr>
            <a:r>
              <a:rPr lang="en-CA" altLang="en-US" sz="2000">
                <a:hlinkClick r:id="rId3"/>
              </a:rPr>
              <a:t>http://www.youtube.com/watch?v=b6vHZ95XDwU&amp;feature=related</a:t>
            </a:r>
            <a:r>
              <a:rPr lang="en-CA" altLang="en-US" sz="2000"/>
              <a:t> </a:t>
            </a:r>
          </a:p>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Representing Characters in Binary</a:t>
            </a:r>
            <a:endParaRPr lang="en-CA" dirty="0">
              <a:solidFill>
                <a:schemeClr val="tx2">
                  <a:satMod val="130000"/>
                </a:schemeClr>
              </a:solidFill>
            </a:endParaRPr>
          </a:p>
        </p:txBody>
      </p:sp>
      <p:sp>
        <p:nvSpPr>
          <p:cNvPr id="38915" name="Content Placeholder 2"/>
          <p:cNvSpPr>
            <a:spLocks noGrp="1"/>
          </p:cNvSpPr>
          <p:nvPr>
            <p:ph idx="1"/>
          </p:nvPr>
        </p:nvSpPr>
        <p:spPr>
          <a:xfrm>
            <a:off x="857250" y="1285875"/>
            <a:ext cx="6286500" cy="5072063"/>
          </a:xfrm>
        </p:spPr>
        <p:txBody>
          <a:bodyPr/>
          <a:lstStyle/>
          <a:p>
            <a:pPr eaLnBrk="1" hangingPunct="1"/>
            <a:r>
              <a:rPr lang="en-CA" altLang="en-US" smtClean="0"/>
              <a:t>Use 1 byte for each letter </a:t>
            </a:r>
            <a:r>
              <a:rPr lang="en-CA" altLang="en-US" smtClean="0">
                <a:sym typeface="Wingdings" panose="05000000000000000000" pitchFamily="2" charset="2"/>
              </a:rPr>
              <a:t></a:t>
            </a:r>
          </a:p>
          <a:p>
            <a:pPr eaLnBrk="1" hangingPunct="1"/>
            <a:r>
              <a:rPr lang="en-CA" altLang="en-US" smtClean="0">
                <a:sym typeface="Wingdings" panose="05000000000000000000" pitchFamily="2" charset="2"/>
              </a:rPr>
              <a:t>Called the</a:t>
            </a:r>
            <a:r>
              <a:rPr lang="en-CA" altLang="en-US" smtClean="0">
                <a:sym typeface="Wingdings" panose="05000000000000000000" pitchFamily="2" charset="2"/>
                <a:hlinkClick r:id="rId2"/>
              </a:rPr>
              <a:t> ASCII </a:t>
            </a:r>
            <a:r>
              <a:rPr lang="en-CA" altLang="en-US" smtClean="0">
                <a:sym typeface="Wingdings" panose="05000000000000000000" pitchFamily="2" charset="2"/>
              </a:rPr>
              <a:t>code</a:t>
            </a:r>
          </a:p>
          <a:p>
            <a:pPr eaLnBrk="1" hangingPunct="1"/>
            <a:r>
              <a:rPr lang="en-CA" altLang="en-US" smtClean="0">
                <a:sym typeface="Wingdings" panose="05000000000000000000" pitchFamily="2" charset="2"/>
              </a:rPr>
              <a:t>Thus DOG would be encoded as:</a:t>
            </a:r>
          </a:p>
          <a:p>
            <a:pPr eaLnBrk="1" hangingPunct="1"/>
            <a:endParaRPr lang="en-CA" altLang="en-US" smtClean="0">
              <a:sym typeface="Wingdings" panose="05000000000000000000" pitchFamily="2" charset="2"/>
            </a:endParaRPr>
          </a:p>
          <a:p>
            <a:pPr eaLnBrk="1" hangingPunct="1"/>
            <a:endParaRPr lang="en-CA" altLang="en-US" smtClean="0">
              <a:sym typeface="Wingdings" panose="05000000000000000000" pitchFamily="2" charset="2"/>
            </a:endParaRPr>
          </a:p>
          <a:p>
            <a:pPr eaLnBrk="1" hangingPunct="1"/>
            <a:r>
              <a:rPr lang="en-CA" altLang="en-US" smtClean="0">
                <a:sym typeface="Wingdings" panose="05000000000000000000" pitchFamily="2" charset="2"/>
              </a:rPr>
              <a:t>With 8 bits, (or 1 byte), we can encode 2</a:t>
            </a:r>
            <a:r>
              <a:rPr lang="en-CA" altLang="en-US" baseline="30000" smtClean="0">
                <a:sym typeface="Wingdings" panose="05000000000000000000" pitchFamily="2" charset="2"/>
              </a:rPr>
              <a:t>8</a:t>
            </a:r>
            <a:r>
              <a:rPr lang="en-CA" altLang="en-US" smtClean="0">
                <a:sym typeface="Wingdings" panose="05000000000000000000" pitchFamily="2" charset="2"/>
              </a:rPr>
              <a:t>  256 different characters</a:t>
            </a:r>
          </a:p>
          <a:p>
            <a:pPr eaLnBrk="1" hangingPunct="1">
              <a:buFont typeface="Wingdings 2" panose="05020102010507070707" pitchFamily="18" charset="2"/>
              <a:buNone/>
            </a:pPr>
            <a:r>
              <a:rPr lang="en-CA" altLang="en-US" smtClean="0">
                <a:sym typeface="Wingdings" panose="05000000000000000000" pitchFamily="2" charset="2"/>
              </a:rPr>
              <a:t> </a:t>
            </a:r>
            <a:endParaRPr lang="en-CA" altLang="en-US" smtClean="0"/>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813" y="1071563"/>
            <a:ext cx="2008187"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5" name="Table 4"/>
          <p:cNvGraphicFramePr>
            <a:graphicFrameLocks noGrp="1"/>
          </p:cNvGraphicFramePr>
          <p:nvPr/>
        </p:nvGraphicFramePr>
        <p:xfrm>
          <a:off x="1285875" y="3000375"/>
          <a:ext cx="5214939" cy="741364"/>
        </p:xfrm>
        <a:graphic>
          <a:graphicData uri="http://schemas.openxmlformats.org/drawingml/2006/table">
            <a:tbl>
              <a:tblPr firstRow="1" bandRow="1">
                <a:tableStyleId>{5C22544A-7EE6-4342-B048-85BDC9FD1C3A}</a:tableStyleId>
              </a:tblPr>
              <a:tblGrid>
                <a:gridCol w="1738313">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38313">
                  <a:extLst>
                    <a:ext uri="{9D8B030D-6E8A-4147-A177-3AD203B41FA5}">
                      <a16:colId xmlns:a16="http://schemas.microsoft.com/office/drawing/2014/main" val="20002"/>
                    </a:ext>
                  </a:extLst>
                </a:gridCol>
              </a:tblGrid>
              <a:tr h="370682">
                <a:tc>
                  <a:txBody>
                    <a:bodyPr/>
                    <a:lstStyle/>
                    <a:p>
                      <a:r>
                        <a:rPr lang="en-CA" sz="1800" dirty="0" smtClean="0"/>
                        <a:t>01000100</a:t>
                      </a:r>
                      <a:endParaRPr lang="en-CA" sz="1800" dirty="0"/>
                    </a:p>
                  </a:txBody>
                  <a:tcPr marL="91439" marR="91439" marT="45700" marB="45700"/>
                </a:tc>
                <a:tc>
                  <a:txBody>
                    <a:bodyPr/>
                    <a:lstStyle/>
                    <a:p>
                      <a:r>
                        <a:rPr lang="en-CA" sz="1800" dirty="0" smtClean="0"/>
                        <a:t>01001111</a:t>
                      </a:r>
                      <a:endParaRPr lang="en-CA" sz="1800" dirty="0"/>
                    </a:p>
                  </a:txBody>
                  <a:tcPr marL="91439" marR="91439" marT="45700" marB="45700"/>
                </a:tc>
                <a:tc>
                  <a:txBody>
                    <a:bodyPr/>
                    <a:lstStyle/>
                    <a:p>
                      <a:r>
                        <a:rPr lang="en-CA" sz="1800" dirty="0" smtClean="0"/>
                        <a:t>01000111</a:t>
                      </a:r>
                      <a:endParaRPr lang="en-CA" sz="1800" dirty="0"/>
                    </a:p>
                  </a:txBody>
                  <a:tcPr marL="91439" marR="91439" marT="45700" marB="45700"/>
                </a:tc>
                <a:extLst>
                  <a:ext uri="{0D108BD9-81ED-4DB2-BD59-A6C34878D82A}">
                    <a16:rowId xmlns:a16="http://schemas.microsoft.com/office/drawing/2014/main" val="10000"/>
                  </a:ext>
                </a:extLst>
              </a:tr>
              <a:tr h="370682">
                <a:tc>
                  <a:txBody>
                    <a:bodyPr/>
                    <a:lstStyle/>
                    <a:p>
                      <a:r>
                        <a:rPr lang="en-CA" sz="1800" dirty="0" smtClean="0"/>
                        <a:t>D</a:t>
                      </a:r>
                      <a:endParaRPr lang="en-CA" sz="1800" dirty="0"/>
                    </a:p>
                  </a:txBody>
                  <a:tcPr marL="91439" marR="91439" marT="45700" marB="45700"/>
                </a:tc>
                <a:tc>
                  <a:txBody>
                    <a:bodyPr/>
                    <a:lstStyle/>
                    <a:p>
                      <a:r>
                        <a:rPr lang="en-CA" sz="1800" dirty="0" smtClean="0"/>
                        <a:t>O</a:t>
                      </a:r>
                      <a:endParaRPr lang="en-CA" sz="1800" dirty="0"/>
                    </a:p>
                  </a:txBody>
                  <a:tcPr marL="91439" marR="91439" marT="45700" marB="45700"/>
                </a:tc>
                <a:tc>
                  <a:txBody>
                    <a:bodyPr/>
                    <a:lstStyle/>
                    <a:p>
                      <a:r>
                        <a:rPr lang="en-CA" sz="1800" dirty="0" smtClean="0"/>
                        <a:t>G</a:t>
                      </a:r>
                      <a:endParaRPr lang="en-CA" sz="1800" dirty="0"/>
                    </a:p>
                  </a:txBody>
                  <a:tcPr marL="91439" marR="91439" marT="45700" marB="4570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many numbering systems are there?</a:t>
            </a:r>
            <a:endParaRPr lang="en-CA" dirty="0">
              <a:solidFill>
                <a:schemeClr val="tx2">
                  <a:satMod val="130000"/>
                </a:schemeClr>
              </a:solidFill>
            </a:endParaRPr>
          </a:p>
        </p:txBody>
      </p:sp>
      <p:sp>
        <p:nvSpPr>
          <p:cNvPr id="3" name="Content Placeholder 2"/>
          <p:cNvSpPr>
            <a:spLocks noGrp="1"/>
          </p:cNvSpPr>
          <p:nvPr>
            <p:ph idx="1"/>
          </p:nvPr>
        </p:nvSpPr>
        <p:spPr>
          <a:xfrm>
            <a:off x="642938" y="1500188"/>
            <a:ext cx="8291512" cy="5000625"/>
          </a:xfrm>
        </p:spPr>
        <p:txBody>
          <a:bodyPr>
            <a:normAutofit fontScale="70000" lnSpcReduction="20000"/>
          </a:bodyPr>
          <a:lstStyle/>
          <a:p>
            <a:pPr marL="365760" indent="-283464" eaLnBrk="1" fontAlgn="auto" hangingPunct="1">
              <a:spcAft>
                <a:spcPts val="0"/>
              </a:spcAft>
              <a:buFont typeface="Wingdings 2"/>
              <a:buChar char=""/>
              <a:defRPr/>
            </a:pPr>
            <a:r>
              <a:rPr lang="en-CA" dirty="0" smtClean="0"/>
              <a:t>Infinite! Some of the common ones are:</a:t>
            </a:r>
          </a:p>
          <a:p>
            <a:pPr marL="365760" indent="-283464" eaLnBrk="1" fontAlgn="auto" hangingPunct="1">
              <a:spcAft>
                <a:spcPts val="0"/>
              </a:spcAft>
              <a:buFont typeface="Wingdings 2"/>
              <a:buChar char=""/>
              <a:defRPr/>
            </a:pPr>
            <a:r>
              <a:rPr lang="en-US" b="1" dirty="0" smtClean="0"/>
              <a:t>Binary</a:t>
            </a:r>
            <a:r>
              <a:rPr lang="en-US" dirty="0" smtClean="0"/>
              <a:t> </a:t>
            </a:r>
            <a:r>
              <a:rPr lang="en-US" dirty="0" smtClean="0">
                <a:sym typeface="Wingdings" pitchFamily="2" charset="2"/>
              </a:rPr>
              <a:t> (2 </a:t>
            </a:r>
            <a:r>
              <a:rPr lang="en-US" b="1" dirty="0" smtClean="0">
                <a:sym typeface="Wingdings" pitchFamily="2" charset="2"/>
              </a:rPr>
              <a:t>B</a:t>
            </a:r>
            <a:r>
              <a:rPr lang="en-US" dirty="0" smtClean="0">
                <a:sym typeface="Wingdings" pitchFamily="2" charset="2"/>
              </a:rPr>
              <a:t>inary Dig</a:t>
            </a:r>
            <a:r>
              <a:rPr lang="en-US" b="1" dirty="0" smtClean="0">
                <a:sym typeface="Wingdings" pitchFamily="2" charset="2"/>
              </a:rPr>
              <a:t>its</a:t>
            </a:r>
            <a:r>
              <a:rPr lang="en-US" dirty="0" smtClean="0">
                <a:sym typeface="Wingdings" pitchFamily="2" charset="2"/>
              </a:rPr>
              <a:t>/ </a:t>
            </a:r>
            <a:r>
              <a:rPr lang="en-US" b="1" dirty="0" smtClean="0">
                <a:sym typeface="Wingdings" pitchFamily="2" charset="2"/>
              </a:rPr>
              <a:t>BITS</a:t>
            </a:r>
            <a:r>
              <a:rPr lang="en-US" dirty="0" smtClean="0">
                <a:sym typeface="Wingdings" pitchFamily="2" charset="2"/>
              </a:rPr>
              <a:t>) </a:t>
            </a:r>
            <a:r>
              <a:rPr lang="en-US" b="1" dirty="0" smtClean="0">
                <a:solidFill>
                  <a:srgbClr val="FF3300"/>
                </a:solidFill>
                <a:sym typeface="Wingdings" pitchFamily="2" charset="2"/>
              </a:rPr>
              <a:t>0,1</a:t>
            </a:r>
            <a:r>
              <a:rPr lang="en-US" b="1" dirty="0" smtClean="0">
                <a:sym typeface="Wingdings" pitchFamily="2" charset="2"/>
              </a:rPr>
              <a:t>,</a:t>
            </a:r>
            <a:r>
              <a:rPr lang="en-US" b="1" dirty="0" smtClean="0">
                <a:solidFill>
                  <a:srgbClr val="92D050"/>
                </a:solidFill>
                <a:sym typeface="Wingdings" pitchFamily="2" charset="2"/>
              </a:rPr>
              <a:t>10,11</a:t>
            </a:r>
            <a:r>
              <a:rPr lang="en-US" b="1" dirty="0" smtClean="0">
                <a:sym typeface="Wingdings" pitchFamily="2" charset="2"/>
              </a:rPr>
              <a:t>,</a:t>
            </a:r>
            <a:r>
              <a:rPr lang="en-US" b="1" dirty="0" smtClean="0">
                <a:solidFill>
                  <a:schemeClr val="accent1">
                    <a:lumMod val="60000"/>
                    <a:lumOff val="40000"/>
                  </a:schemeClr>
                </a:solidFill>
                <a:sym typeface="Wingdings" pitchFamily="2" charset="2"/>
              </a:rPr>
              <a:t>100,101, 110, 111,</a:t>
            </a:r>
            <a:r>
              <a:rPr lang="en-US" b="1" dirty="0" smtClean="0">
                <a:solidFill>
                  <a:schemeClr val="bg2">
                    <a:lumMod val="50000"/>
                  </a:schemeClr>
                </a:solidFill>
                <a:sym typeface="Wingdings" pitchFamily="2" charset="2"/>
              </a:rPr>
              <a:t>1000, 1001, …</a:t>
            </a:r>
          </a:p>
          <a:p>
            <a:pPr marL="365760" indent="-283464" eaLnBrk="1" fontAlgn="auto" hangingPunct="1">
              <a:spcAft>
                <a:spcPts val="0"/>
              </a:spcAft>
              <a:buFont typeface="Wingdings 2"/>
              <a:buChar char=""/>
              <a:defRPr/>
            </a:pPr>
            <a:r>
              <a:rPr lang="en-US" b="1" dirty="0" smtClean="0">
                <a:sym typeface="Wingdings" pitchFamily="2" charset="2"/>
              </a:rPr>
              <a:t>Octal</a:t>
            </a:r>
            <a:r>
              <a:rPr lang="en-US" dirty="0" smtClean="0">
                <a:sym typeface="Wingdings" pitchFamily="2" charset="2"/>
              </a:rPr>
              <a:t>  (8 Digits) </a:t>
            </a:r>
            <a:r>
              <a:rPr lang="en-US" dirty="0" smtClean="0">
                <a:solidFill>
                  <a:srgbClr val="FF3300"/>
                </a:solidFill>
                <a:sym typeface="Wingdings" pitchFamily="2" charset="2"/>
              </a:rPr>
              <a:t>0,1,2,3,4,5,6,7</a:t>
            </a:r>
            <a:r>
              <a:rPr lang="en-US" dirty="0" smtClean="0">
                <a:sym typeface="Wingdings" pitchFamily="2" charset="2"/>
              </a:rPr>
              <a:t>,</a:t>
            </a:r>
            <a:r>
              <a:rPr lang="en-US" dirty="0" smtClean="0">
                <a:solidFill>
                  <a:srgbClr val="92D050"/>
                </a:solidFill>
                <a:sym typeface="Wingdings" pitchFamily="2" charset="2"/>
              </a:rPr>
              <a:t>10,11, 12,13,14,15,16,17,20</a:t>
            </a:r>
          </a:p>
          <a:p>
            <a:pPr marL="365760" indent="-283464" eaLnBrk="1" fontAlgn="auto" hangingPunct="1">
              <a:spcAft>
                <a:spcPts val="0"/>
              </a:spcAft>
              <a:buFont typeface="Wingdings 2"/>
              <a:buChar char=""/>
              <a:defRPr/>
            </a:pPr>
            <a:r>
              <a:rPr lang="en-US" b="1" dirty="0" smtClean="0">
                <a:sym typeface="Wingdings" pitchFamily="2" charset="2"/>
              </a:rPr>
              <a:t>Decimal</a:t>
            </a:r>
            <a:r>
              <a:rPr lang="en-US" dirty="0" smtClean="0">
                <a:sym typeface="Wingdings" pitchFamily="2" charset="2"/>
              </a:rPr>
              <a:t>  (10 Digits) </a:t>
            </a:r>
            <a:r>
              <a:rPr lang="en-US" dirty="0" smtClean="0">
                <a:solidFill>
                  <a:srgbClr val="FF3300"/>
                </a:solidFill>
                <a:sym typeface="Wingdings" pitchFamily="2" charset="2"/>
              </a:rPr>
              <a:t>0,1,2,3,4,5,6,7,8,9,</a:t>
            </a:r>
            <a:r>
              <a:rPr lang="en-US" dirty="0" smtClean="0">
                <a:solidFill>
                  <a:srgbClr val="92D050"/>
                </a:solidFill>
                <a:sym typeface="Wingdings" pitchFamily="2" charset="2"/>
              </a:rPr>
              <a:t>10,11,12,13, 14,15,16,17,18,19,20, … , 99, </a:t>
            </a:r>
            <a:r>
              <a:rPr lang="en-US" dirty="0" smtClean="0">
                <a:solidFill>
                  <a:srgbClr val="00B0F0"/>
                </a:solidFill>
                <a:sym typeface="Wingdings" pitchFamily="2" charset="2"/>
              </a:rPr>
              <a:t>100, 101, 102… 999</a:t>
            </a:r>
          </a:p>
          <a:p>
            <a:pPr marL="365760" indent="-283464" eaLnBrk="1" fontAlgn="auto" hangingPunct="1">
              <a:spcAft>
                <a:spcPts val="0"/>
              </a:spcAft>
              <a:buFont typeface="Wingdings 2"/>
              <a:buChar char=""/>
              <a:defRPr/>
            </a:pPr>
            <a:r>
              <a:rPr lang="en-US" b="1" dirty="0" smtClean="0">
                <a:sym typeface="Wingdings" pitchFamily="2" charset="2"/>
              </a:rPr>
              <a:t>Hexadecimal</a:t>
            </a:r>
            <a:r>
              <a:rPr lang="en-US" dirty="0" smtClean="0">
                <a:sym typeface="Wingdings" pitchFamily="2" charset="2"/>
              </a:rPr>
              <a:t> (16 Digits) </a:t>
            </a:r>
            <a:r>
              <a:rPr lang="en-US" dirty="0" smtClean="0">
                <a:solidFill>
                  <a:srgbClr val="FF3300"/>
                </a:solidFill>
                <a:sym typeface="Wingdings" pitchFamily="2" charset="2"/>
              </a:rPr>
              <a:t>0,1,2,3,4,5,6,7,8,9,A,B,C,D,E,F</a:t>
            </a:r>
            <a:r>
              <a:rPr lang="en-US" dirty="0" smtClean="0">
                <a:sym typeface="Wingdings" pitchFamily="2" charset="2"/>
              </a:rPr>
              <a:t>,</a:t>
            </a:r>
            <a:r>
              <a:rPr lang="en-US" dirty="0" smtClean="0">
                <a:solidFill>
                  <a:srgbClr val="92D050"/>
                </a:solidFill>
                <a:sym typeface="Wingdings" pitchFamily="2" charset="2"/>
              </a:rPr>
              <a:t>10,11,12, 13,14,15,16,17,18,19,1A,1B,1C,1D,1E,1F,20… FA, FB, FC, FD, FE, FF, </a:t>
            </a:r>
            <a:r>
              <a:rPr lang="en-US" dirty="0" smtClean="0">
                <a:solidFill>
                  <a:schemeClr val="accent1">
                    <a:lumMod val="60000"/>
                    <a:lumOff val="40000"/>
                  </a:schemeClr>
                </a:solidFill>
                <a:sym typeface="Wingdings" pitchFamily="2" charset="2"/>
              </a:rPr>
              <a:t>100, 101, 102,…. FFE, FFF, </a:t>
            </a:r>
            <a:r>
              <a:rPr lang="en-US" dirty="0" smtClean="0">
                <a:solidFill>
                  <a:schemeClr val="bg2">
                    <a:lumMod val="50000"/>
                  </a:schemeClr>
                </a:solidFill>
                <a:sym typeface="Wingdings" pitchFamily="2" charset="2"/>
              </a:rPr>
              <a:t>1000, 1001, 1002</a:t>
            </a:r>
          </a:p>
          <a:p>
            <a:pPr marL="365760" indent="-283464" eaLnBrk="1" fontAlgn="auto" hangingPunct="1">
              <a:spcAft>
                <a:spcPts val="0"/>
              </a:spcAft>
              <a:buFont typeface="Wingdings 2"/>
              <a:buChar char=""/>
              <a:defRPr/>
            </a:pPr>
            <a:r>
              <a:rPr lang="en-US" i="1" dirty="0" smtClean="0">
                <a:solidFill>
                  <a:srgbClr val="92D050"/>
                </a:solidFill>
                <a:sym typeface="Wingdings" pitchFamily="2" charset="2"/>
              </a:rPr>
              <a:t>NOTE: as soon as you run out of patterns, you need an extra place holder (just like you learned in grade 2, that in decimal, when you have the numbers from 000 to 999, you only need 3 place holders but after 999</a:t>
            </a:r>
            <a:r>
              <a:rPr lang="en-US" i="1" dirty="0" smtClean="0">
                <a:solidFill>
                  <a:schemeClr val="accent1">
                    <a:lumMod val="60000"/>
                    <a:lumOff val="40000"/>
                  </a:schemeClr>
                </a:solidFill>
                <a:sym typeface="Wingdings" pitchFamily="2" charset="2"/>
              </a:rPr>
              <a:t>,  you will need another (4) place holder  1000)</a:t>
            </a:r>
          </a:p>
          <a:p>
            <a:pPr marL="365760" indent="-283464" eaLnBrk="1" fontAlgn="auto" hangingPunct="1">
              <a:spcAft>
                <a:spcPts val="0"/>
              </a:spcAft>
              <a:buFont typeface="Wingdings 2"/>
              <a:buChar char=""/>
              <a:defRPr/>
            </a:pPr>
            <a:r>
              <a:rPr lang="en-US" dirty="0" smtClean="0">
                <a:sym typeface="Wingdings" pitchFamily="2" charset="2"/>
              </a:rPr>
              <a:t>Select: Start&gt;Programs&gt;Accessories&gt;Calculator&gt;View&gt;Programmer or use this online one: </a:t>
            </a:r>
            <a:r>
              <a:rPr lang="en-US" dirty="0">
                <a:hlinkClick r:id="rId2"/>
              </a:rPr>
              <a:t>http://calc.50x.eu/</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4870" y="224379"/>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5" name="Rectangle 4"/>
          <p:cNvSpPr/>
          <p:nvPr/>
        </p:nvSpPr>
        <p:spPr>
          <a:xfrm>
            <a:off x="2742473" y="224379"/>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40964" name="TextBox 5"/>
          <p:cNvSpPr txBox="1">
            <a:spLocks noChangeArrowheads="1"/>
          </p:cNvSpPr>
          <p:nvPr/>
        </p:nvSpPr>
        <p:spPr bwMode="auto">
          <a:xfrm>
            <a:off x="4818063" y="39688"/>
            <a:ext cx="393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Binary Representation</a:t>
            </a:r>
          </a:p>
        </p:txBody>
      </p:sp>
      <p:sp>
        <p:nvSpPr>
          <p:cNvPr id="40965" name="TextBox 6"/>
          <p:cNvSpPr txBox="1">
            <a:spLocks noChangeArrowheads="1"/>
          </p:cNvSpPr>
          <p:nvPr/>
        </p:nvSpPr>
        <p:spPr bwMode="auto">
          <a:xfrm>
            <a:off x="1584325" y="39688"/>
            <a:ext cx="345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Decimal Representation</a:t>
            </a:r>
          </a:p>
        </p:txBody>
      </p:sp>
      <p:sp>
        <p:nvSpPr>
          <p:cNvPr id="8" name="Rectangle 7"/>
          <p:cNvSpPr/>
          <p:nvPr/>
        </p:nvSpPr>
        <p:spPr>
          <a:xfrm>
            <a:off x="2742473" y="1844824"/>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p>
        </p:txBody>
      </p:sp>
      <p:sp>
        <p:nvSpPr>
          <p:cNvPr id="9" name="Rectangle 8"/>
          <p:cNvSpPr/>
          <p:nvPr/>
        </p:nvSpPr>
        <p:spPr>
          <a:xfrm>
            <a:off x="6324869" y="1844824"/>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0" name="Rectangle 9"/>
          <p:cNvSpPr/>
          <p:nvPr/>
        </p:nvSpPr>
        <p:spPr>
          <a:xfrm>
            <a:off x="5715537" y="249772"/>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p:txBody>
      </p:sp>
      <p:sp>
        <p:nvSpPr>
          <p:cNvPr id="11" name="Rectangle 10"/>
          <p:cNvSpPr/>
          <p:nvPr/>
        </p:nvSpPr>
        <p:spPr>
          <a:xfrm>
            <a:off x="5694569" y="1852363"/>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2" name="Rectangle 11"/>
          <p:cNvSpPr/>
          <p:nvPr/>
        </p:nvSpPr>
        <p:spPr>
          <a:xfrm>
            <a:off x="2608054" y="3443193"/>
            <a:ext cx="838223" cy="3416320"/>
          </a:xfrm>
          <a:prstGeom prst="rect">
            <a:avLst/>
          </a:prstGeom>
          <a:noFill/>
        </p:spPr>
        <p:txBody>
          <a:bodyPr>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5</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6</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7</a:t>
            </a:r>
          </a:p>
        </p:txBody>
      </p:sp>
      <p:sp>
        <p:nvSpPr>
          <p:cNvPr id="13" name="Rectangle 12"/>
          <p:cNvSpPr/>
          <p:nvPr/>
        </p:nvSpPr>
        <p:spPr>
          <a:xfrm>
            <a:off x="6282421" y="3429000"/>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4" name="Rectangle 13"/>
          <p:cNvSpPr/>
          <p:nvPr/>
        </p:nvSpPr>
        <p:spPr>
          <a:xfrm>
            <a:off x="6282420" y="5049445"/>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5" name="Rectangle 14"/>
          <p:cNvSpPr/>
          <p:nvPr/>
        </p:nvSpPr>
        <p:spPr>
          <a:xfrm>
            <a:off x="5673088" y="3454393"/>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p:txBody>
      </p:sp>
      <p:sp>
        <p:nvSpPr>
          <p:cNvPr id="16" name="Rectangle 15"/>
          <p:cNvSpPr/>
          <p:nvPr/>
        </p:nvSpPr>
        <p:spPr>
          <a:xfrm>
            <a:off x="5652120" y="5056984"/>
            <a:ext cx="569387" cy="1754326"/>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7" name="Rectangle 16"/>
          <p:cNvSpPr/>
          <p:nvPr/>
        </p:nvSpPr>
        <p:spPr>
          <a:xfrm>
            <a:off x="5040285" y="206892"/>
            <a:ext cx="569387" cy="6740307"/>
          </a:xfrm>
          <a:prstGeom prst="rect">
            <a:avLst/>
          </a:prstGeom>
          <a:noFill/>
        </p:spPr>
        <p:txBody>
          <a:bodyPr wrap="none">
            <a:spAutoFit/>
          </a:bodyPr>
          <a:lstStyle/>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a:p>
            <a:pPr algn="ctr">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Binary to Decimal Conversion</a:t>
            </a:r>
            <a:endParaRPr lang="en-CA"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Each digit must be converted individually and then the digits are added together</a:t>
            </a:r>
          </a:p>
          <a:p>
            <a:pPr eaLnBrk="1" hangingPunct="1"/>
            <a:r>
              <a:rPr lang="en-CA" altLang="en-US" smtClean="0"/>
              <a:t>How is a digit converted?</a:t>
            </a:r>
          </a:p>
          <a:p>
            <a:pPr lvl="1" eaLnBrk="1" hangingPunct="1"/>
            <a:r>
              <a:rPr lang="en-CA" altLang="en-US" smtClean="0"/>
              <a:t>If the digit is a 0, ignore it!</a:t>
            </a:r>
          </a:p>
          <a:p>
            <a:pPr lvl="1" eaLnBrk="1" hangingPunct="1"/>
            <a:r>
              <a:rPr lang="en-CA" altLang="en-US" smtClean="0"/>
              <a:t>If the digit is a 1, get the place value of the digit and calculate 2 to the power of that place value</a:t>
            </a:r>
          </a:p>
          <a:p>
            <a:pPr lvl="1" eaLnBrk="1" hangingPunct="1"/>
            <a:r>
              <a:rPr lang="en-CA" altLang="en-US" smtClean="0"/>
              <a:t>Note that the place values always begin with the </a:t>
            </a:r>
            <a:r>
              <a:rPr lang="en-CA" altLang="en-US" b="1" smtClean="0"/>
              <a:t>right-most</a:t>
            </a:r>
            <a:r>
              <a:rPr lang="en-CA" altLang="en-US" smtClean="0"/>
              <a:t> digit at place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Overview of This Week’s Topics</a:t>
            </a:r>
            <a:endParaRPr lang="en-CA" dirty="0">
              <a:solidFill>
                <a:schemeClr val="tx2">
                  <a:satMod val="130000"/>
                </a:schemeClr>
              </a:solidFill>
            </a:endParaRPr>
          </a:p>
        </p:txBody>
      </p:sp>
      <p:sp>
        <p:nvSpPr>
          <p:cNvPr id="20483" name="Content Placeholder 2"/>
          <p:cNvSpPr>
            <a:spLocks noGrp="1"/>
          </p:cNvSpPr>
          <p:nvPr>
            <p:ph idx="1"/>
          </p:nvPr>
        </p:nvSpPr>
        <p:spPr/>
        <p:txBody>
          <a:bodyPr/>
          <a:lstStyle/>
          <a:p>
            <a:pPr eaLnBrk="1" hangingPunct="1"/>
            <a:r>
              <a:rPr lang="en-CA" altLang="en-US" dirty="0" smtClean="0"/>
              <a:t>Representing/Encoding our World</a:t>
            </a:r>
          </a:p>
          <a:p>
            <a:pPr eaLnBrk="1" hangingPunct="1"/>
            <a:r>
              <a:rPr lang="en-CA" altLang="en-US" dirty="0" smtClean="0"/>
              <a:t>Binary System</a:t>
            </a:r>
          </a:p>
          <a:p>
            <a:pPr eaLnBrk="1" hangingPunct="1"/>
            <a:r>
              <a:rPr lang="en-CA" altLang="en-US" dirty="0" smtClean="0"/>
              <a:t>Converting Analog Data to Digital Data</a:t>
            </a:r>
          </a:p>
          <a:p>
            <a:pPr eaLnBrk="1" hangingPunct="1"/>
            <a:r>
              <a:rPr lang="en-CA" altLang="en-US" dirty="0" smtClean="0"/>
              <a:t>Sampling Images</a:t>
            </a:r>
          </a:p>
          <a:p>
            <a:pPr eaLnBrk="1" hangingPunct="1"/>
            <a:r>
              <a:rPr lang="en-CA" altLang="en-US" dirty="0" smtClean="0"/>
              <a:t>Quantizing Images</a:t>
            </a:r>
          </a:p>
          <a:p>
            <a:pPr eaLnBrk="1" hangingPunct="1"/>
            <a:r>
              <a:rPr lang="en-CA" altLang="en-US" dirty="0" smtClean="0"/>
              <a:t>Black and White, Colour Images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Binary to Decimal Conversion</a:t>
            </a:r>
            <a:endParaRPr lang="en-CA"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Suppose we want to convert 1001 to decimal</a:t>
            </a:r>
          </a:p>
          <a:p>
            <a:pPr eaLnBrk="1" hangingPunct="1"/>
            <a:r>
              <a:rPr lang="en-CA" altLang="en-US" smtClean="0"/>
              <a:t>The small, red numbers below represent each digit’s place value</a:t>
            </a:r>
          </a:p>
          <a:p>
            <a:pPr eaLnBrk="1" hangingPunct="1"/>
            <a:endParaRPr lang="en-CA" altLang="en-US" smtClean="0"/>
          </a:p>
          <a:p>
            <a:pPr eaLnBrk="1" hangingPunct="1"/>
            <a:r>
              <a:rPr lang="en-CA" altLang="en-US" smtClean="0"/>
              <a:t>Now we raise 2 to the power of the place value for each of the 1’s</a:t>
            </a:r>
          </a:p>
          <a:p>
            <a:pPr eaLnBrk="1" hangingPunct="1"/>
            <a:r>
              <a:rPr lang="en-CA" altLang="en-US" smtClean="0"/>
              <a:t>The first 1 has place value </a:t>
            </a:r>
            <a:r>
              <a:rPr lang="en-CA" altLang="en-US" smtClean="0">
                <a:solidFill>
                  <a:srgbClr val="FF0000"/>
                </a:solidFill>
              </a:rPr>
              <a:t>3</a:t>
            </a:r>
            <a:r>
              <a:rPr lang="en-CA" altLang="en-US" smtClean="0"/>
              <a:t>, so take 2</a:t>
            </a:r>
            <a:r>
              <a:rPr lang="en-CA" altLang="en-US" baseline="30000" smtClean="0">
                <a:solidFill>
                  <a:srgbClr val="FF0000"/>
                </a:solidFill>
              </a:rPr>
              <a:t>3</a:t>
            </a:r>
            <a:r>
              <a:rPr lang="en-CA" altLang="en-US" smtClean="0"/>
              <a:t> = 8</a:t>
            </a:r>
          </a:p>
          <a:p>
            <a:pPr eaLnBrk="1" hangingPunct="1"/>
            <a:r>
              <a:rPr lang="en-CA" altLang="en-US" smtClean="0"/>
              <a:t>The next 1 has place value </a:t>
            </a:r>
            <a:r>
              <a:rPr lang="en-CA" altLang="en-US" smtClean="0">
                <a:solidFill>
                  <a:srgbClr val="FF0000"/>
                </a:solidFill>
              </a:rPr>
              <a:t>0</a:t>
            </a:r>
            <a:r>
              <a:rPr lang="en-CA" altLang="en-US" smtClean="0"/>
              <a:t>, so take 2</a:t>
            </a:r>
            <a:r>
              <a:rPr lang="en-CA" altLang="en-US" baseline="30000" smtClean="0">
                <a:solidFill>
                  <a:srgbClr val="FF0000"/>
                </a:solidFill>
              </a:rPr>
              <a:t>0</a:t>
            </a:r>
            <a:r>
              <a:rPr lang="en-CA" altLang="en-US" smtClean="0"/>
              <a:t> = 1</a:t>
            </a:r>
          </a:p>
          <a:p>
            <a:pPr eaLnBrk="1" hangingPunct="1"/>
            <a:r>
              <a:rPr lang="en-CA" altLang="en-US" smtClean="0"/>
              <a:t>Now add them together.             8+1 = 9</a:t>
            </a:r>
          </a:p>
          <a:p>
            <a:pPr eaLnBrk="1" hangingPunct="1"/>
            <a:endParaRPr lang="en-CA" altLang="en-US" smtClean="0"/>
          </a:p>
          <a:p>
            <a:pPr eaLnBrk="1" hangingPunct="1"/>
            <a:endParaRPr lang="en-CA" altLang="en-US" smtClean="0">
              <a:solidFill>
                <a:srgbClr val="FF0000"/>
              </a:solidFill>
            </a:endParaRPr>
          </a:p>
          <a:p>
            <a:pPr eaLnBrk="1" hangingPunct="1"/>
            <a:endParaRPr lang="en-CA" altLang="en-US" smtClean="0"/>
          </a:p>
          <a:p>
            <a:pPr eaLnBrk="1" hangingPunct="1"/>
            <a:endParaRPr lang="en-CA" altLang="en-US" smtClean="0"/>
          </a:p>
        </p:txBody>
      </p:sp>
      <p:graphicFrame>
        <p:nvGraphicFramePr>
          <p:cNvPr id="4" name="Table 3"/>
          <p:cNvGraphicFramePr>
            <a:graphicFrameLocks noGrp="1"/>
          </p:cNvGraphicFramePr>
          <p:nvPr/>
        </p:nvGraphicFramePr>
        <p:xfrm>
          <a:off x="4572000" y="2565400"/>
          <a:ext cx="2016124" cy="827089"/>
        </p:xfrm>
        <a:graphic>
          <a:graphicData uri="http://schemas.openxmlformats.org/drawingml/2006/table">
            <a:tbl>
              <a:tblPr firstRow="1" bandRow="1">
                <a:tableStyleId>{2D5ABB26-0587-4C30-8999-92F81FD0307C}</a:tableStyleId>
              </a:tblPr>
              <a:tblGrid>
                <a:gridCol w="504031">
                  <a:extLst>
                    <a:ext uri="{9D8B030D-6E8A-4147-A177-3AD203B41FA5}">
                      <a16:colId xmlns:a16="http://schemas.microsoft.com/office/drawing/2014/main" val="20000"/>
                    </a:ext>
                  </a:extLst>
                </a:gridCol>
                <a:gridCol w="504031">
                  <a:extLst>
                    <a:ext uri="{9D8B030D-6E8A-4147-A177-3AD203B41FA5}">
                      <a16:colId xmlns:a16="http://schemas.microsoft.com/office/drawing/2014/main" val="20001"/>
                    </a:ext>
                  </a:extLst>
                </a:gridCol>
                <a:gridCol w="504031">
                  <a:extLst>
                    <a:ext uri="{9D8B030D-6E8A-4147-A177-3AD203B41FA5}">
                      <a16:colId xmlns:a16="http://schemas.microsoft.com/office/drawing/2014/main" val="20002"/>
                    </a:ext>
                  </a:extLst>
                </a:gridCol>
                <a:gridCol w="504031">
                  <a:extLst>
                    <a:ext uri="{9D8B030D-6E8A-4147-A177-3AD203B41FA5}">
                      <a16:colId xmlns:a16="http://schemas.microsoft.com/office/drawing/2014/main" val="20003"/>
                    </a:ext>
                  </a:extLst>
                </a:gridCol>
              </a:tblGrid>
              <a:tr h="457011">
                <a:tc>
                  <a:txBody>
                    <a:bodyPr/>
                    <a:lstStyle/>
                    <a:p>
                      <a:r>
                        <a:rPr lang="en-CA" sz="2400" dirty="0" smtClean="0"/>
                        <a:t>1</a:t>
                      </a:r>
                      <a:endParaRPr lang="en-CA" sz="2400" dirty="0"/>
                    </a:p>
                  </a:txBody>
                  <a:tcPr marL="91436" marR="91436" marT="45626" marB="45626"/>
                </a:tc>
                <a:tc>
                  <a:txBody>
                    <a:bodyPr/>
                    <a:lstStyle/>
                    <a:p>
                      <a:r>
                        <a:rPr lang="en-CA" sz="2400" dirty="0" smtClean="0"/>
                        <a:t>0</a:t>
                      </a:r>
                      <a:endParaRPr lang="en-CA" sz="2400" dirty="0"/>
                    </a:p>
                  </a:txBody>
                  <a:tcPr marL="91436" marR="91436" marT="45626" marB="45626"/>
                </a:tc>
                <a:tc>
                  <a:txBody>
                    <a:bodyPr/>
                    <a:lstStyle/>
                    <a:p>
                      <a:r>
                        <a:rPr lang="en-CA" sz="2400" dirty="0" smtClean="0"/>
                        <a:t>0</a:t>
                      </a:r>
                      <a:endParaRPr lang="en-CA" sz="2400" dirty="0"/>
                    </a:p>
                  </a:txBody>
                  <a:tcPr marL="91436" marR="91436" marT="45626" marB="45626"/>
                </a:tc>
                <a:tc>
                  <a:txBody>
                    <a:bodyPr/>
                    <a:lstStyle/>
                    <a:p>
                      <a:r>
                        <a:rPr lang="en-CA" sz="2400" dirty="0" smtClean="0"/>
                        <a:t>1</a:t>
                      </a:r>
                      <a:endParaRPr lang="en-CA" sz="2400" dirty="0"/>
                    </a:p>
                  </a:txBody>
                  <a:tcPr marL="91436" marR="91436" marT="45626" marB="45626"/>
                </a:tc>
                <a:extLst>
                  <a:ext uri="{0D108BD9-81ED-4DB2-BD59-A6C34878D82A}">
                    <a16:rowId xmlns:a16="http://schemas.microsoft.com/office/drawing/2014/main" val="10000"/>
                  </a:ext>
                </a:extLst>
              </a:tr>
              <a:tr h="370077">
                <a:tc>
                  <a:txBody>
                    <a:bodyPr/>
                    <a:lstStyle/>
                    <a:p>
                      <a:pPr algn="ctr"/>
                      <a:r>
                        <a:rPr lang="en-CA" sz="1200" dirty="0" smtClean="0">
                          <a:solidFill>
                            <a:srgbClr val="FF0000"/>
                          </a:solidFill>
                        </a:rPr>
                        <a:t>3</a:t>
                      </a:r>
                      <a:endParaRPr lang="en-CA" sz="1200" dirty="0">
                        <a:solidFill>
                          <a:srgbClr val="FF0000"/>
                        </a:solidFill>
                      </a:endParaRPr>
                    </a:p>
                  </a:txBody>
                  <a:tcPr marL="91436" marR="91436" marT="45626" marB="45626"/>
                </a:tc>
                <a:tc>
                  <a:txBody>
                    <a:bodyPr/>
                    <a:lstStyle/>
                    <a:p>
                      <a:pPr algn="ctr"/>
                      <a:r>
                        <a:rPr lang="en-CA" sz="1200" dirty="0" smtClean="0">
                          <a:solidFill>
                            <a:srgbClr val="FF0000"/>
                          </a:solidFill>
                        </a:rPr>
                        <a:t>2</a:t>
                      </a:r>
                      <a:endParaRPr lang="en-CA" sz="1200" dirty="0">
                        <a:solidFill>
                          <a:srgbClr val="FF0000"/>
                        </a:solidFill>
                      </a:endParaRPr>
                    </a:p>
                  </a:txBody>
                  <a:tcPr marL="91436" marR="91436" marT="45626" marB="45626"/>
                </a:tc>
                <a:tc>
                  <a:txBody>
                    <a:bodyPr/>
                    <a:lstStyle/>
                    <a:p>
                      <a:pPr algn="ctr"/>
                      <a:r>
                        <a:rPr lang="en-CA" sz="1200" dirty="0" smtClean="0">
                          <a:solidFill>
                            <a:srgbClr val="FF0000"/>
                          </a:solidFill>
                        </a:rPr>
                        <a:t>1</a:t>
                      </a:r>
                      <a:endParaRPr lang="en-CA" sz="1200" dirty="0">
                        <a:solidFill>
                          <a:srgbClr val="FF0000"/>
                        </a:solidFill>
                      </a:endParaRPr>
                    </a:p>
                  </a:txBody>
                  <a:tcPr marL="91436" marR="91436" marT="45626" marB="45626"/>
                </a:tc>
                <a:tc>
                  <a:txBody>
                    <a:bodyPr/>
                    <a:lstStyle/>
                    <a:p>
                      <a:pPr algn="ctr"/>
                      <a:r>
                        <a:rPr lang="en-CA" sz="1200" dirty="0" smtClean="0">
                          <a:solidFill>
                            <a:srgbClr val="FF0000"/>
                          </a:solidFill>
                        </a:rPr>
                        <a:t>0</a:t>
                      </a:r>
                      <a:endParaRPr lang="en-CA" sz="1200" dirty="0">
                        <a:solidFill>
                          <a:srgbClr val="FF0000"/>
                        </a:solidFill>
                      </a:endParaRPr>
                    </a:p>
                  </a:txBody>
                  <a:tcPr marL="91436" marR="91436" marT="45626" marB="45626"/>
                </a:tc>
                <a:extLst>
                  <a:ext uri="{0D108BD9-81ED-4DB2-BD59-A6C34878D82A}">
                    <a16:rowId xmlns:a16="http://schemas.microsoft.com/office/drawing/2014/main" val="10001"/>
                  </a:ext>
                </a:extLst>
              </a:tr>
            </a:tbl>
          </a:graphicData>
        </a:graphic>
      </p:graphicFrame>
      <p:sp>
        <p:nvSpPr>
          <p:cNvPr id="5" name="Oval 4"/>
          <p:cNvSpPr/>
          <p:nvPr/>
        </p:nvSpPr>
        <p:spPr>
          <a:xfrm>
            <a:off x="4284663" y="2492375"/>
            <a:ext cx="863600" cy="865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Oval 5"/>
          <p:cNvSpPr/>
          <p:nvPr/>
        </p:nvSpPr>
        <p:spPr>
          <a:xfrm>
            <a:off x="5867400" y="2492375"/>
            <a:ext cx="865188" cy="865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p:cNvSpPr/>
          <p:nvPr/>
        </p:nvSpPr>
        <p:spPr>
          <a:xfrm>
            <a:off x="7596188" y="5661025"/>
            <a:ext cx="863600"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Binary to Decimal Conversion</a:t>
            </a:r>
            <a:endParaRPr lang="en-CA"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Another example:  Convert 0111 to decimal</a:t>
            </a:r>
          </a:p>
          <a:p>
            <a:pPr eaLnBrk="1" hangingPunct="1"/>
            <a:endParaRPr lang="en-CA" altLang="en-US" smtClean="0"/>
          </a:p>
          <a:p>
            <a:pPr eaLnBrk="1" hangingPunct="1"/>
            <a:endParaRPr lang="en-CA" altLang="en-US" smtClean="0"/>
          </a:p>
          <a:p>
            <a:pPr eaLnBrk="1" hangingPunct="1"/>
            <a:r>
              <a:rPr lang="en-CA" altLang="en-US" smtClean="0"/>
              <a:t>The three 1s are at place values </a:t>
            </a:r>
            <a:r>
              <a:rPr lang="en-CA" altLang="en-US" smtClean="0">
                <a:solidFill>
                  <a:srgbClr val="FF0000"/>
                </a:solidFill>
              </a:rPr>
              <a:t>2</a:t>
            </a:r>
            <a:r>
              <a:rPr lang="en-CA" altLang="en-US" smtClean="0"/>
              <a:t>, </a:t>
            </a:r>
            <a:r>
              <a:rPr lang="en-CA" altLang="en-US" smtClean="0">
                <a:solidFill>
                  <a:srgbClr val="FF0000"/>
                </a:solidFill>
              </a:rPr>
              <a:t>1</a:t>
            </a:r>
            <a:r>
              <a:rPr lang="en-CA" altLang="en-US" smtClean="0"/>
              <a:t>, and </a:t>
            </a:r>
            <a:r>
              <a:rPr lang="en-CA" altLang="en-US" smtClean="0">
                <a:solidFill>
                  <a:srgbClr val="FF0000"/>
                </a:solidFill>
              </a:rPr>
              <a:t>0</a:t>
            </a:r>
          </a:p>
          <a:p>
            <a:pPr lvl="1" eaLnBrk="1" hangingPunct="1"/>
            <a:r>
              <a:rPr lang="en-CA" altLang="en-US" smtClean="0"/>
              <a:t>2</a:t>
            </a:r>
            <a:r>
              <a:rPr lang="en-CA" altLang="en-US" baseline="30000" smtClean="0">
                <a:solidFill>
                  <a:srgbClr val="FF0000"/>
                </a:solidFill>
              </a:rPr>
              <a:t>2</a:t>
            </a:r>
            <a:r>
              <a:rPr lang="en-CA" altLang="en-US" smtClean="0"/>
              <a:t> = 4</a:t>
            </a:r>
          </a:p>
          <a:p>
            <a:pPr lvl="1" eaLnBrk="1" hangingPunct="1"/>
            <a:r>
              <a:rPr lang="en-CA" altLang="en-US" smtClean="0"/>
              <a:t>2</a:t>
            </a:r>
            <a:r>
              <a:rPr lang="en-CA" altLang="en-US" baseline="30000" smtClean="0">
                <a:solidFill>
                  <a:srgbClr val="FF0000"/>
                </a:solidFill>
              </a:rPr>
              <a:t>1</a:t>
            </a:r>
            <a:r>
              <a:rPr lang="en-CA" altLang="en-US" smtClean="0"/>
              <a:t> = 2</a:t>
            </a:r>
          </a:p>
          <a:p>
            <a:pPr lvl="1" eaLnBrk="1" hangingPunct="1"/>
            <a:r>
              <a:rPr lang="en-CA" altLang="en-US" smtClean="0"/>
              <a:t>2</a:t>
            </a:r>
            <a:r>
              <a:rPr lang="en-CA" altLang="en-US" baseline="30000" smtClean="0">
                <a:solidFill>
                  <a:srgbClr val="FF0000"/>
                </a:solidFill>
              </a:rPr>
              <a:t>0</a:t>
            </a:r>
            <a:r>
              <a:rPr lang="en-CA" altLang="en-US" smtClean="0"/>
              <a:t> = 1</a:t>
            </a:r>
          </a:p>
          <a:p>
            <a:pPr eaLnBrk="1" hangingPunct="1"/>
            <a:r>
              <a:rPr lang="en-CA" altLang="en-US" smtClean="0"/>
              <a:t>Add them together.    4+2+1 = 7</a:t>
            </a:r>
          </a:p>
          <a:p>
            <a:pPr eaLnBrk="1" hangingPunct="1"/>
            <a:endParaRPr lang="en-CA" altLang="en-US" smtClean="0"/>
          </a:p>
        </p:txBody>
      </p:sp>
      <p:graphicFrame>
        <p:nvGraphicFramePr>
          <p:cNvPr id="9" name="Table 8"/>
          <p:cNvGraphicFramePr>
            <a:graphicFrameLocks noGrp="1"/>
          </p:cNvGraphicFramePr>
          <p:nvPr/>
        </p:nvGraphicFramePr>
        <p:xfrm>
          <a:off x="1403350" y="1844675"/>
          <a:ext cx="2016124" cy="828675"/>
        </p:xfrm>
        <a:graphic>
          <a:graphicData uri="http://schemas.openxmlformats.org/drawingml/2006/table">
            <a:tbl>
              <a:tblPr firstRow="1" bandRow="1">
                <a:tableStyleId>{2D5ABB26-0587-4C30-8999-92F81FD0307C}</a:tableStyleId>
              </a:tblPr>
              <a:tblGrid>
                <a:gridCol w="504031">
                  <a:extLst>
                    <a:ext uri="{9D8B030D-6E8A-4147-A177-3AD203B41FA5}">
                      <a16:colId xmlns:a16="http://schemas.microsoft.com/office/drawing/2014/main" val="20000"/>
                    </a:ext>
                  </a:extLst>
                </a:gridCol>
                <a:gridCol w="504031">
                  <a:extLst>
                    <a:ext uri="{9D8B030D-6E8A-4147-A177-3AD203B41FA5}">
                      <a16:colId xmlns:a16="http://schemas.microsoft.com/office/drawing/2014/main" val="20001"/>
                    </a:ext>
                  </a:extLst>
                </a:gridCol>
                <a:gridCol w="504031">
                  <a:extLst>
                    <a:ext uri="{9D8B030D-6E8A-4147-A177-3AD203B41FA5}">
                      <a16:colId xmlns:a16="http://schemas.microsoft.com/office/drawing/2014/main" val="20002"/>
                    </a:ext>
                  </a:extLst>
                </a:gridCol>
                <a:gridCol w="504031">
                  <a:extLst>
                    <a:ext uri="{9D8B030D-6E8A-4147-A177-3AD203B41FA5}">
                      <a16:colId xmlns:a16="http://schemas.microsoft.com/office/drawing/2014/main" val="20003"/>
                    </a:ext>
                  </a:extLst>
                </a:gridCol>
              </a:tblGrid>
              <a:tr h="457551">
                <a:tc>
                  <a:txBody>
                    <a:bodyPr/>
                    <a:lstStyle/>
                    <a:p>
                      <a:r>
                        <a:rPr lang="en-CA" sz="2400" dirty="0" smtClean="0"/>
                        <a:t>0</a:t>
                      </a:r>
                      <a:endParaRPr lang="en-CA" sz="2400" dirty="0"/>
                    </a:p>
                  </a:txBody>
                  <a:tcPr marL="91436" marR="91436" marT="45755" marB="45755"/>
                </a:tc>
                <a:tc>
                  <a:txBody>
                    <a:bodyPr/>
                    <a:lstStyle/>
                    <a:p>
                      <a:r>
                        <a:rPr lang="en-CA" sz="2400" dirty="0" smtClean="0"/>
                        <a:t>1</a:t>
                      </a:r>
                      <a:endParaRPr lang="en-CA" sz="2400" dirty="0"/>
                    </a:p>
                  </a:txBody>
                  <a:tcPr marL="91436" marR="91436" marT="45755" marB="45755"/>
                </a:tc>
                <a:tc>
                  <a:txBody>
                    <a:bodyPr/>
                    <a:lstStyle/>
                    <a:p>
                      <a:r>
                        <a:rPr lang="en-CA" sz="2400" dirty="0" smtClean="0"/>
                        <a:t>1</a:t>
                      </a:r>
                      <a:endParaRPr lang="en-CA" sz="2400" dirty="0"/>
                    </a:p>
                  </a:txBody>
                  <a:tcPr marL="91436" marR="91436" marT="45755" marB="45755"/>
                </a:tc>
                <a:tc>
                  <a:txBody>
                    <a:bodyPr/>
                    <a:lstStyle/>
                    <a:p>
                      <a:r>
                        <a:rPr lang="en-CA" sz="2400" dirty="0" smtClean="0"/>
                        <a:t>1</a:t>
                      </a:r>
                      <a:endParaRPr lang="en-CA" sz="2400" dirty="0"/>
                    </a:p>
                  </a:txBody>
                  <a:tcPr marL="91436" marR="91436" marT="45755" marB="45755"/>
                </a:tc>
                <a:extLst>
                  <a:ext uri="{0D108BD9-81ED-4DB2-BD59-A6C34878D82A}">
                    <a16:rowId xmlns:a16="http://schemas.microsoft.com/office/drawing/2014/main" val="10000"/>
                  </a:ext>
                </a:extLst>
              </a:tr>
              <a:tr h="371124">
                <a:tc>
                  <a:txBody>
                    <a:bodyPr/>
                    <a:lstStyle/>
                    <a:p>
                      <a:pPr algn="ctr"/>
                      <a:r>
                        <a:rPr lang="en-CA" sz="1200" dirty="0" smtClean="0">
                          <a:solidFill>
                            <a:srgbClr val="FF0000"/>
                          </a:solidFill>
                        </a:rPr>
                        <a:t>3</a:t>
                      </a:r>
                      <a:endParaRPr lang="en-CA" sz="1200" dirty="0">
                        <a:solidFill>
                          <a:srgbClr val="FF0000"/>
                        </a:solidFill>
                      </a:endParaRPr>
                    </a:p>
                  </a:txBody>
                  <a:tcPr marL="91436" marR="91436" marT="45755" marB="45755"/>
                </a:tc>
                <a:tc>
                  <a:txBody>
                    <a:bodyPr/>
                    <a:lstStyle/>
                    <a:p>
                      <a:pPr algn="ctr"/>
                      <a:r>
                        <a:rPr lang="en-CA" sz="1200" dirty="0" smtClean="0">
                          <a:solidFill>
                            <a:srgbClr val="FF0000"/>
                          </a:solidFill>
                        </a:rPr>
                        <a:t>2</a:t>
                      </a:r>
                      <a:endParaRPr lang="en-CA" sz="1200" dirty="0">
                        <a:solidFill>
                          <a:srgbClr val="FF0000"/>
                        </a:solidFill>
                      </a:endParaRPr>
                    </a:p>
                  </a:txBody>
                  <a:tcPr marL="91436" marR="91436" marT="45755" marB="45755"/>
                </a:tc>
                <a:tc>
                  <a:txBody>
                    <a:bodyPr/>
                    <a:lstStyle/>
                    <a:p>
                      <a:pPr algn="ctr"/>
                      <a:r>
                        <a:rPr lang="en-CA" sz="1200" dirty="0" smtClean="0">
                          <a:solidFill>
                            <a:srgbClr val="FF0000"/>
                          </a:solidFill>
                        </a:rPr>
                        <a:t>1</a:t>
                      </a:r>
                      <a:endParaRPr lang="en-CA" sz="1200" dirty="0">
                        <a:solidFill>
                          <a:srgbClr val="FF0000"/>
                        </a:solidFill>
                      </a:endParaRPr>
                    </a:p>
                  </a:txBody>
                  <a:tcPr marL="91436" marR="91436" marT="45755" marB="45755"/>
                </a:tc>
                <a:tc>
                  <a:txBody>
                    <a:bodyPr/>
                    <a:lstStyle/>
                    <a:p>
                      <a:pPr algn="ctr"/>
                      <a:r>
                        <a:rPr lang="en-CA" sz="1200" dirty="0" smtClean="0">
                          <a:solidFill>
                            <a:srgbClr val="FF0000"/>
                          </a:solidFill>
                        </a:rPr>
                        <a:t>0</a:t>
                      </a:r>
                      <a:endParaRPr lang="en-CA" sz="1200" dirty="0">
                        <a:solidFill>
                          <a:srgbClr val="FF0000"/>
                        </a:solidFill>
                      </a:endParaRPr>
                    </a:p>
                  </a:txBody>
                  <a:tcPr marL="91436" marR="91436" marT="45755" marB="4575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Binary to Decimal Conversion</a:t>
            </a:r>
            <a:endParaRPr lang="en-CA"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Another example:  Convert 100 to decimal</a:t>
            </a:r>
          </a:p>
          <a:p>
            <a:pPr eaLnBrk="1" hangingPunct="1"/>
            <a:endParaRPr lang="en-CA" altLang="en-US" smtClean="0"/>
          </a:p>
          <a:p>
            <a:pPr eaLnBrk="1" hangingPunct="1"/>
            <a:r>
              <a:rPr lang="en-CA" altLang="en-US" smtClean="0"/>
              <a:t>The only 1 is at place value </a:t>
            </a:r>
            <a:r>
              <a:rPr lang="en-CA" altLang="en-US" smtClean="0">
                <a:solidFill>
                  <a:srgbClr val="FF0000"/>
                </a:solidFill>
              </a:rPr>
              <a:t>2</a:t>
            </a:r>
          </a:p>
          <a:p>
            <a:pPr lvl="1" eaLnBrk="1" hangingPunct="1"/>
            <a:r>
              <a:rPr lang="en-CA" altLang="en-US" smtClean="0"/>
              <a:t>2</a:t>
            </a:r>
            <a:r>
              <a:rPr lang="en-CA" altLang="en-US" baseline="30000" smtClean="0">
                <a:solidFill>
                  <a:srgbClr val="FF0000"/>
                </a:solidFill>
              </a:rPr>
              <a:t>2</a:t>
            </a:r>
            <a:r>
              <a:rPr lang="en-CA" altLang="en-US" smtClean="0"/>
              <a:t> = 4</a:t>
            </a:r>
          </a:p>
          <a:p>
            <a:pPr eaLnBrk="1" hangingPunct="1"/>
            <a:r>
              <a:rPr lang="en-CA" altLang="en-US" smtClean="0"/>
              <a:t>The solution is 4.</a:t>
            </a:r>
          </a:p>
          <a:p>
            <a:pPr eaLnBrk="1" hangingPunct="1"/>
            <a:endParaRPr lang="en-CA" altLang="en-US" smtClean="0"/>
          </a:p>
          <a:p>
            <a:pPr eaLnBrk="1" hangingPunct="1"/>
            <a:r>
              <a:rPr lang="en-CA" altLang="en-US" smtClean="0"/>
              <a:t>The formula is the same for any number of digits. In this course you only need to do conversions on up to 4 bits (4 digits)</a:t>
            </a:r>
          </a:p>
          <a:p>
            <a:pPr eaLnBrk="1" hangingPunct="1"/>
            <a:endParaRPr lang="en-CA" altLang="en-US" smtClean="0"/>
          </a:p>
        </p:txBody>
      </p:sp>
      <p:graphicFrame>
        <p:nvGraphicFramePr>
          <p:cNvPr id="9" name="Table 8"/>
          <p:cNvGraphicFramePr>
            <a:graphicFrameLocks noGrp="1"/>
          </p:cNvGraphicFramePr>
          <p:nvPr/>
        </p:nvGraphicFramePr>
        <p:xfrm>
          <a:off x="6372225" y="1844675"/>
          <a:ext cx="1512888" cy="828675"/>
        </p:xfrm>
        <a:graphic>
          <a:graphicData uri="http://schemas.openxmlformats.org/drawingml/2006/table">
            <a:tbl>
              <a:tblPr firstRow="1" bandRow="1">
                <a:tableStyleId>{2D5ABB26-0587-4C30-8999-92F81FD0307C}</a:tableStyleId>
              </a:tblPr>
              <a:tblGrid>
                <a:gridCol w="504296">
                  <a:extLst>
                    <a:ext uri="{9D8B030D-6E8A-4147-A177-3AD203B41FA5}">
                      <a16:colId xmlns:a16="http://schemas.microsoft.com/office/drawing/2014/main" val="20000"/>
                    </a:ext>
                  </a:extLst>
                </a:gridCol>
                <a:gridCol w="504296">
                  <a:extLst>
                    <a:ext uri="{9D8B030D-6E8A-4147-A177-3AD203B41FA5}">
                      <a16:colId xmlns:a16="http://schemas.microsoft.com/office/drawing/2014/main" val="20001"/>
                    </a:ext>
                  </a:extLst>
                </a:gridCol>
                <a:gridCol w="504296">
                  <a:extLst>
                    <a:ext uri="{9D8B030D-6E8A-4147-A177-3AD203B41FA5}">
                      <a16:colId xmlns:a16="http://schemas.microsoft.com/office/drawing/2014/main" val="20002"/>
                    </a:ext>
                  </a:extLst>
                </a:gridCol>
              </a:tblGrid>
              <a:tr h="457551">
                <a:tc>
                  <a:txBody>
                    <a:bodyPr/>
                    <a:lstStyle/>
                    <a:p>
                      <a:r>
                        <a:rPr lang="en-CA" sz="2400" dirty="0" smtClean="0"/>
                        <a:t>1</a:t>
                      </a:r>
                      <a:endParaRPr lang="en-CA" sz="2400" dirty="0"/>
                    </a:p>
                  </a:txBody>
                  <a:tcPr marL="91484" marR="91484" marT="45755" marB="45755"/>
                </a:tc>
                <a:tc>
                  <a:txBody>
                    <a:bodyPr/>
                    <a:lstStyle/>
                    <a:p>
                      <a:r>
                        <a:rPr lang="en-CA" sz="2400" dirty="0" smtClean="0"/>
                        <a:t>0</a:t>
                      </a:r>
                      <a:endParaRPr lang="en-CA" sz="2400" dirty="0"/>
                    </a:p>
                  </a:txBody>
                  <a:tcPr marL="91484" marR="91484" marT="45755" marB="45755"/>
                </a:tc>
                <a:tc>
                  <a:txBody>
                    <a:bodyPr/>
                    <a:lstStyle/>
                    <a:p>
                      <a:r>
                        <a:rPr lang="en-CA" sz="2400" dirty="0" smtClean="0"/>
                        <a:t>0</a:t>
                      </a:r>
                      <a:endParaRPr lang="en-CA" sz="2400" dirty="0"/>
                    </a:p>
                  </a:txBody>
                  <a:tcPr marL="91484" marR="91484" marT="45755" marB="45755"/>
                </a:tc>
                <a:extLst>
                  <a:ext uri="{0D108BD9-81ED-4DB2-BD59-A6C34878D82A}">
                    <a16:rowId xmlns:a16="http://schemas.microsoft.com/office/drawing/2014/main" val="10000"/>
                  </a:ext>
                </a:extLst>
              </a:tr>
              <a:tr h="371124">
                <a:tc>
                  <a:txBody>
                    <a:bodyPr/>
                    <a:lstStyle/>
                    <a:p>
                      <a:pPr algn="ctr"/>
                      <a:r>
                        <a:rPr lang="en-CA" sz="1200" dirty="0" smtClean="0">
                          <a:solidFill>
                            <a:srgbClr val="FF0000"/>
                          </a:solidFill>
                        </a:rPr>
                        <a:t>2</a:t>
                      </a:r>
                      <a:endParaRPr lang="en-CA" sz="1200" dirty="0">
                        <a:solidFill>
                          <a:srgbClr val="FF0000"/>
                        </a:solidFill>
                      </a:endParaRPr>
                    </a:p>
                  </a:txBody>
                  <a:tcPr marL="91484" marR="91484" marT="45755" marB="45755"/>
                </a:tc>
                <a:tc>
                  <a:txBody>
                    <a:bodyPr/>
                    <a:lstStyle/>
                    <a:p>
                      <a:pPr algn="ctr"/>
                      <a:r>
                        <a:rPr lang="en-CA" sz="1200" dirty="0" smtClean="0">
                          <a:solidFill>
                            <a:srgbClr val="FF0000"/>
                          </a:solidFill>
                        </a:rPr>
                        <a:t>1</a:t>
                      </a:r>
                      <a:endParaRPr lang="en-CA" sz="1200" dirty="0">
                        <a:solidFill>
                          <a:srgbClr val="FF0000"/>
                        </a:solidFill>
                      </a:endParaRPr>
                    </a:p>
                  </a:txBody>
                  <a:tcPr marL="91484" marR="91484" marT="45755" marB="45755"/>
                </a:tc>
                <a:tc>
                  <a:txBody>
                    <a:bodyPr/>
                    <a:lstStyle/>
                    <a:p>
                      <a:pPr algn="ctr"/>
                      <a:r>
                        <a:rPr lang="en-CA" sz="1200" dirty="0" smtClean="0">
                          <a:solidFill>
                            <a:srgbClr val="FF0000"/>
                          </a:solidFill>
                        </a:rPr>
                        <a:t>0</a:t>
                      </a:r>
                      <a:endParaRPr lang="en-CA" sz="1200" dirty="0">
                        <a:solidFill>
                          <a:srgbClr val="FF0000"/>
                        </a:solidFill>
                      </a:endParaRPr>
                    </a:p>
                  </a:txBody>
                  <a:tcPr marL="91484" marR="91484" marT="45755" marB="4575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60350"/>
            <a:ext cx="8072437" cy="836613"/>
          </a:xfrm>
        </p:spPr>
        <p:txBody>
          <a:bodyPr/>
          <a:lstStyle/>
          <a:p>
            <a:pPr>
              <a:defRPr/>
            </a:pPr>
            <a:r>
              <a:rPr lang="en-US" dirty="0" smtClean="0"/>
              <a:t>Binary example:</a:t>
            </a:r>
            <a:endParaRPr lang="en-US" dirty="0"/>
          </a:p>
        </p:txBody>
      </p:sp>
      <p:sp>
        <p:nvSpPr>
          <p:cNvPr id="46083" name="Content Placeholder 2"/>
          <p:cNvSpPr>
            <a:spLocks noGrp="1"/>
          </p:cNvSpPr>
          <p:nvPr>
            <p:ph idx="1"/>
          </p:nvPr>
        </p:nvSpPr>
        <p:spPr>
          <a:xfrm>
            <a:off x="539750" y="1052513"/>
            <a:ext cx="7993063" cy="5184775"/>
          </a:xfrm>
        </p:spPr>
        <p:txBody>
          <a:bodyPr/>
          <a:lstStyle/>
          <a:p>
            <a:r>
              <a:rPr lang="en-US" altLang="en-US" smtClean="0"/>
              <a:t>Think of lights in your home. If a light is on, it has a value of 1, if it’s off then it’s 0.</a:t>
            </a:r>
          </a:p>
        </p:txBody>
      </p:sp>
      <p:pic>
        <p:nvPicPr>
          <p:cNvPr id="46084"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8" y="2217738"/>
            <a:ext cx="5667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2217738"/>
            <a:ext cx="5667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AutoShape 8" descr="Image result for lightbulb"/>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6087" name="AutoShape 10" descr="Image result for lightbulb"/>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pic>
        <p:nvPicPr>
          <p:cNvPr id="46088"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525" y="3152775"/>
            <a:ext cx="954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688" y="3152775"/>
            <a:ext cx="9540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263" y="3152775"/>
            <a:ext cx="9556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3152775"/>
            <a:ext cx="9556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2217738"/>
            <a:ext cx="568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413" y="2217738"/>
            <a:ext cx="5667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984875" y="2289175"/>
            <a:ext cx="1727200" cy="3970338"/>
          </a:xfrm>
          <a:prstGeom prst="rect">
            <a:avLst/>
          </a:prstGeom>
          <a:noFill/>
        </p:spPr>
        <p:txBody>
          <a:bodyPr wrap="none">
            <a:spAutoFit/>
          </a:bodyPr>
          <a:lstStyle/>
          <a:p>
            <a:pPr>
              <a:defRPr/>
            </a:pPr>
            <a:r>
              <a:rPr lang="en-CA" sz="3600" dirty="0">
                <a:latin typeface="+mn-lt"/>
                <a:cs typeface="Arial" charset="0"/>
                <a:sym typeface="Wingdings" pitchFamily="2" charset="2"/>
              </a:rPr>
              <a:t> </a:t>
            </a:r>
            <a:r>
              <a:rPr lang="en-CA" sz="3600" dirty="0">
                <a:latin typeface="+mn-lt"/>
                <a:cs typeface="Arial" charset="0"/>
              </a:rPr>
              <a:t>0000</a:t>
            </a:r>
          </a:p>
          <a:p>
            <a:pPr>
              <a:defRPr/>
            </a:pPr>
            <a:endParaRPr lang="en-CA" sz="3600" dirty="0">
              <a:latin typeface="+mn-lt"/>
              <a:cs typeface="Arial" charset="0"/>
            </a:endParaRPr>
          </a:p>
          <a:p>
            <a:pPr>
              <a:defRPr/>
            </a:pPr>
            <a:r>
              <a:rPr lang="en-CA" sz="3600" dirty="0">
                <a:latin typeface="Arial" charset="0"/>
                <a:cs typeface="Arial" charset="0"/>
                <a:sym typeface="Wingdings" pitchFamily="2" charset="2"/>
              </a:rPr>
              <a:t> </a:t>
            </a:r>
            <a:r>
              <a:rPr lang="en-CA" sz="3600" dirty="0">
                <a:latin typeface="+mn-lt"/>
                <a:cs typeface="Arial" charset="0"/>
              </a:rPr>
              <a:t>1111</a:t>
            </a:r>
          </a:p>
          <a:p>
            <a:pPr>
              <a:defRPr/>
            </a:pPr>
            <a:endParaRPr lang="en-CA" sz="3600" dirty="0">
              <a:latin typeface="+mn-lt"/>
              <a:cs typeface="Arial" charset="0"/>
            </a:endParaRPr>
          </a:p>
          <a:p>
            <a:pPr>
              <a:defRPr/>
            </a:pPr>
            <a:r>
              <a:rPr lang="en-CA" sz="3600" dirty="0">
                <a:latin typeface="Arial" charset="0"/>
                <a:cs typeface="Arial" charset="0"/>
                <a:sym typeface="Wingdings" pitchFamily="2" charset="2"/>
              </a:rPr>
              <a:t> </a:t>
            </a:r>
            <a:r>
              <a:rPr lang="en-CA" sz="3600" dirty="0">
                <a:latin typeface="+mn-lt"/>
                <a:cs typeface="Arial" charset="0"/>
              </a:rPr>
              <a:t>1000</a:t>
            </a:r>
          </a:p>
          <a:p>
            <a:pPr>
              <a:defRPr/>
            </a:pPr>
            <a:endParaRPr lang="en-CA" sz="3600" dirty="0">
              <a:latin typeface="+mn-lt"/>
              <a:cs typeface="Arial" charset="0"/>
            </a:endParaRPr>
          </a:p>
          <a:p>
            <a:pPr>
              <a:defRPr/>
            </a:pPr>
            <a:r>
              <a:rPr lang="en-CA" sz="3600" dirty="0">
                <a:latin typeface="Arial" charset="0"/>
                <a:cs typeface="Arial" charset="0"/>
                <a:sym typeface="Wingdings" pitchFamily="2" charset="2"/>
              </a:rPr>
              <a:t> </a:t>
            </a:r>
            <a:r>
              <a:rPr lang="en-CA" sz="3600" dirty="0">
                <a:latin typeface="+mn-lt"/>
                <a:cs typeface="Arial" charset="0"/>
              </a:rPr>
              <a:t>0101</a:t>
            </a:r>
          </a:p>
        </p:txBody>
      </p:sp>
      <p:pic>
        <p:nvPicPr>
          <p:cNvPr id="46095"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525" y="4305300"/>
            <a:ext cx="954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88" y="4449763"/>
            <a:ext cx="5667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4449763"/>
            <a:ext cx="5667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4449763"/>
            <a:ext cx="568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9"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425" y="5516563"/>
            <a:ext cx="5667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0"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688" y="5373688"/>
            <a:ext cx="9540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1" name="Picture 6" descr="http://images.clipartpanda.com/idea-light-bulb-clip-art-black-and-white-56a5205b07141a33d9967e4ecc1091a8-lightbulb-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5516563"/>
            <a:ext cx="5667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2" name="Picture 12" descr="http://clipartix.com/wp-content/uploads/2016/04/Clipart-light-bulb-lit-clipartb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5373688"/>
            <a:ext cx="9556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Why do Computers like Binary?</a:t>
            </a:r>
            <a:endParaRPr lang="en-CA" dirty="0">
              <a:solidFill>
                <a:schemeClr val="tx2">
                  <a:satMod val="130000"/>
                </a:schemeClr>
              </a:solidFill>
            </a:endParaRPr>
          </a:p>
        </p:txBody>
      </p:sp>
      <p:sp>
        <p:nvSpPr>
          <p:cNvPr id="48131" name="Content Placeholder 2"/>
          <p:cNvSpPr>
            <a:spLocks noGrp="1"/>
          </p:cNvSpPr>
          <p:nvPr>
            <p:ph idx="1"/>
          </p:nvPr>
        </p:nvSpPr>
        <p:spPr/>
        <p:txBody>
          <a:bodyPr/>
          <a:lstStyle/>
          <a:p>
            <a:pPr eaLnBrk="1" hangingPunct="1"/>
            <a:r>
              <a:rPr lang="en-CA" altLang="en-US" smtClean="0"/>
              <a:t>A computer uses electricity and can distinguish between getting a high volt or a low volt.  A high volt is a 1, a low volt is a 0</a:t>
            </a:r>
          </a:p>
        </p:txBody>
      </p:sp>
      <p:pic>
        <p:nvPicPr>
          <p:cNvPr id="48132" name="Picture 5" descr="bulb%20high_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3143250"/>
            <a:ext cx="48244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928688"/>
          </a:xfrm>
        </p:spPr>
        <p:txBody>
          <a:bodyPr/>
          <a:lstStyle/>
          <a:p>
            <a:pPr eaLnBrk="1" fontAlgn="auto" hangingPunct="1">
              <a:spcAft>
                <a:spcPts val="0"/>
              </a:spcAft>
              <a:defRPr/>
            </a:pPr>
            <a:r>
              <a:rPr lang="en-CA" dirty="0" smtClean="0">
                <a:solidFill>
                  <a:schemeClr val="tx2">
                    <a:satMod val="130000"/>
                  </a:schemeClr>
                </a:solidFill>
              </a:rPr>
              <a:t>Analog vs Digital</a:t>
            </a:r>
            <a:endParaRPr lang="en-CA" dirty="0">
              <a:solidFill>
                <a:schemeClr val="tx2">
                  <a:satMod val="130000"/>
                </a:schemeClr>
              </a:solidFill>
            </a:endParaRPr>
          </a:p>
        </p:txBody>
      </p:sp>
      <p:sp>
        <p:nvSpPr>
          <p:cNvPr id="49155" name="Content Placeholder 2"/>
          <p:cNvSpPr>
            <a:spLocks noGrp="1"/>
          </p:cNvSpPr>
          <p:nvPr>
            <p:ph idx="1"/>
          </p:nvPr>
        </p:nvSpPr>
        <p:spPr>
          <a:xfrm>
            <a:off x="525620" y="1071563"/>
            <a:ext cx="8077200" cy="5357813"/>
          </a:xfrm>
        </p:spPr>
        <p:txBody>
          <a:bodyPr/>
          <a:lstStyle/>
          <a:p>
            <a:pPr eaLnBrk="1" hangingPunct="1"/>
            <a:r>
              <a:rPr lang="en-CA" altLang="en-US" dirty="0" smtClean="0"/>
              <a:t>Everything we want to show/hear on a computer MUST be encoded.</a:t>
            </a:r>
          </a:p>
          <a:p>
            <a:pPr eaLnBrk="1" hangingPunct="1"/>
            <a:r>
              <a:rPr lang="en-CA" altLang="en-US" dirty="0" smtClean="0"/>
              <a:t>A lot of our world that was once measured in an analog manner can now be represented in a digital manner:</a:t>
            </a:r>
          </a:p>
          <a:p>
            <a:pPr lvl="1" eaLnBrk="1" hangingPunct="1"/>
            <a:endParaRPr lang="en-CA" alt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985134698"/>
              </p:ext>
            </p:extLst>
          </p:nvPr>
        </p:nvGraphicFramePr>
        <p:xfrm>
          <a:off x="611561" y="3571875"/>
          <a:ext cx="4750575" cy="3000374"/>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366200">
                  <a:extLst>
                    <a:ext uri="{9D8B030D-6E8A-4147-A177-3AD203B41FA5}">
                      <a16:colId xmlns:a16="http://schemas.microsoft.com/office/drawing/2014/main" val="20002"/>
                    </a:ext>
                  </a:extLst>
                </a:gridCol>
              </a:tblGrid>
              <a:tr h="365760">
                <a:tc>
                  <a:txBody>
                    <a:bodyPr/>
                    <a:lstStyle/>
                    <a:p>
                      <a:endParaRPr lang="en-CA" sz="1800" dirty="0"/>
                    </a:p>
                  </a:txBody>
                  <a:tcPr/>
                </a:tc>
                <a:tc>
                  <a:txBody>
                    <a:bodyPr/>
                    <a:lstStyle/>
                    <a:p>
                      <a:r>
                        <a:rPr lang="en-CA" sz="1800" dirty="0" smtClean="0"/>
                        <a:t>Analog</a:t>
                      </a:r>
                      <a:endParaRPr lang="en-CA" sz="1800" dirty="0"/>
                    </a:p>
                  </a:txBody>
                  <a:tcPr/>
                </a:tc>
                <a:tc>
                  <a:txBody>
                    <a:bodyPr/>
                    <a:lstStyle/>
                    <a:p>
                      <a:r>
                        <a:rPr lang="en-CA" sz="1800" dirty="0" smtClean="0"/>
                        <a:t>Digital</a:t>
                      </a:r>
                      <a:endParaRPr lang="en-CA" sz="1800" dirty="0"/>
                    </a:p>
                  </a:txBody>
                  <a:tcPr/>
                </a:tc>
                <a:extLst>
                  <a:ext uri="{0D108BD9-81ED-4DB2-BD59-A6C34878D82A}">
                    <a16:rowId xmlns:a16="http://schemas.microsoft.com/office/drawing/2014/main" val="10000"/>
                  </a:ext>
                </a:extLst>
              </a:tr>
              <a:tr h="562929">
                <a:tc>
                  <a:txBody>
                    <a:bodyPr/>
                    <a:lstStyle/>
                    <a:p>
                      <a:r>
                        <a:rPr lang="en-CA" sz="2400" dirty="0" smtClean="0"/>
                        <a:t>Time</a:t>
                      </a:r>
                      <a:endParaRPr lang="en-CA" sz="2400" dirty="0"/>
                    </a:p>
                  </a:txBody>
                  <a:tcPr/>
                </a:tc>
                <a:tc>
                  <a:txBody>
                    <a:bodyPr/>
                    <a:lstStyle/>
                    <a:p>
                      <a:endParaRPr lang="en-CA" sz="1800" dirty="0"/>
                    </a:p>
                  </a:txBody>
                  <a:tcPr/>
                </a:tc>
                <a:tc>
                  <a:txBody>
                    <a:bodyPr/>
                    <a:lstStyle/>
                    <a:p>
                      <a:endParaRPr lang="en-CA" sz="1800" dirty="0"/>
                    </a:p>
                  </a:txBody>
                  <a:tcPr/>
                </a:tc>
                <a:extLst>
                  <a:ext uri="{0D108BD9-81ED-4DB2-BD59-A6C34878D82A}">
                    <a16:rowId xmlns:a16="http://schemas.microsoft.com/office/drawing/2014/main" val="10001"/>
                  </a:ext>
                </a:extLst>
              </a:tr>
              <a:tr h="584633">
                <a:tc>
                  <a:txBody>
                    <a:bodyPr/>
                    <a:lstStyle/>
                    <a:p>
                      <a:r>
                        <a:rPr lang="en-CA" sz="2400" dirty="0" smtClean="0"/>
                        <a:t>Temperature</a:t>
                      </a:r>
                      <a:endParaRPr lang="en-CA" sz="2400" dirty="0"/>
                    </a:p>
                  </a:txBody>
                  <a:tcPr/>
                </a:tc>
                <a:tc>
                  <a:txBody>
                    <a:bodyPr/>
                    <a:lstStyle/>
                    <a:p>
                      <a:endParaRPr lang="en-CA" sz="1800"/>
                    </a:p>
                  </a:txBody>
                  <a:tcPr/>
                </a:tc>
                <a:tc>
                  <a:txBody>
                    <a:bodyPr/>
                    <a:lstStyle/>
                    <a:p>
                      <a:endParaRPr lang="en-CA" sz="1800" dirty="0"/>
                    </a:p>
                  </a:txBody>
                  <a:tcPr/>
                </a:tc>
                <a:extLst>
                  <a:ext uri="{0D108BD9-81ED-4DB2-BD59-A6C34878D82A}">
                    <a16:rowId xmlns:a16="http://schemas.microsoft.com/office/drawing/2014/main" val="10002"/>
                  </a:ext>
                </a:extLst>
              </a:tr>
              <a:tr h="772678">
                <a:tc>
                  <a:txBody>
                    <a:bodyPr/>
                    <a:lstStyle/>
                    <a:p>
                      <a:r>
                        <a:rPr lang="en-CA" sz="2400" dirty="0" smtClean="0"/>
                        <a:t>Sound</a:t>
                      </a:r>
                      <a:endParaRPr lang="en-CA" sz="2400" dirty="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10003"/>
                  </a:ext>
                </a:extLst>
              </a:tr>
              <a:tr h="714374">
                <a:tc>
                  <a:txBody>
                    <a:bodyPr/>
                    <a:lstStyle/>
                    <a:p>
                      <a:r>
                        <a:rPr lang="en-CA" sz="2400" dirty="0" smtClean="0"/>
                        <a:t>Weight</a:t>
                      </a:r>
                      <a:endParaRPr lang="en-CA" sz="2400" dirty="0"/>
                    </a:p>
                  </a:txBody>
                  <a:tcPr/>
                </a:tc>
                <a:tc>
                  <a:txBody>
                    <a:bodyPr/>
                    <a:lstStyle/>
                    <a:p>
                      <a:endParaRPr lang="en-CA" sz="1800" dirty="0"/>
                    </a:p>
                  </a:txBody>
                  <a:tcPr/>
                </a:tc>
                <a:tc>
                  <a:txBody>
                    <a:bodyPr/>
                    <a:lstStyle/>
                    <a:p>
                      <a:endParaRPr lang="en-CA" sz="1800" dirty="0"/>
                    </a:p>
                  </a:txBody>
                  <a:tcPr/>
                </a:tc>
                <a:extLst>
                  <a:ext uri="{0D108BD9-81ED-4DB2-BD59-A6C34878D82A}">
                    <a16:rowId xmlns:a16="http://schemas.microsoft.com/office/drawing/2014/main" val="10004"/>
                  </a:ext>
                </a:extLst>
              </a:tr>
            </a:tbl>
          </a:graphicData>
        </a:graphic>
      </p:graphicFrame>
      <p:pic>
        <p:nvPicPr>
          <p:cNvPr id="49182" name="Picture 2" descr="C:\Documents and Settings\lreid\Local Settings\Temporary Internet Files\Content.IE5\5UQZ9Z00\MCj0290892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80" y="3904584"/>
            <a:ext cx="7858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3" descr="C:\Documents and Settings\lreid\Local Settings\Temporary Internet Files\Content.IE5\CAZII57O\MCj041362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550" y="4500682"/>
            <a:ext cx="50006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4" name="Picture 4" descr="C:\Documents and Settings\lreid\Local Settings\Temporary Internet Files\Content.IE5\LB7GPZVH\MCHM00050_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4248" y="5158641"/>
            <a:ext cx="8001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5" name="Picture 5" descr="C:\Documents and Settings\lreid\Local Settings\Temporary Internet Files\Content.IE5\SX5IDQMV\MCj0292760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5587" y="5850790"/>
            <a:ext cx="6619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nalog vs Digital: Why It Matters to the Modern Musici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2136" y="3423266"/>
            <a:ext cx="3773058" cy="29073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 calcmode="lin" valueType="num">
                                      <p:cBhvr additive="base">
                                        <p:cTn id="7"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85"/>
                                        </p:tgtEl>
                                        <p:attrNameLst>
                                          <p:attrName>style.visibility</p:attrName>
                                        </p:attrNameLst>
                                      </p:cBhvr>
                                      <p:to>
                                        <p:strVal val="visible"/>
                                      </p:to>
                                    </p:set>
                                    <p:anim calcmode="lin" valueType="num">
                                      <p:cBhvr additive="base">
                                        <p:cTn id="13" dur="500" fill="hold"/>
                                        <p:tgtEl>
                                          <p:spTgt spid="49185"/>
                                        </p:tgtEl>
                                        <p:attrNameLst>
                                          <p:attrName>ppt_x</p:attrName>
                                        </p:attrNameLst>
                                      </p:cBhvr>
                                      <p:tavLst>
                                        <p:tav tm="0">
                                          <p:val>
                                            <p:strVal val="#ppt_x"/>
                                          </p:val>
                                        </p:tav>
                                        <p:tav tm="100000">
                                          <p:val>
                                            <p:strVal val="#ppt_x"/>
                                          </p:val>
                                        </p:tav>
                                      </p:tavLst>
                                    </p:anim>
                                    <p:anim calcmode="lin" valueType="num">
                                      <p:cBhvr additive="base">
                                        <p:cTn id="14" dur="500" fill="hold"/>
                                        <p:tgtEl>
                                          <p:spTgt spid="4918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9184"/>
                                        </p:tgtEl>
                                        <p:attrNameLst>
                                          <p:attrName>style.visibility</p:attrName>
                                        </p:attrNameLst>
                                      </p:cBhvr>
                                      <p:to>
                                        <p:strVal val="visible"/>
                                      </p:to>
                                    </p:set>
                                    <p:anim calcmode="lin" valueType="num">
                                      <p:cBhvr additive="base">
                                        <p:cTn id="17" dur="500" fill="hold"/>
                                        <p:tgtEl>
                                          <p:spTgt spid="49184"/>
                                        </p:tgtEl>
                                        <p:attrNameLst>
                                          <p:attrName>ppt_x</p:attrName>
                                        </p:attrNameLst>
                                      </p:cBhvr>
                                      <p:tavLst>
                                        <p:tav tm="0">
                                          <p:val>
                                            <p:strVal val="#ppt_x"/>
                                          </p:val>
                                        </p:tav>
                                        <p:tav tm="100000">
                                          <p:val>
                                            <p:strVal val="#ppt_x"/>
                                          </p:val>
                                        </p:tav>
                                      </p:tavLst>
                                    </p:anim>
                                    <p:anim calcmode="lin" valueType="num">
                                      <p:cBhvr additive="base">
                                        <p:cTn id="18" dur="500" fill="hold"/>
                                        <p:tgtEl>
                                          <p:spTgt spid="4918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9183"/>
                                        </p:tgtEl>
                                        <p:attrNameLst>
                                          <p:attrName>style.visibility</p:attrName>
                                        </p:attrNameLst>
                                      </p:cBhvr>
                                      <p:to>
                                        <p:strVal val="visible"/>
                                      </p:to>
                                    </p:set>
                                    <p:anim calcmode="lin" valueType="num">
                                      <p:cBhvr additive="base">
                                        <p:cTn id="21" dur="500" fill="hold"/>
                                        <p:tgtEl>
                                          <p:spTgt spid="49183"/>
                                        </p:tgtEl>
                                        <p:attrNameLst>
                                          <p:attrName>ppt_x</p:attrName>
                                        </p:attrNameLst>
                                      </p:cBhvr>
                                      <p:tavLst>
                                        <p:tav tm="0">
                                          <p:val>
                                            <p:strVal val="#ppt_x"/>
                                          </p:val>
                                        </p:tav>
                                        <p:tav tm="100000">
                                          <p:val>
                                            <p:strVal val="#ppt_x"/>
                                          </p:val>
                                        </p:tav>
                                      </p:tavLst>
                                    </p:anim>
                                    <p:anim calcmode="lin" valueType="num">
                                      <p:cBhvr additive="base">
                                        <p:cTn id="22" dur="500" fill="hold"/>
                                        <p:tgtEl>
                                          <p:spTgt spid="4918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9182"/>
                                        </p:tgtEl>
                                        <p:attrNameLst>
                                          <p:attrName>style.visibility</p:attrName>
                                        </p:attrNameLst>
                                      </p:cBhvr>
                                      <p:to>
                                        <p:strVal val="visible"/>
                                      </p:to>
                                    </p:set>
                                    <p:anim calcmode="lin" valueType="num">
                                      <p:cBhvr additive="base">
                                        <p:cTn id="25" dur="500" fill="hold"/>
                                        <p:tgtEl>
                                          <p:spTgt spid="49182"/>
                                        </p:tgtEl>
                                        <p:attrNameLst>
                                          <p:attrName>ppt_x</p:attrName>
                                        </p:attrNameLst>
                                      </p:cBhvr>
                                      <p:tavLst>
                                        <p:tav tm="0">
                                          <p:val>
                                            <p:strVal val="#ppt_x"/>
                                          </p:val>
                                        </p:tav>
                                        <p:tav tm="100000">
                                          <p:val>
                                            <p:strVal val="#ppt_x"/>
                                          </p:val>
                                        </p:tav>
                                      </p:tavLst>
                                    </p:anim>
                                    <p:anim calcmode="lin" valueType="num">
                                      <p:cBhvr additive="base">
                                        <p:cTn id="26" dur="500" fill="hold"/>
                                        <p:tgtEl>
                                          <p:spTgt spid="4918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Converting Analog to Digital</a:t>
            </a:r>
            <a:endParaRPr lang="en-CA" dirty="0">
              <a:solidFill>
                <a:schemeClr val="tx2">
                  <a:satMod val="130000"/>
                </a:schemeClr>
              </a:solidFill>
            </a:endParaRPr>
          </a:p>
        </p:txBody>
      </p:sp>
      <p:sp>
        <p:nvSpPr>
          <p:cNvPr id="51203" name="Content Placeholder 2"/>
          <p:cNvSpPr>
            <a:spLocks noGrp="1"/>
          </p:cNvSpPr>
          <p:nvPr>
            <p:ph idx="1"/>
          </p:nvPr>
        </p:nvSpPr>
        <p:spPr/>
        <p:txBody>
          <a:bodyPr/>
          <a:lstStyle/>
          <a:p>
            <a:pPr eaLnBrk="1" hangingPunct="1"/>
            <a:r>
              <a:rPr lang="en-CA" altLang="en-US" smtClean="0"/>
              <a:t>Conversion is a 2 step process:</a:t>
            </a:r>
          </a:p>
          <a:p>
            <a:pPr lvl="1" eaLnBrk="1" hangingPunct="1">
              <a:buFont typeface="Verdana" panose="020B0604030504040204" pitchFamily="34" charset="0"/>
              <a:buNone/>
            </a:pPr>
            <a:endParaRPr lang="en-CA" altLang="en-US" smtClean="0"/>
          </a:p>
          <a:p>
            <a:pPr lvl="1" eaLnBrk="1" hangingPunct="1"/>
            <a:r>
              <a:rPr lang="en-CA" altLang="en-US" b="1" smtClean="0"/>
              <a:t>Step 1: Sampling</a:t>
            </a:r>
            <a:r>
              <a:rPr lang="en-CA" altLang="en-US" smtClean="0"/>
              <a:t> </a:t>
            </a:r>
            <a:r>
              <a:rPr lang="en-CA" altLang="en-US" smtClean="0">
                <a:sym typeface="Wingdings" panose="05000000000000000000" pitchFamily="2" charset="2"/>
              </a:rPr>
              <a:t> how often do I take a sample (measurement) to represent parts of the “</a:t>
            </a:r>
            <a:r>
              <a:rPr lang="en-CA" altLang="en-US" b="1" smtClean="0">
                <a:sym typeface="Wingdings" panose="05000000000000000000" pitchFamily="2" charset="2"/>
              </a:rPr>
              <a:t>thing</a:t>
            </a:r>
            <a:r>
              <a:rPr lang="en-CA" altLang="en-US" smtClean="0">
                <a:sym typeface="Wingdings" panose="05000000000000000000" pitchFamily="2" charset="2"/>
              </a:rPr>
              <a:t>” (how many parts will I break the thing up into)</a:t>
            </a:r>
          </a:p>
          <a:p>
            <a:pPr lvl="1" eaLnBrk="1" hangingPunct="1"/>
            <a:r>
              <a:rPr lang="en-CA" altLang="en-US" b="1" smtClean="0">
                <a:sym typeface="Wingdings" panose="05000000000000000000" pitchFamily="2" charset="2"/>
              </a:rPr>
              <a:t>Step 2: Quantizing</a:t>
            </a:r>
            <a:r>
              <a:rPr lang="en-CA" altLang="en-US" smtClean="0">
                <a:sym typeface="Wingdings" panose="05000000000000000000" pitchFamily="2" charset="2"/>
              </a:rPr>
              <a:t>  how many discrete values will I use to represent the parts the “</a:t>
            </a:r>
            <a:r>
              <a:rPr lang="en-CA" altLang="en-US" b="1" smtClean="0">
                <a:sym typeface="Wingdings" panose="05000000000000000000" pitchFamily="2" charset="2"/>
              </a:rPr>
              <a:t>thing</a:t>
            </a:r>
            <a:r>
              <a:rPr lang="en-CA" altLang="en-US" smtClean="0">
                <a:sym typeface="Wingdings" panose="05000000000000000000" pitchFamily="2" charset="2"/>
              </a:rPr>
              <a:t>”</a:t>
            </a:r>
          </a:p>
          <a:p>
            <a:pPr lvl="1" eaLnBrk="1" hangingPunct="1">
              <a:buFont typeface="Verdana" panose="020B0604030504040204" pitchFamily="34" charset="0"/>
              <a:buNone/>
            </a:pPr>
            <a:endParaRPr lang="en-CA" altLang="en-US" smtClean="0">
              <a:sym typeface="Wingdings" panose="05000000000000000000" pitchFamily="2" charset="2"/>
            </a:endParaRPr>
          </a:p>
          <a:p>
            <a:pPr lvl="1" eaLnBrk="1" hangingPunct="1">
              <a:buFont typeface="Verdana" panose="020B0604030504040204" pitchFamily="34" charset="0"/>
              <a:buNone/>
            </a:pPr>
            <a:r>
              <a:rPr lang="en-CA" altLang="en-US" sz="2000" smtClean="0">
                <a:sym typeface="Wingdings" panose="05000000000000000000" pitchFamily="2" charset="2"/>
              </a:rPr>
              <a:t>*** where</a:t>
            </a:r>
            <a:r>
              <a:rPr lang="en-CA" altLang="en-US" sz="2000" b="1" smtClean="0">
                <a:sym typeface="Wingdings" panose="05000000000000000000" pitchFamily="2" charset="2"/>
              </a:rPr>
              <a:t> “thing”</a:t>
            </a:r>
            <a:r>
              <a:rPr lang="en-CA" altLang="en-US" sz="2000" smtClean="0">
                <a:sym typeface="Wingdings" panose="05000000000000000000" pitchFamily="2" charset="2"/>
              </a:rPr>
              <a:t> means image, sound, video, animation, text ***</a:t>
            </a:r>
            <a:endParaRPr lang="en-CA" alt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7497763" cy="1143000"/>
          </a:xfrm>
        </p:spPr>
        <p:txBody>
          <a:bodyPr/>
          <a:lstStyle/>
          <a:p>
            <a:pPr eaLnBrk="1" fontAlgn="auto" hangingPunct="1">
              <a:spcAft>
                <a:spcPts val="0"/>
              </a:spcAft>
              <a:defRPr/>
            </a:pPr>
            <a:r>
              <a:rPr lang="en-CA" dirty="0" smtClean="0">
                <a:solidFill>
                  <a:schemeClr val="tx2">
                    <a:satMod val="130000"/>
                  </a:schemeClr>
                </a:solidFill>
              </a:rPr>
              <a:t>Sampling for Images</a:t>
            </a:r>
            <a:endParaRPr lang="en-CA" dirty="0">
              <a:solidFill>
                <a:schemeClr val="tx2">
                  <a:satMod val="130000"/>
                </a:schemeClr>
              </a:solidFill>
            </a:endParaRPr>
          </a:p>
        </p:txBody>
      </p:sp>
      <p:pic>
        <p:nvPicPr>
          <p:cNvPr id="53251" name="Picture 2" descr="http://en.wikivisual.com/images/c/c3/Conifer_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143375"/>
            <a:ext cx="3554412" cy="242887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3252" name="TextBox 4"/>
          <p:cNvSpPr txBox="1">
            <a:spLocks noChangeArrowheads="1"/>
          </p:cNvSpPr>
          <p:nvPr/>
        </p:nvSpPr>
        <p:spPr bwMode="auto">
          <a:xfrm>
            <a:off x="7358063" y="4286250"/>
            <a:ext cx="15001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Am I going to try to represent this image with 4 samples? What will it look like?</a:t>
            </a:r>
          </a:p>
        </p:txBody>
      </p:sp>
      <p:cxnSp>
        <p:nvCxnSpPr>
          <p:cNvPr id="9" name="Straight Connector 8"/>
          <p:cNvCxnSpPr/>
          <p:nvPr/>
        </p:nvCxnSpPr>
        <p:spPr>
          <a:xfrm rot="5400000">
            <a:off x="1320801" y="5321300"/>
            <a:ext cx="2500312" cy="158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2938" y="5357813"/>
            <a:ext cx="3697287"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53255" name="Picture 2"/>
          <p:cNvPicPr>
            <a:picLocks noChangeAspect="1" noChangeArrowheads="1"/>
          </p:cNvPicPr>
          <p:nvPr/>
        </p:nvPicPr>
        <p:blipFill>
          <a:blip r:embed="rId3">
            <a:extLst>
              <a:ext uri="{28A0092B-C50C-407E-A947-70E740481C1C}">
                <a14:useLocalDpi xmlns:a14="http://schemas.microsoft.com/office/drawing/2010/main" val="0"/>
              </a:ext>
            </a:extLst>
          </a:blip>
          <a:srcRect r="2631"/>
          <a:stretch>
            <a:fillRect/>
          </a:stretch>
        </p:blipFill>
        <p:spPr bwMode="auto">
          <a:xfrm>
            <a:off x="4429125" y="4143375"/>
            <a:ext cx="29289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214438"/>
            <a:ext cx="357187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Box 28"/>
          <p:cNvSpPr txBox="1">
            <a:spLocks noChangeArrowheads="1"/>
          </p:cNvSpPr>
          <p:nvPr/>
        </p:nvSpPr>
        <p:spPr bwMode="auto">
          <a:xfrm>
            <a:off x="4500563" y="1500188"/>
            <a:ext cx="285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400">
                <a:sym typeface="Wingdings" panose="05000000000000000000" pitchFamily="2" charset="2"/>
              </a:rPr>
              <a:t> </a:t>
            </a:r>
            <a:r>
              <a:rPr lang="en-CA" altLang="en-US" sz="2400"/>
              <a:t>Original Image</a:t>
            </a:r>
          </a:p>
        </p:txBody>
      </p:sp>
      <p:sp>
        <p:nvSpPr>
          <p:cNvPr id="11" name="Rectangle 10"/>
          <p:cNvSpPr/>
          <p:nvPr/>
        </p:nvSpPr>
        <p:spPr>
          <a:xfrm>
            <a:off x="4356100" y="3860800"/>
            <a:ext cx="3024188" cy="270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strVal val="ppt_w*0.70"/>
                                          </p:val>
                                        </p:tav>
                                      </p:tavLst>
                                    </p:anim>
                                    <p:anim calcmode="lin" valueType="num">
                                      <p:cBhvr>
                                        <p:cTn id="7" dur="1000"/>
                                        <p:tgtEl>
                                          <p:spTgt spid="11"/>
                                        </p:tgtEl>
                                        <p:attrNameLst>
                                          <p:attrName>ppt_h</p:attrName>
                                        </p:attrNameLst>
                                      </p:cBhvr>
                                      <p:tavLst>
                                        <p:tav tm="0">
                                          <p:val>
                                            <p:strVal val="ppt_h"/>
                                          </p:val>
                                        </p:tav>
                                        <p:tav tm="100000">
                                          <p:val>
                                            <p:strVal val="ppt_h"/>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CA" dirty="0" smtClean="0">
                <a:solidFill>
                  <a:schemeClr val="tx2">
                    <a:satMod val="130000"/>
                  </a:schemeClr>
                </a:solidFill>
              </a:rPr>
              <a:t>Sampling</a:t>
            </a:r>
            <a:endParaRPr lang="en-CA" dirty="0">
              <a:solidFill>
                <a:schemeClr val="tx2">
                  <a:satMod val="130000"/>
                </a:schemeClr>
              </a:solidFill>
            </a:endParaRPr>
          </a:p>
        </p:txBody>
      </p:sp>
      <p:sp>
        <p:nvSpPr>
          <p:cNvPr id="54275" name="TextBox 33"/>
          <p:cNvSpPr txBox="1">
            <a:spLocks noChangeArrowheads="1"/>
          </p:cNvSpPr>
          <p:nvPr/>
        </p:nvSpPr>
        <p:spPr bwMode="auto">
          <a:xfrm>
            <a:off x="7308850" y="1628775"/>
            <a:ext cx="1571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Am I going to try to represent this image with  around 64 samples?</a:t>
            </a:r>
          </a:p>
        </p:txBody>
      </p:sp>
      <p:pic>
        <p:nvPicPr>
          <p:cNvPr id="54276" name="Picture 2" descr="http://en.wikivisual.com/images/c/c3/Conifer_for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1357313"/>
            <a:ext cx="3238500" cy="242887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cxnSp>
        <p:nvCxnSpPr>
          <p:cNvPr id="36" name="Straight Connector 35"/>
          <p:cNvCxnSpPr/>
          <p:nvPr/>
        </p:nvCxnSpPr>
        <p:spPr>
          <a:xfrm rot="5400000">
            <a:off x="1106487" y="2611438"/>
            <a:ext cx="2500313"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820863" y="2606675"/>
            <a:ext cx="2500312"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50825" y="2535238"/>
            <a:ext cx="2500313" cy="158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23900" y="2571750"/>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42938" y="1857375"/>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14375" y="3214688"/>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14375" y="1571625"/>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14375" y="2143125"/>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42938" y="2857500"/>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85813" y="3500438"/>
            <a:ext cx="33813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77862" y="2611438"/>
            <a:ext cx="2500313"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07950" y="2611438"/>
            <a:ext cx="2500313" cy="158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465262" y="2611438"/>
            <a:ext cx="2500313"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322512" y="2611438"/>
            <a:ext cx="2500313"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54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1357313"/>
            <a:ext cx="30210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450" y="4214813"/>
            <a:ext cx="3065463"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214813"/>
            <a:ext cx="335756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4" name="TextBox 53"/>
          <p:cNvSpPr txBox="1">
            <a:spLocks noChangeArrowheads="1"/>
          </p:cNvSpPr>
          <p:nvPr/>
        </p:nvSpPr>
        <p:spPr bwMode="auto">
          <a:xfrm>
            <a:off x="7451725" y="4437063"/>
            <a:ext cx="1571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Am I going to try to represent this image 7500 samples?</a:t>
            </a:r>
          </a:p>
        </p:txBody>
      </p:sp>
      <p:sp>
        <p:nvSpPr>
          <p:cNvPr id="23" name="Rectangle 22"/>
          <p:cNvSpPr/>
          <p:nvPr/>
        </p:nvSpPr>
        <p:spPr>
          <a:xfrm>
            <a:off x="4041775" y="1138238"/>
            <a:ext cx="3384550" cy="273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4" name="Rectangle 23"/>
          <p:cNvSpPr/>
          <p:nvPr/>
        </p:nvSpPr>
        <p:spPr>
          <a:xfrm>
            <a:off x="4067175" y="3860800"/>
            <a:ext cx="3384550" cy="273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23"/>
                                        </p:tgtEl>
                                        <p:attrNameLst>
                                          <p:attrName>ppt_w</p:attrName>
                                        </p:attrNameLst>
                                      </p:cBhvr>
                                      <p:tavLst>
                                        <p:tav tm="0">
                                          <p:val>
                                            <p:strVal val="ppt_w"/>
                                          </p:val>
                                        </p:tav>
                                        <p:tav tm="100000">
                                          <p:val>
                                            <p:strVal val="ppt_w*0.70"/>
                                          </p:val>
                                        </p:tav>
                                      </p:tavLst>
                                    </p:anim>
                                    <p:anim calcmode="lin" valueType="num">
                                      <p:cBhvr>
                                        <p:cTn id="7" dur="1000"/>
                                        <p:tgtEl>
                                          <p:spTgt spid="23"/>
                                        </p:tgtEl>
                                        <p:attrNameLst>
                                          <p:attrName>ppt_h</p:attrName>
                                        </p:attrNameLst>
                                      </p:cBhvr>
                                      <p:tavLst>
                                        <p:tav tm="0">
                                          <p:val>
                                            <p:strVal val="ppt_h"/>
                                          </p:val>
                                        </p:tav>
                                        <p:tav tm="100000">
                                          <p:val>
                                            <p:strVal val="ppt_h"/>
                                          </p:val>
                                        </p:tav>
                                      </p:tavLst>
                                    </p:anim>
                                    <p:animEffect transition="out" filter="fade">
                                      <p:cBhvr>
                                        <p:cTn id="8" dur="1000"/>
                                        <p:tgtEl>
                                          <p:spTgt spid="23"/>
                                        </p:tgtEl>
                                      </p:cBhvr>
                                    </p:animEffect>
                                    <p:set>
                                      <p:cBhvr>
                                        <p:cTn id="9" dur="1" fill="hold">
                                          <p:stCondLst>
                                            <p:cond delay="999"/>
                                          </p:stCondLst>
                                        </p:cTn>
                                        <p:tgtEl>
                                          <p:spTgt spid="23"/>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xit" presetSubtype="0" fill="hold" grpId="0" nodeType="clickEffect">
                                  <p:stCondLst>
                                    <p:cond delay="0"/>
                                  </p:stCondLst>
                                  <p:childTnLst>
                                    <p:anim calcmode="lin" valueType="num">
                                      <p:cBhvr>
                                        <p:cTn id="13" dur="1000"/>
                                        <p:tgtEl>
                                          <p:spTgt spid="24"/>
                                        </p:tgtEl>
                                        <p:attrNameLst>
                                          <p:attrName>ppt_w</p:attrName>
                                        </p:attrNameLst>
                                      </p:cBhvr>
                                      <p:tavLst>
                                        <p:tav tm="0">
                                          <p:val>
                                            <p:strVal val="ppt_w"/>
                                          </p:val>
                                        </p:tav>
                                        <p:tav tm="100000">
                                          <p:val>
                                            <p:strVal val="ppt_w*0.70"/>
                                          </p:val>
                                        </p:tav>
                                      </p:tavLst>
                                    </p:anim>
                                    <p:anim calcmode="lin" valueType="num">
                                      <p:cBhvr>
                                        <p:cTn id="14" dur="1000"/>
                                        <p:tgtEl>
                                          <p:spTgt spid="24"/>
                                        </p:tgtEl>
                                        <p:attrNameLst>
                                          <p:attrName>ppt_h</p:attrName>
                                        </p:attrNameLst>
                                      </p:cBhvr>
                                      <p:tavLst>
                                        <p:tav tm="0">
                                          <p:val>
                                            <p:strVal val="ppt_h"/>
                                          </p:val>
                                        </p:tav>
                                        <p:tav tm="100000">
                                          <p:val>
                                            <p:strVal val="ppt_h"/>
                                          </p:val>
                                        </p:tav>
                                      </p:tavLst>
                                    </p:anim>
                                    <p:animEffect transition="out" filter="fade">
                                      <p:cBhvr>
                                        <p:cTn id="15" dur="1000"/>
                                        <p:tgtEl>
                                          <p:spTgt spid="24"/>
                                        </p:tgtEl>
                                      </p:cBhvr>
                                    </p:animEffect>
                                    <p:set>
                                      <p:cBhvr>
                                        <p:cTn id="16"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952875"/>
            <a:ext cx="31432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Quantizing Images</a:t>
            </a:r>
            <a:endParaRPr lang="en-US" dirty="0"/>
          </a:p>
        </p:txBody>
      </p:sp>
      <p:sp>
        <p:nvSpPr>
          <p:cNvPr id="55300" name="Content Placeholder 4"/>
          <p:cNvSpPr>
            <a:spLocks noGrp="1"/>
          </p:cNvSpPr>
          <p:nvPr>
            <p:ph idx="1"/>
          </p:nvPr>
        </p:nvSpPr>
        <p:spPr>
          <a:xfrm>
            <a:off x="4500563" y="1268413"/>
            <a:ext cx="4217987" cy="4735512"/>
          </a:xfrm>
        </p:spPr>
        <p:txBody>
          <a:bodyPr/>
          <a:lstStyle/>
          <a:p>
            <a:r>
              <a:rPr lang="en-US" altLang="en-US" smtClean="0"/>
              <a:t>Assume I have this image and I have broken it into samples but I can only use ONE 0 or ONE 1 to represent each sample, what will it look like?</a:t>
            </a:r>
          </a:p>
        </p:txBody>
      </p:sp>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3168650" cy="222408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5302"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755650" y="3963988"/>
            <a:ext cx="792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3"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1547813" y="3963988"/>
            <a:ext cx="792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4"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2339975" y="3963988"/>
            <a:ext cx="792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5"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3132138" y="3963988"/>
            <a:ext cx="792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6"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755650" y="4525963"/>
            <a:ext cx="792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7"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1547813" y="4525963"/>
            <a:ext cx="792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8"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2339975" y="4525963"/>
            <a:ext cx="792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09"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3132138" y="4525963"/>
            <a:ext cx="792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0"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755650" y="5084763"/>
            <a:ext cx="7921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1"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1547813" y="5084763"/>
            <a:ext cx="7921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2"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2339975" y="5084763"/>
            <a:ext cx="7921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3"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3132138" y="5084763"/>
            <a:ext cx="7921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4"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755650" y="5645150"/>
            <a:ext cx="7921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5"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1547813" y="5645150"/>
            <a:ext cx="7921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6"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2339975" y="5645150"/>
            <a:ext cx="7921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7" name="Picture 2" descr="http://social.microsoft.com/Forums/getfile/2804/"/>
          <p:cNvPicPr>
            <a:picLocks noChangeAspect="1" noChangeArrowheads="1"/>
          </p:cNvPicPr>
          <p:nvPr/>
        </p:nvPicPr>
        <p:blipFill>
          <a:blip r:embed="rId4">
            <a:extLst>
              <a:ext uri="{28A0092B-C50C-407E-A947-70E740481C1C}">
                <a14:useLocalDpi xmlns:a14="http://schemas.microsoft.com/office/drawing/2010/main" val="0"/>
              </a:ext>
            </a:extLst>
          </a:blip>
          <a:srcRect l="2180" t="2524" r="4001" b="1564"/>
          <a:stretch>
            <a:fillRect/>
          </a:stretch>
        </p:blipFill>
        <p:spPr bwMode="auto">
          <a:xfrm>
            <a:off x="3132138" y="5645150"/>
            <a:ext cx="7921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5318" name="Picture 23" descr="http://www.beautyukcosmetics.com/sites/default/files/imagecache/buk_lightbox_overlay/BE2137-1%20Double%20Ended%20Pencil%20-%20%20black%20white.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835" t="41579" r="2666" b="40466"/>
          <a:stretch>
            <a:fillRect/>
          </a:stretch>
        </p:blipFill>
        <p:spPr bwMode="auto">
          <a:xfrm>
            <a:off x="1943100" y="5805488"/>
            <a:ext cx="72009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9" name="TextBox 26"/>
          <p:cNvSpPr txBox="1">
            <a:spLocks noChangeArrowheads="1"/>
          </p:cNvSpPr>
          <p:nvPr/>
        </p:nvSpPr>
        <p:spPr bwMode="auto">
          <a:xfrm>
            <a:off x="6588125" y="623728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b="1">
                <a:latin typeface="Rockwell Extra Bold" panose="02060903040505020403" pitchFamily="18" charset="0"/>
              </a:rPr>
              <a:t>1</a:t>
            </a:r>
          </a:p>
        </p:txBody>
      </p:sp>
      <p:sp>
        <p:nvSpPr>
          <p:cNvPr id="55320" name="TextBox 27"/>
          <p:cNvSpPr txBox="1">
            <a:spLocks noChangeArrowheads="1"/>
          </p:cNvSpPr>
          <p:nvPr/>
        </p:nvSpPr>
        <p:spPr bwMode="auto">
          <a:xfrm>
            <a:off x="4284663" y="6237288"/>
            <a:ext cx="50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b="1">
                <a:solidFill>
                  <a:schemeClr val="bg1"/>
                </a:solidFill>
                <a:latin typeface="Rockwell Extra Bold" panose="02060903040505020403" pitchFamily="18"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Textbook Readings</a:t>
            </a:r>
            <a:endParaRPr lang="en-US" dirty="0"/>
          </a:p>
        </p:txBody>
      </p:sp>
      <p:sp>
        <p:nvSpPr>
          <p:cNvPr id="21507" name="Content Placeholder 2"/>
          <p:cNvSpPr>
            <a:spLocks noGrp="1"/>
          </p:cNvSpPr>
          <p:nvPr>
            <p:ph idx="1"/>
          </p:nvPr>
        </p:nvSpPr>
        <p:spPr/>
        <p:txBody>
          <a:bodyPr/>
          <a:lstStyle/>
          <a:p>
            <a:r>
              <a:rPr lang="en-US" altLang="en-US" smtClean="0"/>
              <a:t>Understanding Computers</a:t>
            </a:r>
          </a:p>
          <a:p>
            <a:pPr lvl="1"/>
            <a:r>
              <a:rPr lang="en-US" altLang="en-US" smtClean="0"/>
              <a:t>Fundamentals of Computers</a:t>
            </a:r>
          </a:p>
          <a:p>
            <a:pPr lvl="1"/>
            <a:r>
              <a:rPr lang="en-US" altLang="en-US" smtClean="0"/>
              <a:t>Binary, Hexadecimal, and Other Number Systems</a:t>
            </a:r>
          </a:p>
          <a:p>
            <a:pPr lvl="1"/>
            <a:r>
              <a:rPr lang="en-US" altLang="en-US" smtClean="0"/>
              <a:t>Digital Language</a:t>
            </a:r>
          </a:p>
          <a:p>
            <a:r>
              <a:rPr lang="en-US" altLang="en-US" smtClean="0"/>
              <a:t>Graphics</a:t>
            </a:r>
          </a:p>
          <a:p>
            <a:pPr lvl="1"/>
            <a:r>
              <a:rPr lang="en-US" altLang="en-US" smtClean="0"/>
              <a:t>Pixel Measurements and Resolution</a:t>
            </a:r>
          </a:p>
          <a:p>
            <a:pPr lvl="1"/>
            <a:r>
              <a:rPr lang="en-US" altLang="en-US" smtClean="0"/>
              <a:t>Digitized Images</a:t>
            </a:r>
          </a:p>
          <a:p>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14313"/>
            <a:ext cx="7497763" cy="1143000"/>
          </a:xfrm>
        </p:spPr>
        <p:txBody>
          <a:bodyPr/>
          <a:lstStyle/>
          <a:p>
            <a:pPr eaLnBrk="1" fontAlgn="auto" hangingPunct="1">
              <a:spcAft>
                <a:spcPts val="0"/>
              </a:spcAft>
              <a:defRPr/>
            </a:pPr>
            <a:r>
              <a:rPr lang="en-CA" dirty="0" smtClean="0">
                <a:solidFill>
                  <a:schemeClr val="tx2">
                    <a:satMod val="130000"/>
                  </a:schemeClr>
                </a:solidFill>
              </a:rPr>
              <a:t>Quantizing Images</a:t>
            </a:r>
            <a:endParaRPr lang="en-CA" dirty="0">
              <a:solidFill>
                <a:schemeClr val="tx2">
                  <a:satMod val="130000"/>
                </a:schemeClr>
              </a:solidFill>
            </a:endParaRPr>
          </a:p>
        </p:txBody>
      </p:sp>
      <p:pic>
        <p:nvPicPr>
          <p:cNvPr id="3" name="Picture 2" descr="http://en.wikivisual.com/images/c/c3/Conifer_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716338"/>
            <a:ext cx="31432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7" name="TextBox 16"/>
          <p:cNvSpPr txBox="1">
            <a:spLocks noChangeArrowheads="1"/>
          </p:cNvSpPr>
          <p:nvPr/>
        </p:nvSpPr>
        <p:spPr bwMode="auto">
          <a:xfrm>
            <a:off x="4500563" y="1192213"/>
            <a:ext cx="4392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Do I have 1 bit to represent the colour of each square (only have 2 colours)</a:t>
            </a:r>
          </a:p>
          <a:p>
            <a:pPr eaLnBrk="1" hangingPunct="1">
              <a:spcBef>
                <a:spcPct val="0"/>
              </a:spcBef>
              <a:buClrTx/>
              <a:buSzTx/>
              <a:buFontTx/>
              <a:buNone/>
            </a:pPr>
            <a:endParaRPr lang="en-CA" altLang="en-US" sz="1800"/>
          </a:p>
          <a:p>
            <a:pPr eaLnBrk="1" hangingPunct="1">
              <a:spcBef>
                <a:spcPct val="0"/>
              </a:spcBef>
              <a:buClrTx/>
              <a:buSzTx/>
              <a:buFontTx/>
              <a:buNone/>
            </a:pPr>
            <a:r>
              <a:rPr lang="en-CA" altLang="en-US" sz="1800"/>
              <a:t>Do I have 4 bits to represent the colour of each square (have 16 colours)</a:t>
            </a:r>
          </a:p>
          <a:p>
            <a:pPr eaLnBrk="1" hangingPunct="1">
              <a:spcBef>
                <a:spcPct val="0"/>
              </a:spcBef>
              <a:buClrTx/>
              <a:buSzTx/>
              <a:buFontTx/>
              <a:buNone/>
            </a:pPr>
            <a:endParaRPr lang="en-CA" altLang="en-US" sz="1800"/>
          </a:p>
          <a:p>
            <a:pPr eaLnBrk="1" hangingPunct="1">
              <a:spcBef>
                <a:spcPct val="0"/>
              </a:spcBef>
              <a:buClrTx/>
              <a:buSzTx/>
              <a:buFontTx/>
              <a:buNone/>
            </a:pPr>
            <a:r>
              <a:rPr lang="en-CA" altLang="en-US" sz="1800"/>
              <a:t>Do I have 24 bits to represent the colour of each square (have about 16 million colours)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1428750"/>
            <a:ext cx="31432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rot="10800000" flipV="1">
            <a:off x="3708400" y="1484313"/>
            <a:ext cx="1071563" cy="6429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789363"/>
            <a:ext cx="31432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rot="5400000">
            <a:off x="3353594" y="2924969"/>
            <a:ext cx="1651000" cy="7858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157913" y="3427413"/>
            <a:ext cx="642937" cy="3571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6330" name="TextBox 9"/>
          <p:cNvSpPr txBox="1">
            <a:spLocks noChangeArrowheads="1"/>
          </p:cNvSpPr>
          <p:nvPr/>
        </p:nvSpPr>
        <p:spPr bwMode="auto">
          <a:xfrm>
            <a:off x="971550" y="6237288"/>
            <a:ext cx="676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NOTE: all these images have the exact same number of samples</a:t>
            </a:r>
          </a:p>
        </p:txBody>
      </p:sp>
      <p:pic>
        <p:nvPicPr>
          <p:cNvPr id="4199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4221163"/>
            <a:ext cx="2316162"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4221163"/>
            <a:ext cx="238442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http://www.beautyukcosmetics.com/sites/default/files/imagecache/buk_lightbox_overlay/BE2137-1%20Double%20Ended%20Pencil%20-%20%20black%20white.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835" t="41579" r="2666" b="40466"/>
          <a:stretch>
            <a:fillRect/>
          </a:stretch>
        </p:blipFill>
        <p:spPr bwMode="auto">
          <a:xfrm>
            <a:off x="4500563" y="1700213"/>
            <a:ext cx="36004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in)">
                                      <p:cBhvr>
                                        <p:cTn id="10" dur="2000"/>
                                        <p:tgtEl>
                                          <p:spTgt spid="21"/>
                                        </p:tgtEl>
                                      </p:cBhvr>
                                    </p:animEffect>
                                  </p:childTnLst>
                                </p:cTn>
                              </p:par>
                              <p:par>
                                <p:cTn id="11" presetID="8" presetClass="entr" presetSubtype="1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diamond(in)">
                                      <p:cBhvr>
                                        <p:cTn id="13" dur="2000"/>
                                        <p:tgtEl>
                                          <p:spTgt spid="3074"/>
                                        </p:tgtEl>
                                      </p:cBhvr>
                                    </p:animEffect>
                                  </p:childTnLst>
                                </p:cTn>
                              </p:par>
                              <p:par>
                                <p:cTn id="14" presetID="3" presetClass="entr" presetSubtype="10" fill="hold" nodeType="withEffect">
                                  <p:stCondLst>
                                    <p:cond delay="200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2000"/>
                                        <p:tgtEl>
                                          <p:spTgt spid="17">
                                            <p:txEl>
                                              <p:pRg st="2" end="2"/>
                                            </p:txEl>
                                          </p:spTgt>
                                        </p:tgtEl>
                                      </p:cBhvr>
                                    </p:animEffect>
                                  </p:childTnLst>
                                </p:cTn>
                              </p:par>
                              <p:par>
                                <p:cTn id="22" presetID="3" presetClass="exit" presetSubtype="10" fill="hold" nodeType="withEffect">
                                  <p:stCondLst>
                                    <p:cond delay="0"/>
                                  </p:stCondLst>
                                  <p:childTnLst>
                                    <p:animEffect transition="out" filter="blinds(horizontal)">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3"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par>
                                <p:cTn id="31" presetID="3" presetClass="entr" presetSubtype="10" fill="hold" nodeType="withEffect">
                                  <p:stCondLst>
                                    <p:cond delay="2000"/>
                                  </p:stCondLst>
                                  <p:childTnLst>
                                    <p:set>
                                      <p:cBhvr>
                                        <p:cTn id="32" dur="1" fill="hold">
                                          <p:stCondLst>
                                            <p:cond delay="0"/>
                                          </p:stCondLst>
                                        </p:cTn>
                                        <p:tgtEl>
                                          <p:spTgt spid="41995"/>
                                        </p:tgtEl>
                                        <p:attrNameLst>
                                          <p:attrName>style.visibility</p:attrName>
                                        </p:attrNameLst>
                                      </p:cBhvr>
                                      <p:to>
                                        <p:strVal val="visible"/>
                                      </p:to>
                                    </p:set>
                                    <p:animEffect transition="in" filter="blinds(horizontal)">
                                      <p:cBhvr>
                                        <p:cTn id="33" dur="500"/>
                                        <p:tgtEl>
                                          <p:spTgt spid="4199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xEl>
                                              <p:pRg st="4" end="4"/>
                                            </p:txEl>
                                          </p:spTgt>
                                        </p:tgtEl>
                                        <p:attrNameLst>
                                          <p:attrName>style.visibility</p:attrName>
                                        </p:attrNameLst>
                                      </p:cBhvr>
                                      <p:to>
                                        <p:strVal val="visible"/>
                                      </p:to>
                                    </p:set>
                                    <p:animEffect transition="in" filter="fade">
                                      <p:cBhvr>
                                        <p:cTn id="38" dur="2000"/>
                                        <p:tgtEl>
                                          <p:spTgt spid="17">
                                            <p:txEl>
                                              <p:pRg st="4" end="4"/>
                                            </p:txEl>
                                          </p:spTgt>
                                        </p:tgtEl>
                                      </p:cBhvr>
                                    </p:animEffect>
                                  </p:childTnLst>
                                </p:cTn>
                              </p:par>
                              <p:par>
                                <p:cTn id="39" presetID="3" presetClass="exit" presetSubtype="10" fill="hold" nodeType="withEffect">
                                  <p:stCondLst>
                                    <p:cond delay="0"/>
                                  </p:stCondLst>
                                  <p:childTnLst>
                                    <p:animEffect transition="out" filter="blinds(horizontal)">
                                      <p:cBhvr>
                                        <p:cTn id="40" dur="500"/>
                                        <p:tgtEl>
                                          <p:spTgt spid="41995"/>
                                        </p:tgtEl>
                                      </p:cBhvr>
                                    </p:animEffect>
                                    <p:set>
                                      <p:cBhvr>
                                        <p:cTn id="41" dur="1" fill="hold">
                                          <p:stCondLst>
                                            <p:cond delay="499"/>
                                          </p:stCondLst>
                                        </p:cTn>
                                        <p:tgtEl>
                                          <p:spTgt spid="41995"/>
                                        </p:tgtEl>
                                        <p:attrNameLst>
                                          <p:attrName>style.visibility</p:attrName>
                                        </p:attrNameLst>
                                      </p:cBhvr>
                                      <p:to>
                                        <p:strVal val="hidden"/>
                                      </p:to>
                                    </p:set>
                                  </p:childTnLst>
                                </p:cTn>
                              </p:par>
                              <p:par>
                                <p:cTn id="42" presetID="5" presetClass="entr" presetSubtype="1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heckerboard(across)">
                                      <p:cBhvr>
                                        <p:cTn id="44" dur="500"/>
                                        <p:tgtEl>
                                          <p:spTgt spid="13"/>
                                        </p:tgtEl>
                                      </p:cBhvr>
                                    </p:animEffect>
                                  </p:childTnLst>
                                </p:cTn>
                              </p:par>
                              <p:par>
                                <p:cTn id="45" presetID="5" presetClass="entr" presetSubtype="1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par>
                                <p:cTn id="48" presetID="3" presetClass="entr" presetSubtype="10" fill="hold" nodeType="withEffect">
                                  <p:stCondLst>
                                    <p:cond delay="2000"/>
                                  </p:stCondLst>
                                  <p:childTnLst>
                                    <p:set>
                                      <p:cBhvr>
                                        <p:cTn id="49" dur="1" fill="hold">
                                          <p:stCondLst>
                                            <p:cond delay="0"/>
                                          </p:stCondLst>
                                        </p:cTn>
                                        <p:tgtEl>
                                          <p:spTgt spid="41996"/>
                                        </p:tgtEl>
                                        <p:attrNameLst>
                                          <p:attrName>style.visibility</p:attrName>
                                        </p:attrNameLst>
                                      </p:cBhvr>
                                      <p:to>
                                        <p:strVal val="visible"/>
                                      </p:to>
                                    </p:set>
                                    <p:animEffect transition="in" filter="blinds(horizontal)">
                                      <p:cBhvr>
                                        <p:cTn id="50" dur="5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Sampling and Quantizing</a:t>
            </a:r>
            <a:endParaRPr lang="en-CA" dirty="0">
              <a:solidFill>
                <a:schemeClr val="tx2">
                  <a:satMod val="130000"/>
                </a:schemeClr>
              </a:solidFill>
            </a:endParaRPr>
          </a:p>
        </p:txBody>
      </p:sp>
      <p:sp>
        <p:nvSpPr>
          <p:cNvPr id="57347" name="Content Placeholder 2"/>
          <p:cNvSpPr>
            <a:spLocks noGrp="1"/>
          </p:cNvSpPr>
          <p:nvPr>
            <p:ph idx="1"/>
          </p:nvPr>
        </p:nvSpPr>
        <p:spPr/>
        <p:txBody>
          <a:bodyPr/>
          <a:lstStyle/>
          <a:p>
            <a:pPr eaLnBrk="1" hangingPunct="1"/>
            <a:r>
              <a:rPr lang="en-CA" altLang="en-US" smtClean="0"/>
              <a:t>We will learn how to sample and quantize sound and video as well</a:t>
            </a:r>
          </a:p>
          <a:p>
            <a:pPr eaLnBrk="1" hangingPunct="1"/>
            <a:r>
              <a:rPr lang="en-CA" altLang="en-US" smtClean="0"/>
              <a:t>Right now let’s figure out how to sample and quantize a picture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Introduction to Graphics</a:t>
            </a:r>
            <a:endParaRPr lang="en-CA" dirty="0">
              <a:solidFill>
                <a:schemeClr val="tx2">
                  <a:satMod val="130000"/>
                </a:schemeClr>
              </a:solidFill>
            </a:endParaRPr>
          </a:p>
        </p:txBody>
      </p:sp>
      <p:sp>
        <p:nvSpPr>
          <p:cNvPr id="58371" name="Content Placeholder 2"/>
          <p:cNvSpPr>
            <a:spLocks noGrp="1"/>
          </p:cNvSpPr>
          <p:nvPr>
            <p:ph idx="1"/>
          </p:nvPr>
        </p:nvSpPr>
        <p:spPr>
          <a:xfrm>
            <a:off x="857250" y="1285875"/>
            <a:ext cx="8077200" cy="1928813"/>
          </a:xfrm>
        </p:spPr>
        <p:txBody>
          <a:bodyPr/>
          <a:lstStyle/>
          <a:p>
            <a:pPr eaLnBrk="1" hangingPunct="1"/>
            <a:r>
              <a:rPr lang="en-CA" altLang="en-US" smtClean="0"/>
              <a:t>What can you learn from this:</a:t>
            </a:r>
          </a:p>
        </p:txBody>
      </p:sp>
      <p:pic>
        <p:nvPicPr>
          <p:cNvPr id="58372" name="Picture 2" descr="water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898650"/>
            <a:ext cx="7462838" cy="4859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about this?</a:t>
            </a:r>
            <a:endParaRPr lang="en-CA" dirty="0">
              <a:solidFill>
                <a:schemeClr val="tx2">
                  <a:satMod val="130000"/>
                </a:schemeClr>
              </a:solidFill>
            </a:endParaRPr>
          </a:p>
        </p:txBody>
      </p:sp>
      <p:sp>
        <p:nvSpPr>
          <p:cNvPr id="59395" name="Content Placeholder 2"/>
          <p:cNvSpPr>
            <a:spLocks noGrp="1"/>
          </p:cNvSpPr>
          <p:nvPr>
            <p:ph idx="1"/>
          </p:nvPr>
        </p:nvSpPr>
        <p:spPr/>
        <p:txBody>
          <a:bodyPr/>
          <a:lstStyle/>
          <a:p>
            <a:pPr eaLnBrk="1" hangingPunct="1"/>
            <a:endParaRPr lang="en-CA" altLang="en-US" smtClean="0"/>
          </a:p>
        </p:txBody>
      </p:sp>
      <p:pic>
        <p:nvPicPr>
          <p:cNvPr id="59396" name="Picture 4" descr="watercycle_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8" y="1316038"/>
            <a:ext cx="8183562" cy="497046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s.mg1.mail.yahoo.com/ya/download?mid=1%5f4856%5fACJqv9EAAPzbSrDl%2bQfT5GkEu7M&amp;pid=9&amp;fid=Inbox&amp;in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214438"/>
            <a:ext cx="357187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Images are great for</a:t>
            </a:r>
            <a:endParaRPr lang="en-CA" dirty="0">
              <a:solidFill>
                <a:schemeClr val="tx2">
                  <a:satMod val="130000"/>
                </a:schemeClr>
              </a:solidFill>
            </a:endParaRPr>
          </a:p>
        </p:txBody>
      </p:sp>
      <p:sp>
        <p:nvSpPr>
          <p:cNvPr id="3" name="Content Placeholder 2"/>
          <p:cNvSpPr>
            <a:spLocks noGrp="1"/>
          </p:cNvSpPr>
          <p:nvPr>
            <p:ph idx="1"/>
          </p:nvPr>
        </p:nvSpPr>
        <p:spPr/>
        <p:txBody>
          <a:bodyPr/>
          <a:lstStyle/>
          <a:p>
            <a:pPr eaLnBrk="1" hangingPunct="1"/>
            <a:r>
              <a:rPr lang="en-CA" altLang="en-US" smtClean="0"/>
              <a:t>Information</a:t>
            </a:r>
          </a:p>
          <a:p>
            <a:pPr eaLnBrk="1" hangingPunct="1">
              <a:buFont typeface="Wingdings 2" panose="05020102010507070707" pitchFamily="18" charset="2"/>
              <a:buNone/>
            </a:pPr>
            <a:endParaRPr lang="en-CA" altLang="en-US" smtClean="0"/>
          </a:p>
          <a:p>
            <a:pPr eaLnBrk="1" hangingPunct="1"/>
            <a:endParaRPr lang="en-CA" altLang="en-US" smtClean="0"/>
          </a:p>
          <a:p>
            <a:pPr eaLnBrk="1" hangingPunct="1"/>
            <a:r>
              <a:rPr lang="en-CA" altLang="en-US" smtClean="0"/>
              <a:t>Explanation</a:t>
            </a:r>
          </a:p>
          <a:p>
            <a:pPr eaLnBrk="1" hangingPunct="1"/>
            <a:endParaRPr lang="en-CA" altLang="en-US" smtClean="0"/>
          </a:p>
          <a:p>
            <a:pPr eaLnBrk="1" hangingPunct="1"/>
            <a:endParaRPr lang="en-CA" altLang="en-US" smtClean="0"/>
          </a:p>
          <a:p>
            <a:pPr eaLnBrk="1" hangingPunct="1"/>
            <a:r>
              <a:rPr lang="en-CA" altLang="en-US" smtClean="0"/>
              <a:t>Entertainment</a:t>
            </a:r>
          </a:p>
        </p:txBody>
      </p:sp>
      <p:pic>
        <p:nvPicPr>
          <p:cNvPr id="4" name="Picture 7" descr="http://www.parents-magazines.com/cover/B00007KGX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71625"/>
            <a:ext cx="3143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2357438"/>
            <a:ext cx="3929062"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blinds(horizontal)">
                                      <p:cBhvr>
                                        <p:cTn id="3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Where do we get our images to use on our computer?</a:t>
            </a:r>
            <a:endParaRPr lang="en-CA" dirty="0">
              <a:solidFill>
                <a:schemeClr val="tx2">
                  <a:satMod val="130000"/>
                </a:schemeClr>
              </a:solidFill>
            </a:endParaRPr>
          </a:p>
        </p:txBody>
      </p:sp>
      <p:sp>
        <p:nvSpPr>
          <p:cNvPr id="3" name="Content Placeholder 2"/>
          <p:cNvSpPr>
            <a:spLocks noGrp="1"/>
          </p:cNvSpPr>
          <p:nvPr>
            <p:ph idx="1"/>
          </p:nvPr>
        </p:nvSpPr>
        <p:spPr>
          <a:xfrm>
            <a:off x="857250" y="1643063"/>
            <a:ext cx="8077200" cy="4500562"/>
          </a:xfrm>
        </p:spPr>
        <p:txBody>
          <a:bodyPr/>
          <a:lstStyle/>
          <a:p>
            <a:pPr eaLnBrk="1" hangingPunct="1"/>
            <a:r>
              <a:rPr lang="en-CA" altLang="en-US" smtClean="0"/>
              <a:t>By scanning existing images (a drawing or an old photograph or a painting)</a:t>
            </a:r>
          </a:p>
          <a:p>
            <a:pPr eaLnBrk="1" hangingPunct="1"/>
            <a:r>
              <a:rPr lang="en-CA" altLang="en-US" smtClean="0"/>
              <a:t>By taking a picture with our digital camera</a:t>
            </a:r>
          </a:p>
          <a:p>
            <a:pPr eaLnBrk="1" hangingPunct="1"/>
            <a:r>
              <a:rPr lang="en-CA" altLang="en-US" smtClean="0"/>
              <a:t>By creating something original using MS Paint or Photoshop or some graphics program</a:t>
            </a:r>
          </a:p>
        </p:txBody>
      </p:sp>
      <p:pic>
        <p:nvPicPr>
          <p:cNvPr id="32773" name="Picture 5" descr="http://www.ransen.com/ransenscan/Images/Scanner-For-Old-Pho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636838"/>
            <a:ext cx="5770563"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http://www.digitalphotosmarts.info/i/8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429000"/>
            <a:ext cx="5619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http://net.onextrapixel.com/wp-content/uploads/2011/03/illustr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275138"/>
            <a:ext cx="3743325"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32773"/>
                                        </p:tgtEl>
                                        <p:attrNameLst>
                                          <p:attrName>style.visibility</p:attrName>
                                        </p:attrNameLst>
                                      </p:cBhvr>
                                      <p:to>
                                        <p:strVal val="visible"/>
                                      </p:to>
                                    </p:set>
                                    <p:animEffect transition="in" filter="blinds(horizontal)">
                                      <p:cBhvr>
                                        <p:cTn id="9" dur="500"/>
                                        <p:tgtEl>
                                          <p:spTgt spid="327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nodeType="clickEffect">
                                  <p:stCondLst>
                                    <p:cond delay="0"/>
                                  </p:stCondLst>
                                  <p:childTnLst>
                                    <p:animEffect transition="out" filter="blinds(horizontal)">
                                      <p:cBhvr>
                                        <p:cTn id="13" dur="500"/>
                                        <p:tgtEl>
                                          <p:spTgt spid="32773"/>
                                        </p:tgtEl>
                                      </p:cBhvr>
                                    </p:animEffect>
                                    <p:set>
                                      <p:cBhvr>
                                        <p:cTn id="14" dur="1" fill="hold">
                                          <p:stCondLst>
                                            <p:cond delay="499"/>
                                          </p:stCondLst>
                                        </p:cTn>
                                        <p:tgtEl>
                                          <p:spTgt spid="3277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1" end="1"/>
                                            </p:txEl>
                                          </p:spTgt>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32775"/>
                                        </p:tgtEl>
                                        <p:attrNameLst>
                                          <p:attrName>style.visibility</p:attrName>
                                        </p:attrNameLst>
                                      </p:cBhvr>
                                      <p:to>
                                        <p:strVal val="visible"/>
                                      </p:to>
                                    </p:set>
                                    <p:animEffect transition="in" filter="blinds(horizontal)">
                                      <p:cBhvr>
                                        <p:cTn id="19" dur="500"/>
                                        <p:tgtEl>
                                          <p:spTgt spid="327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nodeType="clickEffect">
                                  <p:stCondLst>
                                    <p:cond delay="0"/>
                                  </p:stCondLst>
                                  <p:childTnLst>
                                    <p:animEffect transition="out" filter="blinds(horizontal)">
                                      <p:cBhvr>
                                        <p:cTn id="23" dur="500"/>
                                        <p:tgtEl>
                                          <p:spTgt spid="32775"/>
                                        </p:tgtEl>
                                      </p:cBhvr>
                                    </p:animEffect>
                                    <p:set>
                                      <p:cBhvr>
                                        <p:cTn id="24" dur="1" fill="hold">
                                          <p:stCondLst>
                                            <p:cond delay="499"/>
                                          </p:stCondLst>
                                        </p:cTn>
                                        <p:tgtEl>
                                          <p:spTgt spid="3277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499"/>
                                          </p:stCondLst>
                                        </p:cTn>
                                        <p:tgtEl>
                                          <p:spTgt spid="3">
                                            <p:txEl>
                                              <p:pRg st="2" end="2"/>
                                            </p:txEl>
                                          </p:spTgt>
                                        </p:tgtEl>
                                        <p:attrNameLst>
                                          <p:attrName>style.visibility</p:attrName>
                                        </p:attrNameLst>
                                      </p:cBhvr>
                                      <p:to>
                                        <p:strVal val="visible"/>
                                      </p:to>
                                    </p:set>
                                  </p:childTnLst>
                                </p:cTn>
                              </p:par>
                              <p:par>
                                <p:cTn id="27" presetID="3" presetClass="entr" presetSubtype="10" fill="hold" nodeType="withEffect">
                                  <p:stCondLst>
                                    <p:cond delay="0"/>
                                  </p:stCondLst>
                                  <p:childTnLst>
                                    <p:set>
                                      <p:cBhvr>
                                        <p:cTn id="28" dur="1" fill="hold">
                                          <p:stCondLst>
                                            <p:cond delay="0"/>
                                          </p:stCondLst>
                                        </p:cTn>
                                        <p:tgtEl>
                                          <p:spTgt spid="32777"/>
                                        </p:tgtEl>
                                        <p:attrNameLst>
                                          <p:attrName>style.visibility</p:attrName>
                                        </p:attrNameLst>
                                      </p:cBhvr>
                                      <p:to>
                                        <p:strVal val="visible"/>
                                      </p:to>
                                    </p:set>
                                    <p:animEffect transition="in" filter="blinds(horizontal)">
                                      <p:cBhvr>
                                        <p:cTn id="29"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Some Terminology: Dots Per Inch (dpi)</a:t>
            </a:r>
            <a:endParaRPr lang="en-CA"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When scanning or getting an image from our digital camera, the scanner or the camera can determine how many samples to take (how finely to break down the images)</a:t>
            </a:r>
          </a:p>
          <a:p>
            <a:pPr marL="365760" indent="-283464" eaLnBrk="1" fontAlgn="auto" hangingPunct="1">
              <a:spcAft>
                <a:spcPts val="0"/>
              </a:spcAft>
              <a:buFont typeface="Wingdings 2"/>
              <a:buChar char=""/>
              <a:defRPr/>
            </a:pPr>
            <a:r>
              <a:rPr lang="en-CA" dirty="0" smtClean="0"/>
              <a:t>The more samples that are taken, the higher the resolution will be. </a:t>
            </a:r>
          </a:p>
          <a:p>
            <a:pPr marL="365760" indent="-283464" eaLnBrk="1" fontAlgn="auto" hangingPunct="1">
              <a:spcAft>
                <a:spcPts val="0"/>
              </a:spcAft>
              <a:buFont typeface="Wingdings 2"/>
              <a:buChar char=""/>
              <a:defRPr/>
            </a:pPr>
            <a:r>
              <a:rPr lang="en-CA" dirty="0" smtClean="0"/>
              <a:t>Samples on scanners/printers are measured as dots per inch (DPI)</a:t>
            </a:r>
          </a:p>
          <a:p>
            <a:pPr marL="365760" indent="-283464" eaLnBrk="1" fontAlgn="auto" hangingPunct="1">
              <a:spcAft>
                <a:spcPts val="0"/>
              </a:spcAft>
              <a:buFont typeface="Wingdings 2"/>
              <a:buChar char=""/>
              <a:defRPr/>
            </a:pPr>
            <a:r>
              <a:rPr lang="en-CA" dirty="0" smtClean="0"/>
              <a:t>Samples on a monitor are measured as pixels per inch (PPI)</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625475" y="-100013"/>
            <a:ext cx="8077200" cy="5072063"/>
          </a:xfrm>
        </p:spPr>
        <p:txBody>
          <a:bodyPr/>
          <a:lstStyle/>
          <a:p>
            <a:r>
              <a:rPr lang="en-US" altLang="en-US" smtClean="0"/>
              <a:t>Here is an image in MS Word that is 1 inch by 1 inch, if I scan it in at 4DPI, it will look like this: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28800"/>
            <a:ext cx="8208963"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061075" y="3284538"/>
            <a:ext cx="308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4 pixels by 4 pixels so 16 pixels in total at 4DPI</a:t>
            </a:r>
          </a:p>
        </p:txBody>
      </p:sp>
      <p:cxnSp>
        <p:nvCxnSpPr>
          <p:cNvPr id="7" name="Straight Arrow Connector 6"/>
          <p:cNvCxnSpPr/>
          <p:nvPr/>
        </p:nvCxnSpPr>
        <p:spPr>
          <a:xfrm>
            <a:off x="1835150" y="1268413"/>
            <a:ext cx="5213350" cy="31496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265238"/>
            <a:ext cx="6651625"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1450"/>
            <a:ext cx="106283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20713"/>
            <a:ext cx="110855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549275"/>
            <a:ext cx="11066463"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Example</a:t>
            </a:r>
            <a:endParaRPr lang="en-CA" dirty="0">
              <a:solidFill>
                <a:schemeClr val="tx2">
                  <a:satMod val="130000"/>
                </a:schemeClr>
              </a:solidFill>
            </a:endParaRPr>
          </a:p>
        </p:txBody>
      </p:sp>
      <p:sp>
        <p:nvSpPr>
          <p:cNvPr id="3" name="Content Placeholder 2"/>
          <p:cNvSpPr>
            <a:spLocks noGrp="1"/>
          </p:cNvSpPr>
          <p:nvPr>
            <p:ph idx="1"/>
          </p:nvPr>
        </p:nvSpPr>
        <p:spPr/>
        <p:txBody>
          <a:bodyPr/>
          <a:lstStyle/>
          <a:p>
            <a:pPr eaLnBrk="1" hangingPunct="1"/>
            <a:r>
              <a:rPr lang="en-CA" altLang="en-US" smtClean="0"/>
              <a:t>If we scan an 8 inch by 10 inch image at 100dpi, the image will be (8*100) * (10*100) = 800*1000 = 800,000 samples (almost 1 million samples).</a:t>
            </a:r>
          </a:p>
          <a:p>
            <a:pPr eaLnBrk="1" hangingPunct="1"/>
            <a:r>
              <a:rPr lang="en-CA" altLang="en-US" b="1" smtClean="0">
                <a:solidFill>
                  <a:schemeClr val="accent1"/>
                </a:solidFill>
              </a:rPr>
              <a:t>QUESTION: What do we call a sample in an image? </a:t>
            </a:r>
          </a:p>
          <a:p>
            <a:pPr eaLnBrk="1" hangingPunct="1"/>
            <a:r>
              <a:rPr lang="en-CA" altLang="en-US" smtClean="0"/>
              <a:t>Thus the above image would have 800,000 </a:t>
            </a:r>
            <a:r>
              <a:rPr lang="en-CA" altLang="en-US" b="1" i="1" smtClean="0"/>
              <a:t>pixels</a:t>
            </a:r>
            <a:r>
              <a:rPr lang="en-CA" alt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Consider this:</a:t>
            </a:r>
            <a:endParaRPr lang="en-CA" dirty="0"/>
          </a:p>
        </p:txBody>
      </p:sp>
      <p:sp>
        <p:nvSpPr>
          <p:cNvPr id="23555" name="Content Placeholder 2"/>
          <p:cNvSpPr>
            <a:spLocks noGrp="1"/>
          </p:cNvSpPr>
          <p:nvPr>
            <p:ph idx="1"/>
          </p:nvPr>
        </p:nvSpPr>
        <p:spPr>
          <a:xfrm>
            <a:off x="468313" y="1285875"/>
            <a:ext cx="5975350" cy="4951413"/>
          </a:xfrm>
        </p:spPr>
        <p:txBody>
          <a:bodyPr/>
          <a:lstStyle/>
          <a:p>
            <a:r>
              <a:rPr lang="en-CA" altLang="en-US" smtClean="0"/>
              <a:t>An alien has dropped into your backyard and it is up to you to explain how humans communicate…</a:t>
            </a:r>
          </a:p>
          <a:p>
            <a:r>
              <a:rPr lang="en-CA" altLang="en-US" smtClean="0"/>
              <a:t>THINK ABOUT IT, how do humans communicate/represent “Stuff”?</a:t>
            </a:r>
          </a:p>
        </p:txBody>
      </p:sp>
      <p:pic>
        <p:nvPicPr>
          <p:cNvPr id="23556" name="Picture 2" descr="http://us.123rf.com/400wm/400/400/mammothis/mammothis1112/mammothis111200001/11342210-aliens-flew-near-the-earth-and-one-of-them-dropped-out-of-flying-sau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825" y="1484313"/>
            <a:ext cx="27971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lgonquin Autumn Beautiful - Free photo o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20885"/>
            <a:ext cx="8521345" cy="57164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Pitcairn island, docky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00488"/>
            <a:ext cx="9258820" cy="5728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D wallpaper: tomato dish serve in white plate, affai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43" y="455612"/>
            <a:ext cx="8667750" cy="57816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D wallpaper: paper, print, music, melody, piano, sheet music ...">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348" y="332656"/>
            <a:ext cx="8919360" cy="5949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ppt_x"/>
                                          </p:val>
                                        </p:tav>
                                        <p:tav tm="100000">
                                          <p:val>
                                            <p:strVal val="#ppt_x"/>
                                          </p:val>
                                        </p:tav>
                                      </p:tavLst>
                                    </p:anim>
                                    <p:anim calcmode="lin" valueType="num">
                                      <p:cBhvr additive="base">
                                        <p:cTn id="1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 calcmode="lin" valueType="num">
                                      <p:cBhvr additive="base">
                                        <p:cTn id="20" dur="500" fill="hold"/>
                                        <p:tgtEl>
                                          <p:spTgt spid="1030"/>
                                        </p:tgtEl>
                                        <p:attrNameLst>
                                          <p:attrName>ppt_x</p:attrName>
                                        </p:attrNameLst>
                                      </p:cBhvr>
                                      <p:tavLst>
                                        <p:tav tm="0">
                                          <p:val>
                                            <p:strVal val="#ppt_x"/>
                                          </p:val>
                                        </p:tav>
                                        <p:tav tm="100000">
                                          <p:val>
                                            <p:strVal val="#ppt_x"/>
                                          </p:val>
                                        </p:tav>
                                      </p:tavLst>
                                    </p:anim>
                                    <p:anim calcmode="lin" valueType="num">
                                      <p:cBhvr additive="base">
                                        <p:cTn id="21"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 calcmode="lin" valueType="num">
                                      <p:cBhvr additive="base">
                                        <p:cTn id="26" dur="500" fill="hold"/>
                                        <p:tgtEl>
                                          <p:spTgt spid="1032"/>
                                        </p:tgtEl>
                                        <p:attrNameLst>
                                          <p:attrName>ppt_x</p:attrName>
                                        </p:attrNameLst>
                                      </p:cBhvr>
                                      <p:tavLst>
                                        <p:tav tm="0">
                                          <p:val>
                                            <p:strVal val="#ppt_x"/>
                                          </p:val>
                                        </p:tav>
                                        <p:tav tm="100000">
                                          <p:val>
                                            <p:strVal val="#ppt_x"/>
                                          </p:val>
                                        </p:tav>
                                      </p:tavLst>
                                    </p:anim>
                                    <p:anim calcmode="lin" valueType="num">
                                      <p:cBhvr additive="base">
                                        <p:cTn id="27"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Pixel</a:t>
            </a:r>
            <a:endParaRPr lang="en-CA" dirty="0">
              <a:solidFill>
                <a:schemeClr val="tx2">
                  <a:satMod val="130000"/>
                </a:schemeClr>
              </a:solidFill>
            </a:endParaRPr>
          </a:p>
        </p:txBody>
      </p:sp>
      <p:sp>
        <p:nvSpPr>
          <p:cNvPr id="66563" name="Content Placeholder 2"/>
          <p:cNvSpPr>
            <a:spLocks noGrp="1"/>
          </p:cNvSpPr>
          <p:nvPr>
            <p:ph idx="1"/>
          </p:nvPr>
        </p:nvSpPr>
        <p:spPr/>
        <p:txBody>
          <a:bodyPr/>
          <a:lstStyle/>
          <a:p>
            <a:pPr eaLnBrk="1" hangingPunct="1"/>
            <a:r>
              <a:rPr lang="en-CA" altLang="en-US" smtClean="0"/>
              <a:t>An image is represented by a grid (array, matrix) of squared </a:t>
            </a:r>
            <a:r>
              <a:rPr lang="en-CA" altLang="en-US" b="1" smtClean="0"/>
              <a:t>Pic</a:t>
            </a:r>
            <a:r>
              <a:rPr lang="en-CA" altLang="en-US" smtClean="0"/>
              <a:t>ture </a:t>
            </a:r>
            <a:r>
              <a:rPr lang="en-CA" altLang="en-US" b="1" smtClean="0"/>
              <a:t>el</a:t>
            </a:r>
            <a:r>
              <a:rPr lang="en-CA" altLang="en-US" smtClean="0"/>
              <a:t>ements called </a:t>
            </a:r>
            <a:r>
              <a:rPr lang="en-CA" altLang="en-US" b="1" smtClean="0"/>
              <a:t>pixels</a:t>
            </a:r>
          </a:p>
          <a:p>
            <a:pPr eaLnBrk="1" hangingPunct="1"/>
            <a:endParaRPr lang="en-CA" altLang="en-US" smtClean="0"/>
          </a:p>
          <a:p>
            <a:pPr eaLnBrk="1" hangingPunct="1"/>
            <a:r>
              <a:rPr lang="en-CA" altLang="en-US" smtClean="0"/>
              <a:t>A pixel is the smallest image component and thus shows the smallest detail </a:t>
            </a:r>
          </a:p>
          <a:p>
            <a:pPr eaLnBrk="1" hangingPunct="1"/>
            <a:endParaRPr lang="en-CA" altLang="en-US" smtClean="0"/>
          </a:p>
          <a:p>
            <a:pPr eaLnBrk="1" hangingPunct="1"/>
            <a:r>
              <a:rPr lang="en-CA" altLang="en-US" smtClean="0"/>
              <a:t>Arranged in column and rows</a:t>
            </a:r>
          </a:p>
        </p:txBody>
      </p:sp>
      <p:pic>
        <p:nvPicPr>
          <p:cNvPr id="66564" name="Picture 2" descr="fig03_04"/>
          <p:cNvPicPr>
            <a:picLocks noChangeAspect="1" noChangeArrowheads="1"/>
          </p:cNvPicPr>
          <p:nvPr/>
        </p:nvPicPr>
        <p:blipFill>
          <a:blip r:embed="rId2">
            <a:extLst>
              <a:ext uri="{28A0092B-C50C-407E-A947-70E740481C1C}">
                <a14:useLocalDpi xmlns:a14="http://schemas.microsoft.com/office/drawing/2010/main" val="0"/>
              </a:ext>
            </a:extLst>
          </a:blip>
          <a:srcRect l="2856" b="21333"/>
          <a:stretch>
            <a:fillRect/>
          </a:stretch>
        </p:blipFill>
        <p:spPr bwMode="auto">
          <a:xfrm>
            <a:off x="5143500" y="5429250"/>
            <a:ext cx="13874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3" descr="bitmap_400"/>
          <p:cNvPicPr>
            <a:picLocks noChangeAspect="1" noChangeArrowheads="1"/>
          </p:cNvPicPr>
          <p:nvPr/>
        </p:nvPicPr>
        <p:blipFill>
          <a:blip r:embed="rId3">
            <a:extLst>
              <a:ext uri="{28A0092B-C50C-407E-A947-70E740481C1C}">
                <a14:useLocalDpi xmlns:a14="http://schemas.microsoft.com/office/drawing/2010/main" val="0"/>
              </a:ext>
            </a:extLst>
          </a:blip>
          <a:srcRect l="10747" t="25336" r="7903" b="6020"/>
          <a:stretch>
            <a:fillRect/>
          </a:stretch>
        </p:blipFill>
        <p:spPr bwMode="auto">
          <a:xfrm>
            <a:off x="6929438" y="4357688"/>
            <a:ext cx="192881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Pixels</a:t>
            </a:r>
            <a:endParaRPr lang="en-CA" dirty="0">
              <a:solidFill>
                <a:schemeClr val="tx2">
                  <a:satMod val="130000"/>
                </a:schemeClr>
              </a:solidFill>
            </a:endParaRPr>
          </a:p>
        </p:txBody>
      </p:sp>
      <p:sp>
        <p:nvSpPr>
          <p:cNvPr id="67587" name="Content Placeholder 2"/>
          <p:cNvSpPr>
            <a:spLocks noGrp="1"/>
          </p:cNvSpPr>
          <p:nvPr>
            <p:ph idx="1"/>
          </p:nvPr>
        </p:nvSpPr>
        <p:spPr>
          <a:xfrm>
            <a:off x="857250" y="1285875"/>
            <a:ext cx="4000500" cy="5072063"/>
          </a:xfrm>
        </p:spPr>
        <p:txBody>
          <a:bodyPr/>
          <a:lstStyle/>
          <a:p>
            <a:pPr eaLnBrk="1" hangingPunct="1"/>
            <a:r>
              <a:rPr lang="en-CA" altLang="en-US" smtClean="0"/>
              <a:t>Each pixel is given a numerical value that represents the corresponding colour:</a:t>
            </a:r>
          </a:p>
          <a:p>
            <a:pPr lvl="1" eaLnBrk="1" hangingPunct="1"/>
            <a:r>
              <a:rPr lang="en-CA" altLang="en-US" smtClean="0"/>
              <a:t>Green might be 1000</a:t>
            </a:r>
          </a:p>
          <a:p>
            <a:pPr lvl="1" eaLnBrk="1" hangingPunct="1"/>
            <a:r>
              <a:rPr lang="en-CA" altLang="en-US" smtClean="0"/>
              <a:t>Gray might be 1010</a:t>
            </a:r>
          </a:p>
          <a:p>
            <a:pPr lvl="1" eaLnBrk="1" hangingPunct="1"/>
            <a:r>
              <a:rPr lang="en-CA" altLang="en-US" smtClean="0"/>
              <a:t>Blue might be 1110</a:t>
            </a:r>
          </a:p>
        </p:txBody>
      </p:sp>
      <p:pic>
        <p:nvPicPr>
          <p:cNvPr id="67588" name="Picture 2" descr="boat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1071563"/>
            <a:ext cx="383698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Now that we understand that …</a:t>
            </a:r>
            <a:endParaRPr lang="en-US" dirty="0"/>
          </a:p>
        </p:txBody>
      </p:sp>
      <p:sp>
        <p:nvSpPr>
          <p:cNvPr id="68611" name="Content Placeholder 2"/>
          <p:cNvSpPr>
            <a:spLocks noGrp="1"/>
          </p:cNvSpPr>
          <p:nvPr>
            <p:ph idx="1"/>
          </p:nvPr>
        </p:nvSpPr>
        <p:spPr/>
        <p:txBody>
          <a:bodyPr/>
          <a:lstStyle/>
          <a:p>
            <a:r>
              <a:rPr lang="en-US" altLang="en-US" smtClean="0"/>
              <a:t>An </a:t>
            </a:r>
            <a:r>
              <a:rPr lang="en-US" altLang="en-US" i="1" smtClean="0"/>
              <a:t>image</a:t>
            </a:r>
            <a:r>
              <a:rPr lang="en-US" altLang="en-US" smtClean="0"/>
              <a:t> is broken into samples (called </a:t>
            </a:r>
            <a:r>
              <a:rPr lang="en-US" altLang="en-US" i="1" smtClean="0"/>
              <a:t>pixels</a:t>
            </a:r>
            <a:r>
              <a:rPr lang="en-US" altLang="en-US" smtClean="0"/>
              <a:t> </a:t>
            </a:r>
            <a:r>
              <a:rPr lang="en-US" altLang="en-US" smtClean="0">
                <a:sym typeface="Wingdings" panose="05000000000000000000" pitchFamily="2" charset="2"/>
              </a:rPr>
              <a:t> sampling the image</a:t>
            </a:r>
            <a:r>
              <a:rPr lang="en-US" altLang="en-US" smtClean="0"/>
              <a:t>) and each pixel is assigned a colour (represented by 0s and 1s </a:t>
            </a:r>
            <a:r>
              <a:rPr lang="en-US" altLang="en-US" smtClean="0">
                <a:sym typeface="Wingdings" panose="05000000000000000000" pitchFamily="2" charset="2"/>
              </a:rPr>
              <a:t> </a:t>
            </a:r>
            <a:r>
              <a:rPr lang="en-US" altLang="en-US" smtClean="0"/>
              <a:t>quantizing the image)</a:t>
            </a:r>
          </a:p>
          <a:p>
            <a:r>
              <a:rPr lang="en-US" altLang="en-US" smtClean="0"/>
              <a:t>Next question is … </a:t>
            </a:r>
            <a:r>
              <a:rPr lang="en-US" altLang="en-US" b="1" smtClean="0">
                <a:solidFill>
                  <a:schemeClr val="accent1"/>
                </a:solidFill>
              </a:rPr>
              <a:t>HOW DO WE PUT THE IMAGE ON A PIECE OF PAPER OR ON TO A MONITOR?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solidFill>
                <a:schemeClr val="tx2">
                  <a:satMod val="130000"/>
                </a:schemeClr>
              </a:solidFill>
            </a:endParaRPr>
          </a:p>
        </p:txBody>
      </p:sp>
      <p:sp>
        <p:nvSpPr>
          <p:cNvPr id="69635" name="Content Placeholder 2"/>
          <p:cNvSpPr>
            <a:spLocks noGrp="1"/>
          </p:cNvSpPr>
          <p:nvPr>
            <p:ph idx="1"/>
          </p:nvPr>
        </p:nvSpPr>
        <p:spPr/>
        <p:txBody>
          <a:bodyPr/>
          <a:lstStyle/>
          <a:p>
            <a:pPr eaLnBrk="1" hangingPunct="1"/>
            <a:r>
              <a:rPr lang="en-CA" altLang="en-US" smtClean="0"/>
              <a:t>If we scan that same 8 inch by 10 inch picture in and we set the resolution to 300dpi,  after scanning, we will get (8 * 300) * (10 * 300) = 7,200,000 pixels (about 7 million pixels)</a:t>
            </a:r>
          </a:p>
          <a:p>
            <a:pPr eaLnBrk="1" hangingPunct="1"/>
            <a:r>
              <a:rPr lang="en-CA" altLang="en-US" smtClean="0"/>
              <a:t>NOTE: when printing an image, you should print with a dpi of at least 300.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9388"/>
            <a:ext cx="8072438" cy="1143001"/>
          </a:xfrm>
        </p:spPr>
        <p:txBody>
          <a:bodyPr/>
          <a:lstStyle/>
          <a:p>
            <a:pPr eaLnBrk="1" fontAlgn="auto" hangingPunct="1">
              <a:spcAft>
                <a:spcPts val="0"/>
              </a:spcAft>
              <a:defRPr/>
            </a:pPr>
            <a:r>
              <a:rPr lang="en-CA" dirty="0" smtClean="0">
                <a:solidFill>
                  <a:schemeClr val="tx2">
                    <a:satMod val="130000"/>
                  </a:schemeClr>
                </a:solidFill>
              </a:rPr>
              <a:t>Digital Cameras</a:t>
            </a:r>
            <a:endParaRPr lang="en-CA" dirty="0">
              <a:solidFill>
                <a:schemeClr val="tx2">
                  <a:satMod val="130000"/>
                </a:schemeClr>
              </a:solidFill>
            </a:endParaRPr>
          </a:p>
        </p:txBody>
      </p:sp>
      <p:sp>
        <p:nvSpPr>
          <p:cNvPr id="70659" name="Content Placeholder 2"/>
          <p:cNvSpPr>
            <a:spLocks noGrp="1"/>
          </p:cNvSpPr>
          <p:nvPr>
            <p:ph idx="1"/>
          </p:nvPr>
        </p:nvSpPr>
        <p:spPr>
          <a:xfrm>
            <a:off x="0" y="688975"/>
            <a:ext cx="9361488" cy="5286375"/>
          </a:xfrm>
        </p:spPr>
        <p:txBody>
          <a:bodyPr/>
          <a:lstStyle/>
          <a:p>
            <a:pPr eaLnBrk="1" hangingPunct="1"/>
            <a:r>
              <a:rPr lang="en-CA" altLang="en-US" b="1" smtClean="0"/>
              <a:t>Megapixel</a:t>
            </a:r>
            <a:r>
              <a:rPr lang="en-CA" altLang="en-US" smtClean="0">
                <a:sym typeface="Wingdings" panose="05000000000000000000" pitchFamily="2" charset="2"/>
              </a:rPr>
              <a:t> how many millions of pixels you can capture in a photograph on your digital camera (how many “samples” it will break the image into)</a:t>
            </a:r>
          </a:p>
          <a:p>
            <a:pPr eaLnBrk="1" hangingPunct="1"/>
            <a:r>
              <a:rPr lang="en-CA" altLang="en-US" b="1" smtClean="0">
                <a:sym typeface="Wingdings" panose="05000000000000000000" pitchFamily="2" charset="2"/>
              </a:rPr>
              <a:t>Example</a:t>
            </a:r>
            <a:r>
              <a:rPr lang="en-CA" altLang="en-US" smtClean="0">
                <a:sym typeface="Wingdings" panose="05000000000000000000" pitchFamily="2" charset="2"/>
              </a:rPr>
              <a:t>: </a:t>
            </a:r>
          </a:p>
          <a:p>
            <a:pPr lvl="1" eaLnBrk="1" hangingPunct="1"/>
            <a:r>
              <a:rPr lang="en-CA" altLang="en-US" smtClean="0">
                <a:sym typeface="Wingdings" panose="05000000000000000000" pitchFamily="2" charset="2"/>
              </a:rPr>
              <a:t>Kodak DCS 460/660 captures 3072 by 2048 pixels for one photograph  about 6 million pixels or about 6 megapixels</a:t>
            </a:r>
          </a:p>
          <a:p>
            <a:pPr lvl="1" eaLnBrk="1" hangingPunct="1"/>
            <a:r>
              <a:rPr lang="en-US" altLang="en-US" smtClean="0"/>
              <a:t>iPhone 8 Plus features a 12-megapixel wide-angle and telephoto lens and a 7-megapixel FaceTime camera. </a:t>
            </a:r>
            <a:endParaRPr lang="en-CA" altLang="en-US" smtClean="0"/>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288" y="5092700"/>
            <a:ext cx="50419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85813" y="1143000"/>
          <a:ext cx="6929437" cy="276860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gridCol w="2500312">
                  <a:extLst>
                    <a:ext uri="{9D8B030D-6E8A-4147-A177-3AD203B41FA5}">
                      <a16:colId xmlns:a16="http://schemas.microsoft.com/office/drawing/2014/main" val="20003"/>
                    </a:ext>
                  </a:extLst>
                </a:gridCol>
              </a:tblGrid>
              <a:tr h="370840">
                <a:tc>
                  <a:txBody>
                    <a:bodyPr/>
                    <a:lstStyle/>
                    <a:p>
                      <a:r>
                        <a:rPr lang="en-CA" dirty="0" smtClean="0"/>
                        <a:t>Megabytes</a:t>
                      </a:r>
                      <a:endParaRPr lang="en-CA" dirty="0"/>
                    </a:p>
                  </a:txBody>
                  <a:tcPr marL="91439" marR="91439"/>
                </a:tc>
                <a:tc>
                  <a:txBody>
                    <a:bodyPr/>
                    <a:lstStyle/>
                    <a:p>
                      <a:r>
                        <a:rPr lang="en-CA" dirty="0" smtClean="0"/>
                        <a:t>Size of image</a:t>
                      </a:r>
                      <a:br>
                        <a:rPr lang="en-CA" dirty="0" smtClean="0"/>
                      </a:br>
                      <a:r>
                        <a:rPr lang="en-CA" dirty="0" smtClean="0"/>
                        <a:t>(pixels </a:t>
                      </a:r>
                      <a:r>
                        <a:rPr lang="en-CA" dirty="0" err="1" smtClean="0"/>
                        <a:t>WxH</a:t>
                      </a:r>
                      <a:r>
                        <a:rPr lang="en-CA" dirty="0" smtClean="0"/>
                        <a:t>)</a:t>
                      </a:r>
                    </a:p>
                    <a:p>
                      <a:endParaRPr lang="en-CA" dirty="0"/>
                    </a:p>
                  </a:txBody>
                  <a:tcPr marL="91439" marR="91439"/>
                </a:tc>
                <a:tc>
                  <a:txBody>
                    <a:bodyPr/>
                    <a:lstStyle/>
                    <a:p>
                      <a:r>
                        <a:rPr lang="en-CA" dirty="0" smtClean="0"/>
                        <a:t>Total # of Pixels</a:t>
                      </a:r>
                      <a:endParaRPr lang="en-CA" dirty="0"/>
                    </a:p>
                  </a:txBody>
                  <a:tcPr marL="91439" marR="91439"/>
                </a:tc>
                <a:tc>
                  <a:txBody>
                    <a:bodyPr/>
                    <a:lstStyle/>
                    <a:p>
                      <a:r>
                        <a:rPr lang="en-CA" dirty="0" smtClean="0"/>
                        <a:t>Printing at 300dpi,</a:t>
                      </a:r>
                      <a:r>
                        <a:rPr lang="en-CA" baseline="0" dirty="0" smtClean="0"/>
                        <a:t> biggest suggested print</a:t>
                      </a:r>
                      <a:endParaRPr lang="en-CA" dirty="0"/>
                    </a:p>
                  </a:txBody>
                  <a:tcPr marL="91439" marR="91439"/>
                </a:tc>
                <a:extLst>
                  <a:ext uri="{0D108BD9-81ED-4DB2-BD59-A6C34878D82A}">
                    <a16:rowId xmlns:a16="http://schemas.microsoft.com/office/drawing/2014/main" val="10000"/>
                  </a:ext>
                </a:extLst>
              </a:tr>
              <a:tr h="370840">
                <a:tc>
                  <a:txBody>
                    <a:bodyPr/>
                    <a:lstStyle/>
                    <a:p>
                      <a:r>
                        <a:rPr lang="en-CA" dirty="0" smtClean="0"/>
                        <a:t>1 Megapixel</a:t>
                      </a:r>
                      <a:endParaRPr lang="en-CA" dirty="0"/>
                    </a:p>
                  </a:txBody>
                  <a:tcPr marL="91439" marR="91439"/>
                </a:tc>
                <a:tc>
                  <a:txBody>
                    <a:bodyPr/>
                    <a:lstStyle/>
                    <a:p>
                      <a:r>
                        <a:rPr lang="en-CA" dirty="0" smtClean="0"/>
                        <a:t>1280 X 960</a:t>
                      </a:r>
                      <a:endParaRPr lang="en-CA" dirty="0"/>
                    </a:p>
                  </a:txBody>
                  <a:tcPr marL="91439" marR="91439"/>
                </a:tc>
                <a:tc>
                  <a:txBody>
                    <a:bodyPr/>
                    <a:lstStyle/>
                    <a:p>
                      <a:r>
                        <a:rPr lang="en-CA" dirty="0" smtClean="0"/>
                        <a:t>1,228,800</a:t>
                      </a:r>
                      <a:endParaRPr lang="en-CA" dirty="0"/>
                    </a:p>
                  </a:txBody>
                  <a:tcPr marL="91439" marR="91439"/>
                </a:tc>
                <a:tc>
                  <a:txBody>
                    <a:bodyPr/>
                    <a:lstStyle/>
                    <a:p>
                      <a:r>
                        <a:rPr lang="en-CA" dirty="0" smtClean="0"/>
                        <a:t>4.2” by 3.2 “</a:t>
                      </a:r>
                      <a:endParaRPr lang="en-CA" dirty="0"/>
                    </a:p>
                  </a:txBody>
                  <a:tcPr marL="91439" marR="91439"/>
                </a:tc>
                <a:extLst>
                  <a:ext uri="{0D108BD9-81ED-4DB2-BD59-A6C34878D82A}">
                    <a16:rowId xmlns:a16="http://schemas.microsoft.com/office/drawing/2014/main" val="10001"/>
                  </a:ext>
                </a:extLst>
              </a:tr>
              <a:tr h="370840">
                <a:tc>
                  <a:txBody>
                    <a:bodyPr/>
                    <a:lstStyle/>
                    <a:p>
                      <a:r>
                        <a:rPr lang="en-CA" dirty="0" smtClean="0"/>
                        <a:t>2 Megapixels</a:t>
                      </a:r>
                      <a:endParaRPr lang="en-CA" dirty="0"/>
                    </a:p>
                  </a:txBody>
                  <a:tcPr marL="91439" marR="91439"/>
                </a:tc>
                <a:tc>
                  <a:txBody>
                    <a:bodyPr/>
                    <a:lstStyle/>
                    <a:p>
                      <a:r>
                        <a:rPr lang="en-CA" dirty="0" smtClean="0"/>
                        <a:t>1600 X 1200</a:t>
                      </a:r>
                      <a:endParaRPr lang="en-CA" dirty="0"/>
                    </a:p>
                  </a:txBody>
                  <a:tcPr marL="91439" marR="91439"/>
                </a:tc>
                <a:tc>
                  <a:txBody>
                    <a:bodyPr/>
                    <a:lstStyle/>
                    <a:p>
                      <a:r>
                        <a:rPr lang="en-CA" dirty="0" smtClean="0"/>
                        <a:t>1,920,000</a:t>
                      </a:r>
                      <a:endParaRPr lang="en-CA" dirty="0"/>
                    </a:p>
                  </a:txBody>
                  <a:tcPr marL="91439" marR="91439"/>
                </a:tc>
                <a:tc>
                  <a:txBody>
                    <a:bodyPr/>
                    <a:lstStyle/>
                    <a:p>
                      <a:r>
                        <a:rPr lang="en-CA" dirty="0" smtClean="0"/>
                        <a:t>5.3” by 4 “</a:t>
                      </a:r>
                      <a:endParaRPr lang="en-CA" dirty="0"/>
                    </a:p>
                  </a:txBody>
                  <a:tcPr marL="91439" marR="91439"/>
                </a:tc>
                <a:extLst>
                  <a:ext uri="{0D108BD9-81ED-4DB2-BD59-A6C34878D82A}">
                    <a16:rowId xmlns:a16="http://schemas.microsoft.com/office/drawing/2014/main" val="10002"/>
                  </a:ext>
                </a:extLst>
              </a:tr>
              <a:tr h="370840">
                <a:tc>
                  <a:txBody>
                    <a:bodyPr/>
                    <a:lstStyle/>
                    <a:p>
                      <a:r>
                        <a:rPr lang="en-CA" dirty="0" smtClean="0"/>
                        <a:t>3</a:t>
                      </a:r>
                      <a:r>
                        <a:rPr lang="en-CA" baseline="0" dirty="0" smtClean="0"/>
                        <a:t> Megapixels</a:t>
                      </a:r>
                      <a:endParaRPr lang="en-CA" dirty="0"/>
                    </a:p>
                  </a:txBody>
                  <a:tcPr marL="91439" marR="91439"/>
                </a:tc>
                <a:tc>
                  <a:txBody>
                    <a:bodyPr/>
                    <a:lstStyle/>
                    <a:p>
                      <a:r>
                        <a:rPr lang="en-CA" dirty="0" smtClean="0"/>
                        <a:t>2048 X 1536</a:t>
                      </a:r>
                      <a:endParaRPr lang="en-CA" dirty="0"/>
                    </a:p>
                  </a:txBody>
                  <a:tcPr marL="91439" marR="91439"/>
                </a:tc>
                <a:tc>
                  <a:txBody>
                    <a:bodyPr/>
                    <a:lstStyle/>
                    <a:p>
                      <a:r>
                        <a:rPr lang="en-CA" dirty="0" smtClean="0"/>
                        <a:t>3,145,728</a:t>
                      </a:r>
                      <a:endParaRPr lang="en-CA" dirty="0"/>
                    </a:p>
                  </a:txBody>
                  <a:tcPr marL="91439" marR="91439"/>
                </a:tc>
                <a:tc>
                  <a:txBody>
                    <a:bodyPr/>
                    <a:lstStyle/>
                    <a:p>
                      <a:r>
                        <a:rPr lang="en-CA" dirty="0" smtClean="0"/>
                        <a:t>6.8” by 5.1”</a:t>
                      </a:r>
                      <a:endParaRPr lang="en-CA" dirty="0"/>
                    </a:p>
                  </a:txBody>
                  <a:tcPr marL="91439" marR="91439"/>
                </a:tc>
                <a:extLst>
                  <a:ext uri="{0D108BD9-81ED-4DB2-BD59-A6C34878D82A}">
                    <a16:rowId xmlns:a16="http://schemas.microsoft.com/office/drawing/2014/main" val="10003"/>
                  </a:ext>
                </a:extLst>
              </a:tr>
              <a:tr h="370840">
                <a:tc>
                  <a:txBody>
                    <a:bodyPr/>
                    <a:lstStyle/>
                    <a:p>
                      <a:r>
                        <a:rPr lang="en-CA" dirty="0" smtClean="0"/>
                        <a:t>4 Megapixels</a:t>
                      </a:r>
                      <a:endParaRPr lang="en-CA" dirty="0"/>
                    </a:p>
                  </a:txBody>
                  <a:tcPr marL="91439" marR="91439"/>
                </a:tc>
                <a:tc>
                  <a:txBody>
                    <a:bodyPr/>
                    <a:lstStyle/>
                    <a:p>
                      <a:r>
                        <a:rPr lang="en-CA" dirty="0" smtClean="0"/>
                        <a:t>2272 X 1704</a:t>
                      </a:r>
                      <a:endParaRPr lang="en-CA" dirty="0"/>
                    </a:p>
                  </a:txBody>
                  <a:tcPr marL="91439" marR="91439"/>
                </a:tc>
                <a:tc>
                  <a:txBody>
                    <a:bodyPr/>
                    <a:lstStyle/>
                    <a:p>
                      <a:r>
                        <a:rPr lang="en-CA" dirty="0" smtClean="0"/>
                        <a:t>3,871,488</a:t>
                      </a:r>
                      <a:endParaRPr lang="en-CA" dirty="0"/>
                    </a:p>
                  </a:txBody>
                  <a:tcPr marL="91439" marR="91439"/>
                </a:tc>
                <a:tc>
                  <a:txBody>
                    <a:bodyPr/>
                    <a:lstStyle/>
                    <a:p>
                      <a:r>
                        <a:rPr lang="en-CA" dirty="0" smtClean="0"/>
                        <a:t>7.5 by 5.6 “</a:t>
                      </a:r>
                      <a:endParaRPr lang="en-CA" dirty="0"/>
                    </a:p>
                  </a:txBody>
                  <a:tcPr marL="91439" marR="91439"/>
                </a:tc>
                <a:extLst>
                  <a:ext uri="{0D108BD9-81ED-4DB2-BD59-A6C34878D82A}">
                    <a16:rowId xmlns:a16="http://schemas.microsoft.com/office/drawing/2014/main" val="10004"/>
                  </a:ext>
                </a:extLst>
              </a:tr>
              <a:tr h="370840">
                <a:tc>
                  <a:txBody>
                    <a:bodyPr/>
                    <a:lstStyle/>
                    <a:p>
                      <a:r>
                        <a:rPr lang="en-CA" dirty="0" smtClean="0"/>
                        <a:t>5</a:t>
                      </a:r>
                      <a:r>
                        <a:rPr lang="en-CA" baseline="0" dirty="0" smtClean="0"/>
                        <a:t> Megapixels</a:t>
                      </a:r>
                      <a:endParaRPr lang="en-CA" dirty="0"/>
                    </a:p>
                  </a:txBody>
                  <a:tcPr marL="91439" marR="91439"/>
                </a:tc>
                <a:tc>
                  <a:txBody>
                    <a:bodyPr/>
                    <a:lstStyle/>
                    <a:p>
                      <a:r>
                        <a:rPr lang="en-CA" dirty="0" smtClean="0"/>
                        <a:t>2560 X 1920</a:t>
                      </a:r>
                      <a:endParaRPr lang="en-CA" dirty="0"/>
                    </a:p>
                  </a:txBody>
                  <a:tcPr marL="91439" marR="91439"/>
                </a:tc>
                <a:tc>
                  <a:txBody>
                    <a:bodyPr/>
                    <a:lstStyle/>
                    <a:p>
                      <a:r>
                        <a:rPr lang="en-CA" dirty="0" smtClean="0"/>
                        <a:t>4,915,200</a:t>
                      </a:r>
                      <a:endParaRPr lang="en-CA" dirty="0"/>
                    </a:p>
                  </a:txBody>
                  <a:tcPr marL="91439" marR="91439"/>
                </a:tc>
                <a:tc>
                  <a:txBody>
                    <a:bodyPr/>
                    <a:lstStyle/>
                    <a:p>
                      <a:r>
                        <a:rPr lang="en-CA" dirty="0" smtClean="0"/>
                        <a:t>8.5”  by 6.4”</a:t>
                      </a:r>
                      <a:endParaRPr lang="en-CA" dirty="0"/>
                    </a:p>
                  </a:txBody>
                  <a:tcPr marL="91439" marR="91439"/>
                </a:tc>
                <a:extLst>
                  <a:ext uri="{0D108BD9-81ED-4DB2-BD59-A6C34878D82A}">
                    <a16:rowId xmlns:a16="http://schemas.microsoft.com/office/drawing/2014/main" val="10005"/>
                  </a:ext>
                </a:extLst>
              </a:tr>
            </a:tbl>
          </a:graphicData>
        </a:graphic>
      </p:graphicFrame>
      <p:sp>
        <p:nvSpPr>
          <p:cNvPr id="6" name="Title 5"/>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Digital Camera Stats</a:t>
            </a:r>
            <a:endParaRPr lang="en-CA" dirty="0">
              <a:solidFill>
                <a:schemeClr val="tx2">
                  <a:satMod val="130000"/>
                </a:schemeClr>
              </a:solidFill>
            </a:endParaRPr>
          </a:p>
        </p:txBody>
      </p:sp>
      <p:sp>
        <p:nvSpPr>
          <p:cNvPr id="7" name="Content Placeholder 6"/>
          <p:cNvSpPr>
            <a:spLocks noGrp="1"/>
          </p:cNvSpPr>
          <p:nvPr>
            <p:ph idx="1"/>
          </p:nvPr>
        </p:nvSpPr>
        <p:spPr>
          <a:xfrm>
            <a:off x="642938" y="4143375"/>
            <a:ext cx="8220075" cy="2286000"/>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Thus, a camera with more megapixels can print a larger image without the human eye detecting a loss of quality.</a:t>
            </a:r>
          </a:p>
          <a:p>
            <a:pPr marL="365760" indent="-283464" eaLnBrk="1" fontAlgn="auto" hangingPunct="1">
              <a:spcAft>
                <a:spcPts val="0"/>
              </a:spcAft>
              <a:buFont typeface="Wingdings 2"/>
              <a:buChar char=""/>
              <a:defRPr/>
            </a:pPr>
            <a:r>
              <a:rPr lang="en-CA" dirty="0" smtClean="0"/>
              <a:t>If you just want to print 4” by 6” images, you don’t need much more than 3 megapixels</a:t>
            </a:r>
          </a:p>
          <a:p>
            <a:pPr marL="365760" indent="-283464" eaLnBrk="1" fontAlgn="auto" hangingPunct="1">
              <a:spcAft>
                <a:spcPts val="0"/>
              </a:spcAft>
              <a:buFont typeface="Wingdings 2"/>
              <a:buNone/>
              <a:defRPr/>
            </a:pPr>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Printing Images on Paper</a:t>
            </a:r>
            <a:endParaRPr lang="en-CA"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When printing an image, the image must be printed at a size that has a minimum of 300 pixels per inch. </a:t>
            </a:r>
          </a:p>
          <a:p>
            <a:pPr marL="365760" indent="-283464" eaLnBrk="1" fontAlgn="auto" hangingPunct="1">
              <a:spcAft>
                <a:spcPts val="0"/>
              </a:spcAft>
              <a:buFont typeface="Wingdings 2"/>
              <a:buChar char=""/>
              <a:defRPr/>
            </a:pPr>
            <a:r>
              <a:rPr lang="en-CA" b="1" dirty="0" smtClean="0">
                <a:solidFill>
                  <a:schemeClr val="accent1"/>
                </a:solidFill>
              </a:rPr>
              <a:t>QUESTION: Thus, if you had an image that was 3000 pixels by 1500 pixels, for the print quality to be good enough to the human eye, what size should you print it at?</a:t>
            </a:r>
          </a:p>
          <a:p>
            <a:pPr marL="365760" indent="-283464" eaLnBrk="1" fontAlgn="auto" hangingPunct="1">
              <a:spcAft>
                <a:spcPts val="0"/>
              </a:spcAft>
              <a:buFont typeface="Wingdings 2"/>
              <a:buChar char=""/>
              <a:defRPr/>
            </a:pPr>
            <a:r>
              <a:rPr lang="en-CA" b="1" dirty="0" smtClean="0"/>
              <a:t>Answer</a:t>
            </a:r>
            <a:r>
              <a:rPr lang="en-CA" dirty="0" smtClean="0"/>
              <a:t>: 3000/300 </a:t>
            </a:r>
            <a:r>
              <a:rPr lang="en-CA" dirty="0" smtClean="0">
                <a:sym typeface="Wingdings" pitchFamily="2" charset="2"/>
              </a:rPr>
              <a:t> 10 inches by 1500/300  5 inches. DON’T PRINT IT ANY LARGER THAN 10” by 5”</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Remember that we take an image and…	</a:t>
            </a:r>
            <a:endParaRPr lang="en-US" dirty="0"/>
          </a:p>
        </p:txBody>
      </p:sp>
      <p:sp>
        <p:nvSpPr>
          <p:cNvPr id="73731" name="Content Placeholder 2"/>
          <p:cNvSpPr>
            <a:spLocks noGrp="1"/>
          </p:cNvSpPr>
          <p:nvPr>
            <p:ph idx="1"/>
          </p:nvPr>
        </p:nvSpPr>
        <p:spPr>
          <a:xfrm>
            <a:off x="857250" y="1285875"/>
            <a:ext cx="8077200" cy="4635500"/>
          </a:xfrm>
        </p:spPr>
        <p:txBody>
          <a:bodyPr/>
          <a:lstStyle/>
          <a:p>
            <a:r>
              <a:rPr lang="en-US" altLang="en-US" smtClean="0"/>
              <a:t>Break it into samples (called pixels). But how does the pixel in the image go onto the screen (or paper)?</a:t>
            </a:r>
          </a:p>
        </p:txBody>
      </p:sp>
      <p:pic>
        <p:nvPicPr>
          <p:cNvPr id="7373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781300"/>
            <a:ext cx="6438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357563"/>
            <a:ext cx="36290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Displaying Images on the Screen</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4635500"/>
          </a:xfrm>
        </p:spPr>
        <p:txBody>
          <a:bodyPr>
            <a:normAutofit fontScale="85000" lnSpcReduction="10000"/>
          </a:bodyPr>
          <a:lstStyle/>
          <a:p>
            <a:pPr marL="365760" indent="-283464" eaLnBrk="1" fontAlgn="auto" hangingPunct="1">
              <a:spcAft>
                <a:spcPts val="0"/>
              </a:spcAft>
              <a:buFont typeface="Wingdings 2"/>
              <a:buChar char=""/>
              <a:defRPr/>
            </a:pPr>
            <a:r>
              <a:rPr lang="en-CA" dirty="0" smtClean="0"/>
              <a:t>Remember </a:t>
            </a:r>
            <a:r>
              <a:rPr lang="en-CA" dirty="0" smtClean="0">
                <a:sym typeface="Wingdings" pitchFamily="2" charset="2"/>
              </a:rPr>
              <a:t></a:t>
            </a:r>
            <a:r>
              <a:rPr lang="en-CA" dirty="0" smtClean="0"/>
              <a:t>The monitor/screen is made up of rows of screen pixels. Each screen pixel gets a colour.  Thus we map the </a:t>
            </a:r>
            <a:r>
              <a:rPr lang="en-CA" i="1" dirty="0" smtClean="0">
                <a:solidFill>
                  <a:schemeClr val="accent2"/>
                </a:solidFill>
              </a:rPr>
              <a:t>image pixels </a:t>
            </a:r>
            <a:r>
              <a:rPr lang="en-CA" dirty="0" smtClean="0"/>
              <a:t>on to the </a:t>
            </a:r>
            <a:r>
              <a:rPr lang="en-CA" i="1" dirty="0" smtClean="0">
                <a:solidFill>
                  <a:schemeClr val="accent2"/>
                </a:solidFill>
              </a:rPr>
              <a:t>screen pixels</a:t>
            </a:r>
            <a:r>
              <a:rPr lang="en-CA" dirty="0" smtClean="0">
                <a:solidFill>
                  <a:schemeClr val="accent2"/>
                </a:solidFill>
              </a:rPr>
              <a:t>  IN A ONE TO ONE MAPPING </a:t>
            </a:r>
            <a:r>
              <a:rPr lang="en-CA" dirty="0" smtClean="0"/>
              <a:t>and see our image.</a:t>
            </a:r>
          </a:p>
          <a:p>
            <a:pPr marL="365760" indent="-283464" eaLnBrk="1" fontAlgn="auto" hangingPunct="1">
              <a:spcAft>
                <a:spcPts val="0"/>
              </a:spcAft>
              <a:buFont typeface="Wingdings 2"/>
              <a:buChar char=""/>
              <a:defRPr/>
            </a:pPr>
            <a:r>
              <a:rPr lang="en-CA" dirty="0" smtClean="0"/>
              <a:t>The </a:t>
            </a:r>
            <a:r>
              <a:rPr lang="en-CA" i="1" dirty="0" smtClean="0">
                <a:solidFill>
                  <a:schemeClr val="accent2"/>
                </a:solidFill>
              </a:rPr>
              <a:t>Screen Resolution </a:t>
            </a:r>
            <a:r>
              <a:rPr lang="en-CA" dirty="0" smtClean="0"/>
              <a:t>is the number of pixels across by the number of pixels down that a screen is currently displaying</a:t>
            </a:r>
          </a:p>
          <a:p>
            <a:pPr marL="640080" lvl="1" indent="-237744" eaLnBrk="1" fontAlgn="auto" hangingPunct="1">
              <a:spcAft>
                <a:spcPts val="0"/>
              </a:spcAft>
              <a:buFont typeface="Verdana"/>
              <a:buChar char="◦"/>
              <a:defRPr/>
            </a:pPr>
            <a:r>
              <a:rPr lang="en-CA" dirty="0" smtClean="0"/>
              <a:t>Common Screen Resolutions:</a:t>
            </a:r>
          </a:p>
          <a:p>
            <a:pPr marL="886968" lvl="2" eaLnBrk="1" fontAlgn="auto" hangingPunct="1">
              <a:spcAft>
                <a:spcPts val="0"/>
              </a:spcAft>
              <a:buFont typeface="Wingdings 2"/>
              <a:buChar char=""/>
              <a:defRPr/>
            </a:pPr>
            <a:r>
              <a:rPr lang="en-CA" dirty="0" smtClean="0"/>
              <a:t>640 by 480</a:t>
            </a:r>
          </a:p>
          <a:p>
            <a:pPr marL="886968" lvl="2" eaLnBrk="1" fontAlgn="auto" hangingPunct="1">
              <a:spcAft>
                <a:spcPts val="0"/>
              </a:spcAft>
              <a:buFont typeface="Wingdings 2"/>
              <a:buChar char=""/>
              <a:defRPr/>
            </a:pPr>
            <a:r>
              <a:rPr lang="en-CA" dirty="0" smtClean="0"/>
              <a:t>800 by 600</a:t>
            </a:r>
          </a:p>
          <a:p>
            <a:pPr marL="886968" lvl="2" eaLnBrk="1" fontAlgn="auto" hangingPunct="1">
              <a:spcAft>
                <a:spcPts val="0"/>
              </a:spcAft>
              <a:buFont typeface="Wingdings 2"/>
              <a:buChar char=""/>
              <a:defRPr/>
            </a:pPr>
            <a:r>
              <a:rPr lang="en-CA" dirty="0" smtClean="0"/>
              <a:t>1024 by 768</a:t>
            </a:r>
          </a:p>
          <a:p>
            <a:pPr marL="886968" lvl="2" eaLnBrk="1" fontAlgn="auto" hangingPunct="1">
              <a:spcAft>
                <a:spcPts val="0"/>
              </a:spcAft>
              <a:buFont typeface="Wingdings 2"/>
              <a:buChar char=""/>
              <a:defRPr/>
            </a:pPr>
            <a:r>
              <a:rPr lang="en-CA" dirty="0" smtClean="0"/>
              <a:t>1280 by 1024</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636838"/>
            <a:ext cx="46497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1188" y="188913"/>
            <a:ext cx="8077200" cy="5072062"/>
          </a:xfrm>
        </p:spPr>
        <p:txBody>
          <a:bodyPr/>
          <a:lstStyle/>
          <a:p>
            <a:r>
              <a:rPr lang="en-US" altLang="en-US" smtClean="0"/>
              <a:t>Screen is like a peg board (holes are the monitor pixels)</a:t>
            </a:r>
          </a:p>
          <a:p>
            <a:r>
              <a:rPr lang="en-US" altLang="en-US" smtClean="0"/>
              <a:t>Image is like pegs (pegs are the image pixels)</a:t>
            </a:r>
          </a:p>
          <a:p>
            <a:r>
              <a:rPr lang="en-US" altLang="en-US" smtClean="0"/>
              <a:t>One to One mapping</a:t>
            </a:r>
          </a:p>
          <a:p>
            <a:endParaRPr lang="en-US" altLang="en-US" smtClean="0"/>
          </a:p>
        </p:txBody>
      </p:sp>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420938"/>
            <a:ext cx="62198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9331"/>
                                        </p:tgtEl>
                                        <p:attrNameLst>
                                          <p:attrName>style.visibility</p:attrName>
                                        </p:attrNameLst>
                                      </p:cBhvr>
                                      <p:to>
                                        <p:strVal val="visible"/>
                                      </p:to>
                                    </p:set>
                                    <p:animEffect transition="in" filter="blinds(horizontal)">
                                      <p:cBhvr>
                                        <p:cTn id="10" dur="500"/>
                                        <p:tgtEl>
                                          <p:spTgt spid="993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9330"/>
                                        </p:tgtEl>
                                        <p:attrNameLst>
                                          <p:attrName>style.visibility</p:attrName>
                                        </p:attrNameLst>
                                      </p:cBhvr>
                                      <p:to>
                                        <p:strVal val="visible"/>
                                      </p:to>
                                    </p:set>
                                    <p:animEffect transition="in" filter="blinds(horizontal)">
                                      <p:cBhvr>
                                        <p:cTn id="18" dur="500"/>
                                        <p:tgtEl>
                                          <p:spTgt spid="993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0"/>
            <a:ext cx="8424937" cy="1428750"/>
          </a:xfrm>
        </p:spPr>
        <p:txBody>
          <a:bodyPr>
            <a:normAutofit/>
          </a:bodyPr>
          <a:lstStyle/>
          <a:p>
            <a:pPr eaLnBrk="1" fontAlgn="auto" hangingPunct="1">
              <a:spcAft>
                <a:spcPts val="0"/>
              </a:spcAft>
              <a:defRPr/>
            </a:pPr>
            <a:r>
              <a:rPr lang="en-CA" sz="3600" dirty="0" smtClean="0">
                <a:solidFill>
                  <a:schemeClr val="tx2">
                    <a:satMod val="130000"/>
                  </a:schemeClr>
                </a:solidFill>
              </a:rPr>
              <a:t>Before computers how did we encode data (i.e. store information about our world)?</a:t>
            </a:r>
            <a:endParaRPr lang="en-CA" sz="3600" dirty="0">
              <a:solidFill>
                <a:schemeClr val="tx2">
                  <a:satMod val="130000"/>
                </a:schemeClr>
              </a:solidFill>
            </a:endParaRPr>
          </a:p>
        </p:txBody>
      </p:sp>
      <p:sp>
        <p:nvSpPr>
          <p:cNvPr id="3" name="Content Placeholder 2"/>
          <p:cNvSpPr>
            <a:spLocks noGrp="1"/>
          </p:cNvSpPr>
          <p:nvPr>
            <p:ph idx="1"/>
          </p:nvPr>
        </p:nvSpPr>
        <p:spPr>
          <a:xfrm>
            <a:off x="467543" y="1341438"/>
            <a:ext cx="5512569" cy="5072062"/>
          </a:xfrm>
        </p:spPr>
        <p:txBody>
          <a:bodyPr>
            <a:normAutofit fontScale="92500" lnSpcReduction="20000"/>
          </a:bodyPr>
          <a:lstStyle/>
          <a:p>
            <a:pPr marL="365760" indent="-283464" eaLnBrk="1" fontAlgn="auto" hangingPunct="1">
              <a:spcAft>
                <a:spcPts val="0"/>
              </a:spcAft>
              <a:buFont typeface="Wingdings 2"/>
              <a:buChar char=""/>
              <a:defRPr/>
            </a:pPr>
            <a:r>
              <a:rPr lang="en-US" dirty="0" smtClean="0"/>
              <a:t>How did we represent the world around us before ~1880?</a:t>
            </a:r>
          </a:p>
          <a:p>
            <a:pPr marL="365760" indent="-283464" eaLnBrk="1" fontAlgn="auto" hangingPunct="1">
              <a:spcAft>
                <a:spcPts val="0"/>
              </a:spcAft>
              <a:buFont typeface="Wingdings 2"/>
              <a:buChar char=""/>
              <a:defRPr/>
            </a:pPr>
            <a:r>
              <a:rPr lang="en-US" dirty="0" smtClean="0"/>
              <a:t>How did we represent the world around us after 1900?</a:t>
            </a:r>
          </a:p>
          <a:p>
            <a:pPr marL="365760" indent="-283464" eaLnBrk="1" fontAlgn="auto" hangingPunct="1">
              <a:spcAft>
                <a:spcPts val="0"/>
              </a:spcAft>
              <a:buFont typeface="Wingdings 2"/>
              <a:buChar char=""/>
              <a:defRPr/>
            </a:pPr>
            <a:r>
              <a:rPr lang="en-US" dirty="0" smtClean="0"/>
              <a:t>How do we represent our thoughts?</a:t>
            </a:r>
          </a:p>
          <a:p>
            <a:pPr marL="365760" indent="-283464" eaLnBrk="1" fontAlgn="auto" hangingPunct="1">
              <a:spcAft>
                <a:spcPts val="0"/>
              </a:spcAft>
              <a:buFont typeface="Wingdings 2"/>
              <a:buChar char=""/>
              <a:defRPr/>
            </a:pPr>
            <a:r>
              <a:rPr lang="en-US" dirty="0" smtClean="0"/>
              <a:t>How do we represent our language?</a:t>
            </a:r>
          </a:p>
          <a:p>
            <a:pPr marL="365760" indent="-283464" eaLnBrk="1" fontAlgn="auto" hangingPunct="1">
              <a:spcAft>
                <a:spcPts val="0"/>
              </a:spcAft>
              <a:buFont typeface="Wingdings 2"/>
              <a:buChar char=""/>
              <a:defRPr/>
            </a:pPr>
            <a:r>
              <a:rPr lang="en-US" dirty="0" smtClean="0"/>
              <a:t>How did we SAVE representation of our thoughts before 1980ish?</a:t>
            </a:r>
          </a:p>
          <a:p>
            <a:pPr marL="365760" indent="-283464" eaLnBrk="1" fontAlgn="auto" hangingPunct="1">
              <a:spcAft>
                <a:spcPts val="0"/>
              </a:spcAft>
              <a:buFont typeface="Wingdings 2"/>
              <a:buChar char=""/>
              <a:defRPr/>
            </a:pPr>
            <a:r>
              <a:rPr lang="en-US" dirty="0" smtClean="0"/>
              <a:t>How about now?</a:t>
            </a:r>
          </a:p>
        </p:txBody>
      </p:sp>
      <p:sp>
        <p:nvSpPr>
          <p:cNvPr id="4" name="Content Placeholder 2"/>
          <p:cNvSpPr txBox="1">
            <a:spLocks/>
          </p:cNvSpPr>
          <p:nvPr/>
        </p:nvSpPr>
        <p:spPr>
          <a:xfrm>
            <a:off x="5753100" y="1573213"/>
            <a:ext cx="3571875" cy="5072062"/>
          </a:xfrm>
          <a:prstGeom prst="rect">
            <a:avLst/>
          </a:prstGeom>
        </p:spPr>
        <p:txBody>
          <a:bodyPr>
            <a:normAutofit fontScale="85000" lnSpcReduction="10000"/>
          </a:bodyPr>
          <a:lstStyle/>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Drawings, language, paintings, books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Above plus … photographs, movies, TV, record albums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English words, pictures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Letters, words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Books, diaries, journals</a:t>
            </a:r>
          </a:p>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cs typeface="+mn-cs"/>
              </a:rPr>
              <a:t>Blogs, Facebook, Twitter</a:t>
            </a:r>
          </a:p>
          <a:p>
            <a:pPr marL="640080" lvl="1" indent="-237744" eaLnBrk="1" fontAlgn="auto" hangingPunct="1">
              <a:spcBef>
                <a:spcPts val="550"/>
              </a:spcBef>
              <a:spcAft>
                <a:spcPts val="0"/>
              </a:spcAft>
              <a:buClr>
                <a:schemeClr val="accent1"/>
              </a:buClr>
              <a:buFont typeface="Verdana"/>
              <a:buChar char="◦"/>
              <a:defRPr/>
            </a:pPr>
            <a:endParaRPr lang="en-CA" sz="2800" dirty="0">
              <a:latin typeface="+mn-lt"/>
              <a:cs typeface="+mn-cs"/>
            </a:endParaRPr>
          </a:p>
        </p:txBody>
      </p:sp>
      <p:sp>
        <p:nvSpPr>
          <p:cNvPr id="5" name="Rectangle 4"/>
          <p:cNvSpPr/>
          <p:nvPr/>
        </p:nvSpPr>
        <p:spPr>
          <a:xfrm>
            <a:off x="5937250" y="1341438"/>
            <a:ext cx="3203575" cy="544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2000"/>
                                        <p:tgtEl>
                                          <p:spTgt spid="4">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2000"/>
                                        <p:tgtEl>
                                          <p:spTgt spid="4">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2000"/>
                                        <p:tgtEl>
                                          <p:spTgt spid="4">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Changing the Screen Resolution</a:t>
            </a:r>
            <a:endParaRPr lang="en-CA" dirty="0">
              <a:solidFill>
                <a:schemeClr val="tx2">
                  <a:satMod val="130000"/>
                </a:schemeClr>
              </a:solidFill>
            </a:endParaRPr>
          </a:p>
        </p:txBody>
      </p:sp>
      <p:sp>
        <p:nvSpPr>
          <p:cNvPr id="76803" name="Content Placeholder 2"/>
          <p:cNvSpPr>
            <a:spLocks noGrp="1"/>
          </p:cNvSpPr>
          <p:nvPr>
            <p:ph idx="1"/>
          </p:nvPr>
        </p:nvSpPr>
        <p:spPr>
          <a:xfrm>
            <a:off x="857250" y="1285875"/>
            <a:ext cx="8077200" cy="4635500"/>
          </a:xfrm>
        </p:spPr>
        <p:txBody>
          <a:bodyPr/>
          <a:lstStyle/>
          <a:p>
            <a:pPr eaLnBrk="1" hangingPunct="1"/>
            <a:r>
              <a:rPr lang="en-CA" altLang="en-US" smtClean="0"/>
              <a:t>On a Windows machine:</a:t>
            </a:r>
          </a:p>
          <a:p>
            <a:pPr lvl="1" eaLnBrk="1" hangingPunct="1"/>
            <a:r>
              <a:rPr lang="en-CA" altLang="en-US" smtClean="0"/>
              <a:t>Right click on the Desktop</a:t>
            </a:r>
          </a:p>
          <a:p>
            <a:pPr lvl="1" eaLnBrk="1" hangingPunct="1"/>
            <a:r>
              <a:rPr lang="en-CA" altLang="en-US" smtClean="0"/>
              <a:t>Select Properties</a:t>
            </a:r>
          </a:p>
          <a:p>
            <a:pPr lvl="1" eaLnBrk="1" hangingPunct="1"/>
            <a:r>
              <a:rPr lang="en-CA" altLang="en-US" smtClean="0"/>
              <a:t>Select Settings</a:t>
            </a:r>
          </a:p>
          <a:p>
            <a:pPr lvl="1" eaLnBrk="1" hangingPunct="1"/>
            <a:r>
              <a:rPr lang="en-CA" altLang="en-US" smtClean="0"/>
              <a:t>Change the Screen resolution</a:t>
            </a:r>
            <a:r>
              <a:rPr lang="en-CA" altLang="en-US" smtClean="0">
                <a:sym typeface="Wingdings" panose="05000000000000000000" pitchFamily="2" charset="2"/>
              </a:rPr>
              <a:t></a:t>
            </a:r>
            <a:endParaRPr lang="en-CA" altLang="en-US" smtClean="0"/>
          </a:p>
          <a:p>
            <a:pPr eaLnBrk="1" hangingPunct="1">
              <a:buFont typeface="Wingdings 2" panose="05020102010507070707" pitchFamily="18" charset="2"/>
              <a:buNone/>
            </a:pPr>
            <a:endParaRPr lang="en-CA" altLang="en-US" smtClean="0"/>
          </a:p>
          <a:p>
            <a:pPr lvl="1" eaLnBrk="1" hangingPunct="1"/>
            <a:endParaRPr lang="en-CA" altLang="en-US" smtClean="0"/>
          </a:p>
        </p:txBody>
      </p:sp>
      <p:pic>
        <p:nvPicPr>
          <p:cNvPr id="768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214438"/>
            <a:ext cx="26844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29063"/>
            <a:ext cx="4537075"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6" descr="Two flat-screen monitors displaying the same Web page at different re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428625"/>
            <a:ext cx="50482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1170"/>
          <p:cNvGraphicFramePr>
            <a:graphicFrameLocks/>
          </p:cNvGraphicFramePr>
          <p:nvPr/>
        </p:nvGraphicFramePr>
        <p:xfrm>
          <a:off x="2430463" y="787400"/>
          <a:ext cx="2708277" cy="1727200"/>
        </p:xfrm>
        <a:graphic>
          <a:graphicData uri="http://schemas.openxmlformats.org/drawingml/2006/table">
            <a:tbl>
              <a:tblPr/>
              <a:tblGrid>
                <a:gridCol w="208329">
                  <a:extLst>
                    <a:ext uri="{9D8B030D-6E8A-4147-A177-3AD203B41FA5}">
                      <a16:colId xmlns:a16="http://schemas.microsoft.com/office/drawing/2014/main" val="20000"/>
                    </a:ext>
                  </a:extLst>
                </a:gridCol>
                <a:gridCol w="208329">
                  <a:extLst>
                    <a:ext uri="{9D8B030D-6E8A-4147-A177-3AD203B41FA5}">
                      <a16:colId xmlns:a16="http://schemas.microsoft.com/office/drawing/2014/main" val="20001"/>
                    </a:ext>
                  </a:extLst>
                </a:gridCol>
                <a:gridCol w="208329">
                  <a:extLst>
                    <a:ext uri="{9D8B030D-6E8A-4147-A177-3AD203B41FA5}">
                      <a16:colId xmlns:a16="http://schemas.microsoft.com/office/drawing/2014/main" val="20002"/>
                    </a:ext>
                  </a:extLst>
                </a:gridCol>
                <a:gridCol w="208329">
                  <a:extLst>
                    <a:ext uri="{9D8B030D-6E8A-4147-A177-3AD203B41FA5}">
                      <a16:colId xmlns:a16="http://schemas.microsoft.com/office/drawing/2014/main" val="20003"/>
                    </a:ext>
                  </a:extLst>
                </a:gridCol>
                <a:gridCol w="208329">
                  <a:extLst>
                    <a:ext uri="{9D8B030D-6E8A-4147-A177-3AD203B41FA5}">
                      <a16:colId xmlns:a16="http://schemas.microsoft.com/office/drawing/2014/main" val="20004"/>
                    </a:ext>
                  </a:extLst>
                </a:gridCol>
                <a:gridCol w="208329">
                  <a:extLst>
                    <a:ext uri="{9D8B030D-6E8A-4147-A177-3AD203B41FA5}">
                      <a16:colId xmlns:a16="http://schemas.microsoft.com/office/drawing/2014/main" val="20005"/>
                    </a:ext>
                  </a:extLst>
                </a:gridCol>
                <a:gridCol w="208329">
                  <a:extLst>
                    <a:ext uri="{9D8B030D-6E8A-4147-A177-3AD203B41FA5}">
                      <a16:colId xmlns:a16="http://schemas.microsoft.com/office/drawing/2014/main" val="20006"/>
                    </a:ext>
                  </a:extLst>
                </a:gridCol>
                <a:gridCol w="208329">
                  <a:extLst>
                    <a:ext uri="{9D8B030D-6E8A-4147-A177-3AD203B41FA5}">
                      <a16:colId xmlns:a16="http://schemas.microsoft.com/office/drawing/2014/main" val="20007"/>
                    </a:ext>
                  </a:extLst>
                </a:gridCol>
                <a:gridCol w="208329">
                  <a:extLst>
                    <a:ext uri="{9D8B030D-6E8A-4147-A177-3AD203B41FA5}">
                      <a16:colId xmlns:a16="http://schemas.microsoft.com/office/drawing/2014/main" val="20008"/>
                    </a:ext>
                  </a:extLst>
                </a:gridCol>
                <a:gridCol w="208329">
                  <a:extLst>
                    <a:ext uri="{9D8B030D-6E8A-4147-A177-3AD203B41FA5}">
                      <a16:colId xmlns:a16="http://schemas.microsoft.com/office/drawing/2014/main" val="20009"/>
                    </a:ext>
                  </a:extLst>
                </a:gridCol>
                <a:gridCol w="208329">
                  <a:extLst>
                    <a:ext uri="{9D8B030D-6E8A-4147-A177-3AD203B41FA5}">
                      <a16:colId xmlns:a16="http://schemas.microsoft.com/office/drawing/2014/main" val="20010"/>
                    </a:ext>
                  </a:extLst>
                </a:gridCol>
                <a:gridCol w="208329">
                  <a:extLst>
                    <a:ext uri="{9D8B030D-6E8A-4147-A177-3AD203B41FA5}">
                      <a16:colId xmlns:a16="http://schemas.microsoft.com/office/drawing/2014/main" val="20011"/>
                    </a:ext>
                  </a:extLst>
                </a:gridCol>
                <a:gridCol w="208329">
                  <a:extLst>
                    <a:ext uri="{9D8B030D-6E8A-4147-A177-3AD203B41FA5}">
                      <a16:colId xmlns:a16="http://schemas.microsoft.com/office/drawing/2014/main" val="20012"/>
                    </a:ext>
                  </a:extLst>
                </a:gridCol>
              </a:tblGrid>
              <a:tr h="4318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dirty="0" smtClean="0">
                        <a:ln>
                          <a:noFill/>
                        </a:ln>
                        <a:solidFill>
                          <a:srgbClr val="003366"/>
                        </a:solidFill>
                        <a:effectLst/>
                        <a:latin typeface="Arial" charset="0"/>
                        <a:ea typeface="MS Gothic" pitchFamily="49" charset="-128"/>
                      </a:endParaRPr>
                    </a:p>
                  </a:txBody>
                  <a:tcPr marL="91461" marR="91461"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7899" name="Line 14"/>
          <p:cNvSpPr>
            <a:spLocks noChangeShapeType="1"/>
          </p:cNvSpPr>
          <p:nvPr/>
        </p:nvSpPr>
        <p:spPr bwMode="auto">
          <a:xfrm>
            <a:off x="2573338" y="2587625"/>
            <a:ext cx="2160587" cy="0"/>
          </a:xfrm>
          <a:prstGeom prst="line">
            <a:avLst/>
          </a:prstGeom>
          <a:noFill/>
          <a:ln w="114300">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900" name="Text Box 15"/>
          <p:cNvSpPr txBox="1">
            <a:spLocks noChangeArrowheads="1"/>
          </p:cNvSpPr>
          <p:nvPr/>
        </p:nvSpPr>
        <p:spPr bwMode="auto">
          <a:xfrm>
            <a:off x="2862263" y="2587625"/>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b="1">
                <a:solidFill>
                  <a:srgbClr val="FF3300"/>
                </a:solidFill>
              </a:rPr>
              <a:t>1600 px</a:t>
            </a:r>
          </a:p>
        </p:txBody>
      </p:sp>
      <p:sp>
        <p:nvSpPr>
          <p:cNvPr id="77901" name="Text Box 16"/>
          <p:cNvSpPr txBox="1">
            <a:spLocks noChangeArrowheads="1"/>
          </p:cNvSpPr>
          <p:nvPr/>
        </p:nvSpPr>
        <p:spPr bwMode="auto">
          <a:xfrm>
            <a:off x="5165725" y="2660650"/>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b="1">
                <a:solidFill>
                  <a:srgbClr val="FF3300"/>
                </a:solidFill>
              </a:rPr>
              <a:t>1024 px</a:t>
            </a:r>
          </a:p>
        </p:txBody>
      </p:sp>
      <p:sp>
        <p:nvSpPr>
          <p:cNvPr id="77902" name="Line 17"/>
          <p:cNvSpPr>
            <a:spLocks noChangeShapeType="1"/>
          </p:cNvSpPr>
          <p:nvPr/>
        </p:nvSpPr>
        <p:spPr bwMode="auto">
          <a:xfrm>
            <a:off x="4949825" y="2660650"/>
            <a:ext cx="2305050" cy="71438"/>
          </a:xfrm>
          <a:prstGeom prst="line">
            <a:avLst/>
          </a:prstGeom>
          <a:noFill/>
          <a:ln w="114300">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 name="Group 1167"/>
          <p:cNvGraphicFramePr>
            <a:graphicFrameLocks/>
          </p:cNvGraphicFramePr>
          <p:nvPr/>
        </p:nvGraphicFramePr>
        <p:xfrm>
          <a:off x="5022850" y="1003300"/>
          <a:ext cx="2298700" cy="1714500"/>
        </p:xfrm>
        <a:graphic>
          <a:graphicData uri="http://schemas.openxmlformats.org/drawingml/2006/table">
            <a:tbl>
              <a:tblPr/>
              <a:tblGrid>
                <a:gridCol w="287337">
                  <a:extLst>
                    <a:ext uri="{9D8B030D-6E8A-4147-A177-3AD203B41FA5}">
                      <a16:colId xmlns:a16="http://schemas.microsoft.com/office/drawing/2014/main" val="20000"/>
                    </a:ext>
                  </a:extLst>
                </a:gridCol>
                <a:gridCol w="288925">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364808">
                  <a:extLst>
                    <a:ext uri="{9D8B030D-6E8A-4147-A177-3AD203B41FA5}">
                      <a16:colId xmlns:a16="http://schemas.microsoft.com/office/drawing/2014/main" val="20003"/>
                    </a:ext>
                  </a:extLst>
                </a:gridCol>
                <a:gridCol w="288925">
                  <a:extLst>
                    <a:ext uri="{9D8B030D-6E8A-4147-A177-3AD203B41FA5}">
                      <a16:colId xmlns:a16="http://schemas.microsoft.com/office/drawing/2014/main" val="20004"/>
                    </a:ext>
                  </a:extLst>
                </a:gridCol>
                <a:gridCol w="287337">
                  <a:extLst>
                    <a:ext uri="{9D8B030D-6E8A-4147-A177-3AD203B41FA5}">
                      <a16:colId xmlns:a16="http://schemas.microsoft.com/office/drawing/2014/main" val="20005"/>
                    </a:ext>
                  </a:extLst>
                </a:gridCol>
                <a:gridCol w="285750">
                  <a:extLst>
                    <a:ext uri="{9D8B030D-6E8A-4147-A177-3AD203B41FA5}">
                      <a16:colId xmlns:a16="http://schemas.microsoft.com/office/drawing/2014/main" val="20006"/>
                    </a:ext>
                  </a:extLst>
                </a:gridCol>
                <a:gridCol w="287338">
                  <a:extLst>
                    <a:ext uri="{9D8B030D-6E8A-4147-A177-3AD203B41FA5}">
                      <a16:colId xmlns:a16="http://schemas.microsoft.com/office/drawing/2014/main" val="20007"/>
                    </a:ext>
                  </a:extLst>
                </a:gridCol>
              </a:tblGrid>
              <a:tr h="5715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dirty="0" smtClean="0">
                        <a:ln>
                          <a:noFill/>
                        </a:ln>
                        <a:solidFill>
                          <a:srgbClr val="003366"/>
                        </a:solidFill>
                        <a:effectLst/>
                        <a:latin typeface="Arial" charset="0"/>
                        <a:ea typeface="MS Gothic" pitchFamily="4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dirty="0" smtClean="0">
                        <a:ln>
                          <a:noFill/>
                        </a:ln>
                        <a:solidFill>
                          <a:srgbClr val="003366"/>
                        </a:solidFill>
                        <a:effectLst/>
                        <a:latin typeface="Arial" charset="0"/>
                        <a:ea typeface="MS Gothic" pitchFamily="4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700"/>
                        </a:spcBef>
                        <a:spcAft>
                          <a:spcPct val="0"/>
                        </a:spcAft>
                        <a:buClr>
                          <a:srgbClr val="003366"/>
                        </a:buClr>
                        <a:buSzPct val="75000"/>
                        <a:buFont typeface="Wingdings" pitchFamily="2" charset="2"/>
                        <a:buNone/>
                        <a:tabLst/>
                      </a:pPr>
                      <a:endParaRPr kumimoji="0" lang="en-US" sz="2400" b="0" i="0" u="none" strike="noStrike" cap="none" normalizeH="0" baseline="0" dirty="0" smtClean="0">
                        <a:ln>
                          <a:noFill/>
                        </a:ln>
                        <a:solidFill>
                          <a:srgbClr val="003366"/>
                        </a:solidFill>
                        <a:effectLst/>
                        <a:latin typeface="Arial" charset="0"/>
                        <a:ea typeface="MS Gothic" pitchFamily="49"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nvGraphicFramePr>
        <p:xfrm>
          <a:off x="1357313" y="4214813"/>
          <a:ext cx="7072312" cy="2279651"/>
        </p:xfrm>
        <a:graphic>
          <a:graphicData uri="http://schemas.openxmlformats.org/drawingml/2006/table">
            <a:tbl>
              <a:tblPr firstRow="1" bandRow="1">
                <a:tableStyleId>{5C22544A-7EE6-4342-B048-85BDC9FD1C3A}</a:tableStyleId>
              </a:tblPr>
              <a:tblGrid>
                <a:gridCol w="1857375">
                  <a:extLst>
                    <a:ext uri="{9D8B030D-6E8A-4147-A177-3AD203B41FA5}">
                      <a16:colId xmlns:a16="http://schemas.microsoft.com/office/drawing/2014/main" val="20000"/>
                    </a:ext>
                  </a:extLst>
                </a:gridCol>
                <a:gridCol w="2357437">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tblGrid>
              <a:tr h="999587">
                <a:tc>
                  <a:txBody>
                    <a:bodyPr/>
                    <a:lstStyle/>
                    <a:p>
                      <a:endParaRPr lang="en-CA" sz="1800" dirty="0"/>
                    </a:p>
                  </a:txBody>
                  <a:tcPr marL="91439" marR="91439" marT="45696" marB="45696"/>
                </a:tc>
                <a:tc>
                  <a:txBody>
                    <a:bodyPr/>
                    <a:lstStyle/>
                    <a:p>
                      <a:r>
                        <a:rPr lang="en-CA" sz="1800" dirty="0" smtClean="0"/>
                        <a:t>Size of fonts, icons, images</a:t>
                      </a:r>
                      <a:endParaRPr lang="en-CA" sz="1800" dirty="0"/>
                    </a:p>
                  </a:txBody>
                  <a:tcPr marL="91439" marR="91439" marT="45696" marB="45696"/>
                </a:tc>
                <a:tc>
                  <a:txBody>
                    <a:bodyPr/>
                    <a:lstStyle/>
                    <a:p>
                      <a:r>
                        <a:rPr lang="en-CA" sz="1800" dirty="0" smtClean="0"/>
                        <a:t>Amount</a:t>
                      </a:r>
                      <a:r>
                        <a:rPr lang="en-CA" sz="1800" baseline="0" dirty="0" smtClean="0"/>
                        <a:t> of data you can fit on the screen at one time</a:t>
                      </a:r>
                      <a:endParaRPr lang="en-CA" sz="1800" dirty="0"/>
                    </a:p>
                  </a:txBody>
                  <a:tcPr marL="91439" marR="91439" marT="45696" marB="45696"/>
                </a:tc>
                <a:extLst>
                  <a:ext uri="{0D108BD9-81ED-4DB2-BD59-A6C34878D82A}">
                    <a16:rowId xmlns:a16="http://schemas.microsoft.com/office/drawing/2014/main" val="10000"/>
                  </a:ext>
                </a:extLst>
              </a:tr>
              <a:tr h="640032">
                <a:tc>
                  <a:txBody>
                    <a:bodyPr/>
                    <a:lstStyle/>
                    <a:p>
                      <a:r>
                        <a:rPr lang="en-CA" sz="1800" dirty="0" smtClean="0"/>
                        <a:t>640 by 480</a:t>
                      </a:r>
                      <a:endParaRPr lang="en-CA" sz="1800" dirty="0"/>
                    </a:p>
                  </a:txBody>
                  <a:tcPr marL="91439" marR="91439" marT="45696" marB="45696"/>
                </a:tc>
                <a:tc>
                  <a:txBody>
                    <a:bodyPr/>
                    <a:lstStyle/>
                    <a:p>
                      <a:r>
                        <a:rPr lang="en-CA" sz="1800" dirty="0" smtClean="0"/>
                        <a:t>Appear large,</a:t>
                      </a:r>
                      <a:r>
                        <a:rPr lang="en-CA" sz="1800" baseline="0" dirty="0" smtClean="0"/>
                        <a:t> text larger, easier to read</a:t>
                      </a:r>
                      <a:endParaRPr lang="en-CA" sz="1800" dirty="0"/>
                    </a:p>
                  </a:txBody>
                  <a:tcPr marL="91439" marR="91439" marT="45696" marB="45696"/>
                </a:tc>
                <a:tc>
                  <a:txBody>
                    <a:bodyPr/>
                    <a:lstStyle/>
                    <a:p>
                      <a:r>
                        <a:rPr lang="en-CA" sz="1800" dirty="0" smtClean="0"/>
                        <a:t>Not as much</a:t>
                      </a:r>
                      <a:endParaRPr lang="en-CA" sz="1800" dirty="0"/>
                    </a:p>
                  </a:txBody>
                  <a:tcPr marL="91439" marR="91439" marT="45696" marB="45696"/>
                </a:tc>
                <a:extLst>
                  <a:ext uri="{0D108BD9-81ED-4DB2-BD59-A6C34878D82A}">
                    <a16:rowId xmlns:a16="http://schemas.microsoft.com/office/drawing/2014/main" val="10001"/>
                  </a:ext>
                </a:extLst>
              </a:tr>
              <a:tr h="640032">
                <a:tc>
                  <a:txBody>
                    <a:bodyPr/>
                    <a:lstStyle/>
                    <a:p>
                      <a:r>
                        <a:rPr lang="en-CA" sz="1800" dirty="0" smtClean="0"/>
                        <a:t>1280 by 1024</a:t>
                      </a:r>
                      <a:endParaRPr lang="en-CA" sz="1800" dirty="0"/>
                    </a:p>
                  </a:txBody>
                  <a:tcPr marL="91439" marR="91439" marT="45696" marB="45696"/>
                </a:tc>
                <a:tc>
                  <a:txBody>
                    <a:bodyPr/>
                    <a:lstStyle/>
                    <a:p>
                      <a:r>
                        <a:rPr lang="en-CA" sz="1800" dirty="0" smtClean="0"/>
                        <a:t>Appear smaller, text small, harder to read</a:t>
                      </a:r>
                      <a:endParaRPr lang="en-CA" sz="1800" dirty="0"/>
                    </a:p>
                  </a:txBody>
                  <a:tcPr marL="91439" marR="91439" marT="45696" marB="45696"/>
                </a:tc>
                <a:tc>
                  <a:txBody>
                    <a:bodyPr/>
                    <a:lstStyle/>
                    <a:p>
                      <a:r>
                        <a:rPr lang="en-CA" sz="1800" dirty="0" smtClean="0"/>
                        <a:t>A lot !</a:t>
                      </a:r>
                      <a:endParaRPr lang="en-CA" sz="1800" dirty="0"/>
                    </a:p>
                  </a:txBody>
                  <a:tcPr marL="91439" marR="91439" marT="45696" marB="45696"/>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Displaying images on a screen</a:t>
            </a:r>
            <a:endParaRPr lang="en-CA" dirty="0">
              <a:solidFill>
                <a:schemeClr val="tx2">
                  <a:satMod val="130000"/>
                </a:schemeClr>
              </a:solidFill>
            </a:endParaRPr>
          </a:p>
        </p:txBody>
      </p:sp>
      <p:sp>
        <p:nvSpPr>
          <p:cNvPr id="3" name="Content Placeholder 2"/>
          <p:cNvSpPr>
            <a:spLocks noGrp="1"/>
          </p:cNvSpPr>
          <p:nvPr>
            <p:ph idx="1"/>
          </p:nvPr>
        </p:nvSpPr>
        <p:spPr>
          <a:xfrm>
            <a:off x="714375" y="1285875"/>
            <a:ext cx="8220075" cy="5214938"/>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Amount of space the image takes up on the screen is dependent on:</a:t>
            </a:r>
          </a:p>
          <a:p>
            <a:pPr marL="640080" lvl="1" indent="-237744" eaLnBrk="1" fontAlgn="auto" hangingPunct="1">
              <a:spcAft>
                <a:spcPts val="0"/>
              </a:spcAft>
              <a:buFont typeface="Verdana"/>
              <a:buChar char="◦"/>
              <a:defRPr/>
            </a:pPr>
            <a:r>
              <a:rPr lang="en-CA" dirty="0" smtClean="0"/>
              <a:t>Size of the image</a:t>
            </a:r>
          </a:p>
          <a:p>
            <a:pPr marL="640080" lvl="1" indent="-237744" eaLnBrk="1" fontAlgn="auto" hangingPunct="1">
              <a:spcAft>
                <a:spcPts val="0"/>
              </a:spcAft>
              <a:buFont typeface="Verdana"/>
              <a:buChar char="◦"/>
              <a:defRPr/>
            </a:pPr>
            <a:r>
              <a:rPr lang="en-CA" dirty="0" smtClean="0"/>
              <a:t>The current resolution of the screen</a:t>
            </a:r>
          </a:p>
          <a:p>
            <a:pPr marL="640080" lvl="1" indent="-237744" eaLnBrk="1" fontAlgn="auto" hangingPunct="1">
              <a:spcAft>
                <a:spcPts val="0"/>
              </a:spcAft>
              <a:buFont typeface="Verdana"/>
              <a:buChar char="◦"/>
              <a:defRPr/>
            </a:pPr>
            <a:r>
              <a:rPr lang="en-CA" b="1" dirty="0" smtClean="0">
                <a:solidFill>
                  <a:srgbClr val="FF0000"/>
                </a:solidFill>
              </a:rPr>
              <a:t>NOT THE DPI</a:t>
            </a:r>
          </a:p>
          <a:p>
            <a:pPr marL="365760" indent="-283464" eaLnBrk="1" fontAlgn="auto" hangingPunct="1">
              <a:spcAft>
                <a:spcPts val="0"/>
              </a:spcAft>
              <a:buFont typeface="Wingdings 2"/>
              <a:buChar char=""/>
              <a:defRPr/>
            </a:pPr>
            <a:r>
              <a:rPr lang="en-CA" dirty="0" smtClean="0"/>
              <a:t>Example:</a:t>
            </a:r>
          </a:p>
          <a:p>
            <a:pPr marL="640080" lvl="1" indent="-237744" eaLnBrk="1" fontAlgn="auto" hangingPunct="1">
              <a:spcAft>
                <a:spcPts val="0"/>
              </a:spcAft>
              <a:buFont typeface="Verdana"/>
              <a:buChar char="◦"/>
              <a:defRPr/>
            </a:pPr>
            <a:r>
              <a:rPr lang="en-CA" dirty="0" smtClean="0"/>
              <a:t>Image that is 400 pixels by 300 pixels will take up ¼ of the screen on a monitor with resolution 800 by 600</a:t>
            </a:r>
          </a:p>
          <a:p>
            <a:pPr marL="640080" lvl="1" indent="-237744" eaLnBrk="1" fontAlgn="auto" hangingPunct="1">
              <a:spcAft>
                <a:spcPts val="0"/>
              </a:spcAft>
              <a:buFont typeface="Verdana"/>
              <a:buChar char="◦"/>
              <a:defRPr/>
            </a:pPr>
            <a:r>
              <a:rPr lang="en-CA" dirty="0" smtClean="0"/>
              <a:t>Same image will take up about 1/16  on a screen that is set at  </a:t>
            </a:r>
            <a:r>
              <a:rPr lang="en-CA" dirty="0" smtClean="0"/>
              <a:t>1600 </a:t>
            </a:r>
            <a:r>
              <a:rPr lang="en-CA" dirty="0" smtClean="0"/>
              <a:t>by </a:t>
            </a:r>
            <a:r>
              <a:rPr lang="en-CA" dirty="0" smtClean="0"/>
              <a:t>1200 </a:t>
            </a:r>
            <a:endParaRPr lang="en-CA" dirty="0" smtClean="0"/>
          </a:p>
          <a:p>
            <a:pPr marL="365760" indent="-283464" eaLnBrk="1" fontAlgn="auto" hangingPunct="1">
              <a:spcAft>
                <a:spcPts val="0"/>
              </a:spcAft>
              <a:buFont typeface="Wingdings 2"/>
              <a:buChar char=""/>
              <a:defRPr/>
            </a:pPr>
            <a:r>
              <a:rPr lang="en-CA" dirty="0" smtClean="0"/>
              <a:t>All these images are 412 by 324 pixels but all are different DPI </a:t>
            </a:r>
            <a:r>
              <a:rPr lang="en-CA" dirty="0" smtClean="0">
                <a:sym typeface="Wingdings" pitchFamily="2" charset="2"/>
              </a:rPr>
              <a:t> </a:t>
            </a:r>
            <a:r>
              <a:rPr lang="en-CA" dirty="0" smtClean="0">
                <a:sym typeface="Wingdings" pitchFamily="2" charset="2"/>
                <a:hlinkClick r:id="rId2"/>
              </a:rPr>
              <a:t>http://www.csd.uwo.ca/~lreid/cs1033/resolution/</a:t>
            </a:r>
            <a:r>
              <a:rPr lang="en-CA" dirty="0" smtClean="0">
                <a:sym typeface="Wingdings" pitchFamily="2" charset="2"/>
              </a:rPr>
              <a:t> </a:t>
            </a:r>
            <a:endParaRPr lang="en-CA" dirty="0" smtClean="0"/>
          </a:p>
          <a:p>
            <a:pPr marL="365760" indent="-283464" eaLnBrk="1" fontAlgn="auto" hangingPunct="1">
              <a:spcAft>
                <a:spcPts val="0"/>
              </a:spcAft>
              <a:buFont typeface="Wingdings 2"/>
              <a:buNone/>
              <a:defRPr/>
            </a:pPr>
            <a:endParaRPr lang="en-C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928688"/>
            <a:ext cx="632460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143000" y="0"/>
            <a:ext cx="7497763" cy="857250"/>
          </a:xfrm>
        </p:spPr>
        <p:txBody>
          <a:bodyPr/>
          <a:lstStyle/>
          <a:p>
            <a:pPr eaLnBrk="1" fontAlgn="auto" hangingPunct="1">
              <a:spcAft>
                <a:spcPts val="0"/>
              </a:spcAft>
              <a:defRPr/>
            </a:pPr>
            <a:r>
              <a:rPr lang="en-CA" dirty="0" smtClean="0">
                <a:solidFill>
                  <a:schemeClr val="tx2">
                    <a:satMod val="130000"/>
                  </a:schemeClr>
                </a:solidFill>
              </a:rPr>
              <a:t>800 by 600 Monitor Resolution</a:t>
            </a:r>
            <a:endParaRPr lang="en-CA" dirty="0">
              <a:solidFill>
                <a:schemeClr val="tx2">
                  <a:satMod val="130000"/>
                </a:schemeClr>
              </a:solidFill>
            </a:endParaRPr>
          </a:p>
        </p:txBody>
      </p:sp>
      <p:sp>
        <p:nvSpPr>
          <p:cNvPr id="79876" name="TextBox 5"/>
          <p:cNvSpPr txBox="1">
            <a:spLocks noChangeArrowheads="1"/>
          </p:cNvSpPr>
          <p:nvPr/>
        </p:nvSpPr>
        <p:spPr bwMode="auto">
          <a:xfrm>
            <a:off x="500063" y="6488113"/>
            <a:ext cx="3714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Image takes up ¼ of the screen</a:t>
            </a:r>
          </a:p>
        </p:txBody>
      </p:sp>
      <p:cxnSp>
        <p:nvCxnSpPr>
          <p:cNvPr id="8" name="Straight Arrow Connector 7"/>
          <p:cNvCxnSpPr/>
          <p:nvPr/>
        </p:nvCxnSpPr>
        <p:spPr>
          <a:xfrm rot="5400000" flipH="1" flipV="1">
            <a:off x="1071563" y="6000750"/>
            <a:ext cx="5715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571500" y="1000125"/>
            <a:ext cx="928688" cy="4643438"/>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9879" name="TextBox 9"/>
          <p:cNvSpPr txBox="1">
            <a:spLocks noChangeArrowheads="1"/>
          </p:cNvSpPr>
          <p:nvPr/>
        </p:nvSpPr>
        <p:spPr bwMode="auto">
          <a:xfrm>
            <a:off x="0" y="2928938"/>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600 pixels</a:t>
            </a:r>
          </a:p>
        </p:txBody>
      </p:sp>
      <p:sp>
        <p:nvSpPr>
          <p:cNvPr id="11" name="Left Brace 10"/>
          <p:cNvSpPr/>
          <p:nvPr/>
        </p:nvSpPr>
        <p:spPr>
          <a:xfrm>
            <a:off x="1214438" y="3071813"/>
            <a:ext cx="428625" cy="2286000"/>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9881" name="TextBox 11"/>
          <p:cNvSpPr txBox="1">
            <a:spLocks noChangeArrowheads="1"/>
          </p:cNvSpPr>
          <p:nvPr/>
        </p:nvSpPr>
        <p:spPr bwMode="auto">
          <a:xfrm>
            <a:off x="285750" y="3929063"/>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300 pixels</a:t>
            </a:r>
          </a:p>
        </p:txBody>
      </p:sp>
      <p:sp>
        <p:nvSpPr>
          <p:cNvPr id="13" name="Left Brace 12"/>
          <p:cNvSpPr/>
          <p:nvPr/>
        </p:nvSpPr>
        <p:spPr>
          <a:xfrm rot="16200000">
            <a:off x="3036094" y="4250531"/>
            <a:ext cx="428625" cy="3071813"/>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9883" name="TextBox 13"/>
          <p:cNvSpPr txBox="1">
            <a:spLocks noChangeArrowheads="1"/>
          </p:cNvSpPr>
          <p:nvPr/>
        </p:nvSpPr>
        <p:spPr bwMode="auto">
          <a:xfrm>
            <a:off x="2714625" y="5929313"/>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400 pixels</a:t>
            </a:r>
          </a:p>
        </p:txBody>
      </p:sp>
      <p:sp>
        <p:nvSpPr>
          <p:cNvPr id="15" name="Left Brace 14"/>
          <p:cNvSpPr/>
          <p:nvPr/>
        </p:nvSpPr>
        <p:spPr>
          <a:xfrm rot="16200000">
            <a:off x="4541044" y="2817019"/>
            <a:ext cx="419100" cy="6357938"/>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79885" name="TextBox 15"/>
          <p:cNvSpPr txBox="1">
            <a:spLocks noChangeArrowheads="1"/>
          </p:cNvSpPr>
          <p:nvPr/>
        </p:nvSpPr>
        <p:spPr bwMode="auto">
          <a:xfrm>
            <a:off x="4214813" y="6072188"/>
            <a:ext cx="1214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800 pixels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9688"/>
            <a:ext cx="8242300" cy="796925"/>
          </a:xfrm>
        </p:spPr>
        <p:txBody>
          <a:bodyPr>
            <a:noAutofit/>
          </a:bodyPr>
          <a:lstStyle/>
          <a:p>
            <a:pPr eaLnBrk="1" fontAlgn="auto" hangingPunct="1">
              <a:spcAft>
                <a:spcPts val="0"/>
              </a:spcAft>
              <a:defRPr/>
            </a:pPr>
            <a:r>
              <a:rPr lang="en-CA" sz="4400" dirty="0" smtClean="0">
                <a:solidFill>
                  <a:schemeClr val="tx2">
                    <a:satMod val="130000"/>
                  </a:schemeClr>
                </a:solidFill>
              </a:rPr>
              <a:t>1600 </a:t>
            </a:r>
            <a:r>
              <a:rPr lang="en-CA" sz="4400" dirty="0" smtClean="0">
                <a:solidFill>
                  <a:schemeClr val="tx2">
                    <a:satMod val="130000"/>
                  </a:schemeClr>
                </a:solidFill>
              </a:rPr>
              <a:t>by </a:t>
            </a:r>
            <a:r>
              <a:rPr lang="en-CA" sz="4400" dirty="0" smtClean="0">
                <a:solidFill>
                  <a:schemeClr val="tx2">
                    <a:satMod val="130000"/>
                  </a:schemeClr>
                </a:solidFill>
              </a:rPr>
              <a:t>1200 </a:t>
            </a:r>
            <a:r>
              <a:rPr lang="en-CA" sz="4400" dirty="0" smtClean="0">
                <a:solidFill>
                  <a:schemeClr val="tx2">
                    <a:satMod val="130000"/>
                  </a:schemeClr>
                </a:solidFill>
              </a:rPr>
              <a:t>Monitor Resolution</a:t>
            </a:r>
            <a:endParaRPr lang="en-CA" sz="4400" dirty="0">
              <a:solidFill>
                <a:schemeClr val="tx2">
                  <a:satMod val="130000"/>
                </a:schemeClr>
              </a:solidFill>
            </a:endParaRPr>
          </a:p>
        </p:txBody>
      </p:sp>
      <p:sp>
        <p:nvSpPr>
          <p:cNvPr id="7" name="Left Brace 6"/>
          <p:cNvSpPr/>
          <p:nvPr/>
        </p:nvSpPr>
        <p:spPr>
          <a:xfrm rot="16200000">
            <a:off x="2270125" y="4867275"/>
            <a:ext cx="428625" cy="2016125"/>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0900" name="TextBox 7"/>
          <p:cNvSpPr txBox="1">
            <a:spLocks noChangeArrowheads="1"/>
          </p:cNvSpPr>
          <p:nvPr/>
        </p:nvSpPr>
        <p:spPr bwMode="auto">
          <a:xfrm>
            <a:off x="1979613" y="6165850"/>
            <a:ext cx="1214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400 pixels</a:t>
            </a:r>
          </a:p>
        </p:txBody>
      </p:sp>
      <p:sp>
        <p:nvSpPr>
          <p:cNvPr id="9" name="Left Brace 8"/>
          <p:cNvSpPr/>
          <p:nvPr/>
        </p:nvSpPr>
        <p:spPr>
          <a:xfrm rot="16200000">
            <a:off x="4398169" y="2882107"/>
            <a:ext cx="492125" cy="6192837"/>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0902" name="TextBox 9"/>
          <p:cNvSpPr txBox="1">
            <a:spLocks noChangeArrowheads="1"/>
          </p:cNvSpPr>
          <p:nvPr/>
        </p:nvSpPr>
        <p:spPr bwMode="auto">
          <a:xfrm>
            <a:off x="4140200" y="623728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dirty="0" smtClean="0"/>
              <a:t>1600 </a:t>
            </a:r>
            <a:r>
              <a:rPr lang="en-CA" altLang="en-US" sz="1800" dirty="0"/>
              <a:t>pixels</a:t>
            </a:r>
          </a:p>
        </p:txBody>
      </p:sp>
      <p:sp>
        <p:nvSpPr>
          <p:cNvPr id="11" name="Left Brace 10"/>
          <p:cNvSpPr/>
          <p:nvPr/>
        </p:nvSpPr>
        <p:spPr>
          <a:xfrm>
            <a:off x="763588" y="908050"/>
            <a:ext cx="639762" cy="4792663"/>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0904" name="TextBox 11"/>
          <p:cNvSpPr txBox="1">
            <a:spLocks noChangeArrowheads="1"/>
          </p:cNvSpPr>
          <p:nvPr/>
        </p:nvSpPr>
        <p:spPr bwMode="auto">
          <a:xfrm>
            <a:off x="0" y="2924175"/>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dirty="0" smtClean="0"/>
              <a:t>1200 </a:t>
            </a:r>
            <a:r>
              <a:rPr lang="en-CA" altLang="en-US" sz="1800" dirty="0"/>
              <a:t>pixels</a:t>
            </a:r>
          </a:p>
        </p:txBody>
      </p:sp>
      <p:sp>
        <p:nvSpPr>
          <p:cNvPr id="13" name="Left Brace 12"/>
          <p:cNvSpPr/>
          <p:nvPr/>
        </p:nvSpPr>
        <p:spPr>
          <a:xfrm>
            <a:off x="1042988" y="4005263"/>
            <a:ext cx="357187" cy="1643062"/>
          </a:xfrm>
          <a:prstGeom prst="leftBrace">
            <a:avLst>
              <a:gd name="adj1" fmla="val 8333"/>
              <a:gd name="adj2" fmla="val 50000"/>
            </a:avLst>
          </a:prstGeom>
          <a:ln w="28575" cmpd="sng"/>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80906" name="TextBox 13"/>
          <p:cNvSpPr txBox="1">
            <a:spLocks noChangeArrowheads="1"/>
          </p:cNvSpPr>
          <p:nvPr/>
        </p:nvSpPr>
        <p:spPr bwMode="auto">
          <a:xfrm>
            <a:off x="179388" y="4581525"/>
            <a:ext cx="1214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300 pixels</a:t>
            </a:r>
          </a:p>
        </p:txBody>
      </p:sp>
      <p:pic>
        <p:nvPicPr>
          <p:cNvPr id="809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08050"/>
            <a:ext cx="6335713"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Average Pixels Per Inch for Monitors</a:t>
            </a:r>
            <a:endParaRPr lang="en-CA" dirty="0">
              <a:solidFill>
                <a:schemeClr val="tx2">
                  <a:satMod val="130000"/>
                </a:schemeClr>
              </a:solidFill>
            </a:endParaRPr>
          </a:p>
        </p:txBody>
      </p:sp>
      <p:sp>
        <p:nvSpPr>
          <p:cNvPr id="81923" name="Content Placeholder 2"/>
          <p:cNvSpPr>
            <a:spLocks noGrp="1"/>
          </p:cNvSpPr>
          <p:nvPr>
            <p:ph idx="1"/>
          </p:nvPr>
        </p:nvSpPr>
        <p:spPr>
          <a:xfrm>
            <a:off x="857250" y="1285875"/>
            <a:ext cx="8077200" cy="4635500"/>
          </a:xfrm>
        </p:spPr>
        <p:txBody>
          <a:bodyPr/>
          <a:lstStyle/>
          <a:p>
            <a:pPr eaLnBrk="1" hangingPunct="1"/>
            <a:r>
              <a:rPr lang="en-CA" altLang="en-US" smtClean="0"/>
              <a:t>Depends on:</a:t>
            </a:r>
          </a:p>
          <a:p>
            <a:pPr lvl="1" eaLnBrk="1" hangingPunct="1"/>
            <a:r>
              <a:rPr lang="en-CA" altLang="en-US" smtClean="0"/>
              <a:t>Size of the monitor in inches</a:t>
            </a:r>
          </a:p>
          <a:p>
            <a:pPr lvl="1" eaLnBrk="1" hangingPunct="1"/>
            <a:r>
              <a:rPr lang="en-CA" altLang="en-US" smtClean="0"/>
              <a:t>Current resolution</a:t>
            </a:r>
          </a:p>
          <a:p>
            <a:pPr eaLnBrk="1" hangingPunct="1"/>
            <a:r>
              <a:rPr lang="en-CA" altLang="en-US" smtClean="0"/>
              <a:t>but average pixels (dots) per inch is usually around 72ppi</a:t>
            </a:r>
          </a:p>
          <a:p>
            <a:pPr eaLnBrk="1" hangingPunct="1"/>
            <a:endParaRPr lang="en-CA" altLang="en-US" smtClean="0"/>
          </a:p>
        </p:txBody>
      </p:sp>
      <p:pic>
        <p:nvPicPr>
          <p:cNvPr id="81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00500"/>
            <a:ext cx="87153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Why does 72PPI matter?</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4635500"/>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If we always create an image at 72 </a:t>
            </a:r>
            <a:r>
              <a:rPr lang="en-CA" dirty="0" err="1" smtClean="0"/>
              <a:t>ppi</a:t>
            </a:r>
            <a:r>
              <a:rPr lang="en-CA" dirty="0" smtClean="0"/>
              <a:t>, we are guaranteed that what we see with the zoom level at 100% will be about the same size as on a typical screen as it would if we decided to print it.</a:t>
            </a:r>
          </a:p>
          <a:p>
            <a:pPr marL="365760" indent="-283464" eaLnBrk="1" fontAlgn="auto" hangingPunct="1">
              <a:spcAft>
                <a:spcPts val="0"/>
              </a:spcAft>
              <a:buFont typeface="Wingdings 2"/>
              <a:buChar char=""/>
              <a:defRPr/>
            </a:pPr>
            <a:r>
              <a:rPr lang="en-CA" dirty="0" smtClean="0"/>
              <a:t>Again look at this example: </a:t>
            </a:r>
            <a:r>
              <a:rPr lang="en-CA" dirty="0" smtClean="0">
                <a:sym typeface="Wingdings" pitchFamily="2" charset="2"/>
                <a:hlinkClick r:id="rId2"/>
              </a:rPr>
              <a:t>http://www.csd.uwo.ca/~lreid/cs1033/resolution/</a:t>
            </a:r>
            <a:r>
              <a:rPr lang="en-CA" dirty="0" smtClean="0">
                <a:sym typeface="Wingdings" pitchFamily="2" charset="2"/>
              </a:rPr>
              <a:t> </a:t>
            </a:r>
          </a:p>
          <a:p>
            <a:pPr marL="640080" lvl="1" indent="-237744" eaLnBrk="1" fontAlgn="auto" hangingPunct="1">
              <a:spcAft>
                <a:spcPts val="0"/>
              </a:spcAft>
              <a:buFont typeface="Verdana"/>
              <a:buChar char="◦"/>
              <a:defRPr/>
            </a:pPr>
            <a:r>
              <a:rPr lang="en-CA" dirty="0" smtClean="0">
                <a:sym typeface="Wingdings" pitchFamily="2" charset="2"/>
              </a:rPr>
              <a:t>The 72ppi will print about the size that it would be displayed on a monitor</a:t>
            </a:r>
          </a:p>
          <a:p>
            <a:pPr marL="365760" indent="-283464" eaLnBrk="1" fontAlgn="auto" hangingPunct="1">
              <a:spcAft>
                <a:spcPts val="0"/>
              </a:spcAft>
              <a:buFont typeface="Wingdings 2"/>
              <a:buChar char=""/>
              <a:defRPr/>
            </a:pPr>
            <a:r>
              <a:rPr lang="en-CA" dirty="0" smtClean="0">
                <a:sym typeface="Wingdings" pitchFamily="2" charset="2"/>
              </a:rPr>
              <a:t>BUT… remember if you ever will want to print the image, it should be created at least at 300ppi	</a:t>
            </a:r>
            <a:endParaRPr lang="en-CA" dirty="0" smtClean="0"/>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Resizing an Image </a:t>
            </a:r>
            <a:r>
              <a:rPr lang="en-CA" dirty="0" smtClean="0">
                <a:solidFill>
                  <a:schemeClr val="tx2">
                    <a:satMod val="130000"/>
                  </a:schemeClr>
                </a:solidFill>
                <a:sym typeface="Wingdings" pitchFamily="2" charset="2"/>
              </a:rPr>
              <a:t> </a:t>
            </a:r>
            <a:r>
              <a:rPr lang="en-CA" dirty="0" err="1" smtClean="0">
                <a:solidFill>
                  <a:schemeClr val="tx2">
                    <a:satMod val="130000"/>
                  </a:schemeClr>
                </a:solidFill>
                <a:sym typeface="Wingdings" pitchFamily="2" charset="2"/>
              </a:rPr>
              <a:t>Resampling</a:t>
            </a:r>
            <a:endParaRPr lang="en-CA" dirty="0">
              <a:solidFill>
                <a:schemeClr val="tx2">
                  <a:satMod val="130000"/>
                </a:schemeClr>
              </a:solidFill>
            </a:endParaRPr>
          </a:p>
        </p:txBody>
      </p:sp>
      <p:sp>
        <p:nvSpPr>
          <p:cNvPr id="3" name="Content Placeholder 2"/>
          <p:cNvSpPr>
            <a:spLocks noGrp="1"/>
          </p:cNvSpPr>
          <p:nvPr>
            <p:ph idx="1"/>
          </p:nvPr>
        </p:nvSpPr>
        <p:spPr>
          <a:xfrm>
            <a:off x="714375" y="1285875"/>
            <a:ext cx="4214813" cy="5072063"/>
          </a:xfrm>
        </p:spPr>
        <p:txBody>
          <a:bodyPr>
            <a:normAutofit fontScale="92500"/>
          </a:bodyPr>
          <a:lstStyle/>
          <a:p>
            <a:pPr marL="365760" indent="-283464" eaLnBrk="1" fontAlgn="auto" hangingPunct="1">
              <a:spcAft>
                <a:spcPts val="0"/>
              </a:spcAft>
              <a:buFont typeface="Wingdings 2"/>
              <a:buChar char=""/>
              <a:defRPr/>
            </a:pPr>
            <a:r>
              <a:rPr lang="en-CA" dirty="0" smtClean="0"/>
              <a:t>Assume we have an image that is 400 pixels by 300 pixels.</a:t>
            </a:r>
          </a:p>
          <a:p>
            <a:pPr marL="365760" indent="-283464" eaLnBrk="1" fontAlgn="auto" hangingPunct="1">
              <a:spcAft>
                <a:spcPts val="0"/>
              </a:spcAft>
              <a:buFont typeface="Wingdings 2"/>
              <a:buChar char=""/>
              <a:defRPr/>
            </a:pPr>
            <a:endParaRPr lang="en-CA" dirty="0" smtClean="0"/>
          </a:p>
          <a:p>
            <a:pPr marL="365760" indent="-283464" eaLnBrk="1" fontAlgn="auto" hangingPunct="1">
              <a:spcAft>
                <a:spcPts val="0"/>
              </a:spcAft>
              <a:buFont typeface="Wingdings 2"/>
              <a:buChar char=""/>
              <a:defRPr/>
            </a:pPr>
            <a:endParaRPr lang="en-CA" dirty="0" smtClean="0"/>
          </a:p>
          <a:p>
            <a:pPr marL="365760" indent="-283464" eaLnBrk="1" fontAlgn="auto" hangingPunct="1">
              <a:spcAft>
                <a:spcPts val="0"/>
              </a:spcAft>
              <a:buFont typeface="Wingdings 2"/>
              <a:buChar char=""/>
              <a:defRPr/>
            </a:pPr>
            <a:r>
              <a:rPr lang="en-CA" b="1" dirty="0" smtClean="0"/>
              <a:t>Making it smaller (200 by 150) </a:t>
            </a:r>
            <a:r>
              <a:rPr lang="en-CA" b="1" dirty="0" smtClean="0">
                <a:sym typeface="Wingdings" pitchFamily="2" charset="2"/>
              </a:rPr>
              <a:t> </a:t>
            </a:r>
          </a:p>
          <a:p>
            <a:pPr marL="640080" lvl="1" indent="-237744" eaLnBrk="1" fontAlgn="auto" hangingPunct="1">
              <a:spcAft>
                <a:spcPts val="0"/>
              </a:spcAft>
              <a:buFont typeface="Verdana"/>
              <a:buChar char="◦"/>
              <a:defRPr/>
            </a:pPr>
            <a:r>
              <a:rPr lang="en-CA" dirty="0" smtClean="0">
                <a:sym typeface="Wingdings" pitchFamily="2" charset="2"/>
              </a:rPr>
              <a:t>Removes pixels</a:t>
            </a:r>
          </a:p>
          <a:p>
            <a:pPr marL="640080" lvl="1" indent="-237744" eaLnBrk="1" fontAlgn="auto" hangingPunct="1">
              <a:spcAft>
                <a:spcPts val="0"/>
              </a:spcAft>
              <a:buFont typeface="Verdana"/>
              <a:buChar char="◦"/>
              <a:defRPr/>
            </a:pPr>
            <a:r>
              <a:rPr lang="en-CA" dirty="0" smtClean="0">
                <a:sym typeface="Wingdings" pitchFamily="2" charset="2"/>
              </a:rPr>
              <a:t>Makes it crisper</a:t>
            </a:r>
          </a:p>
          <a:p>
            <a:pPr marL="640080" lvl="1" indent="-237744" eaLnBrk="1" fontAlgn="auto" hangingPunct="1">
              <a:spcAft>
                <a:spcPts val="0"/>
              </a:spcAft>
              <a:buFont typeface="Verdana"/>
              <a:buChar char="◦"/>
              <a:defRPr/>
            </a:pPr>
            <a:r>
              <a:rPr lang="en-CA" dirty="0" smtClean="0">
                <a:sym typeface="Wingdings" pitchFamily="2" charset="2"/>
              </a:rPr>
              <a:t>Gives it a smaller file size</a:t>
            </a:r>
            <a:endParaRPr lang="en-CA" dirty="0"/>
          </a:p>
        </p:txBody>
      </p:sp>
      <p:pic>
        <p:nvPicPr>
          <p:cNvPr id="83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285875"/>
            <a:ext cx="358616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643438"/>
            <a:ext cx="17383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436056791"/>
              </p:ext>
            </p:extLst>
          </p:nvPr>
        </p:nvGraphicFramePr>
        <p:xfrm>
          <a:off x="4571999" y="2852936"/>
          <a:ext cx="1143000" cy="1097280"/>
        </p:xfrm>
        <a:graphic>
          <a:graphicData uri="http://schemas.openxmlformats.org/drawingml/2006/table">
            <a:tbl>
              <a:tblPr firstRow="1" bandRow="1"/>
              <a:tblGrid>
                <a:gridCol w="381000">
                  <a:extLst>
                    <a:ext uri="{9D8B030D-6E8A-4147-A177-3AD203B41FA5}">
                      <a16:colId xmlns:a16="http://schemas.microsoft.com/office/drawing/2014/main" val="4136369617"/>
                    </a:ext>
                  </a:extLst>
                </a:gridCol>
                <a:gridCol w="381000">
                  <a:extLst>
                    <a:ext uri="{9D8B030D-6E8A-4147-A177-3AD203B41FA5}">
                      <a16:colId xmlns:a16="http://schemas.microsoft.com/office/drawing/2014/main" val="3120306499"/>
                    </a:ext>
                  </a:extLst>
                </a:gridCol>
                <a:gridCol w="381000">
                  <a:extLst>
                    <a:ext uri="{9D8B030D-6E8A-4147-A177-3AD203B41FA5}">
                      <a16:colId xmlns:a16="http://schemas.microsoft.com/office/drawing/2014/main" val="3155442369"/>
                    </a:ext>
                  </a:extLst>
                </a:gridCol>
              </a:tblGrid>
              <a:tr h="317755">
                <a:tc>
                  <a:txBody>
                    <a:bodyPr/>
                    <a:lstStyle/>
                    <a:p>
                      <a:endParaRPr lang="en-US" dirty="0"/>
                    </a:p>
                  </a:txBody>
                  <a:tcPr>
                    <a:solidFill>
                      <a:srgbClr val="70897D"/>
                    </a:solidFill>
                  </a:tcPr>
                </a:tc>
                <a:tc>
                  <a:txBody>
                    <a:bodyPr/>
                    <a:lstStyle/>
                    <a:p>
                      <a:endParaRPr lang="en-US" dirty="0"/>
                    </a:p>
                  </a:txBody>
                  <a:tcPr>
                    <a:solidFill>
                      <a:srgbClr val="70897D"/>
                    </a:solidFill>
                  </a:tcPr>
                </a:tc>
                <a:tc>
                  <a:txBody>
                    <a:bodyPr/>
                    <a:lstStyle/>
                    <a:p>
                      <a:endParaRPr lang="en-US" dirty="0"/>
                    </a:p>
                  </a:txBody>
                  <a:tcPr>
                    <a:solidFill>
                      <a:srgbClr val="C16FA4"/>
                    </a:solidFill>
                  </a:tcPr>
                </a:tc>
                <a:extLst>
                  <a:ext uri="{0D108BD9-81ED-4DB2-BD59-A6C34878D82A}">
                    <a16:rowId xmlns:a16="http://schemas.microsoft.com/office/drawing/2014/main" val="545303544"/>
                  </a:ext>
                </a:extLst>
              </a:tr>
              <a:tr h="317755">
                <a:tc>
                  <a:txBody>
                    <a:bodyPr/>
                    <a:lstStyle/>
                    <a:p>
                      <a:endParaRPr lang="en-US" dirty="0"/>
                    </a:p>
                  </a:txBody>
                  <a:tcPr>
                    <a:solidFill>
                      <a:srgbClr val="70897D"/>
                    </a:solidFill>
                  </a:tcPr>
                </a:tc>
                <a:tc>
                  <a:txBody>
                    <a:bodyPr/>
                    <a:lstStyle/>
                    <a:p>
                      <a:endParaRPr lang="en-US" dirty="0"/>
                    </a:p>
                  </a:txBody>
                  <a:tcPr>
                    <a:solidFill>
                      <a:srgbClr val="C16FA4"/>
                    </a:solidFill>
                  </a:tcPr>
                </a:tc>
                <a:tc>
                  <a:txBody>
                    <a:bodyPr/>
                    <a:lstStyle/>
                    <a:p>
                      <a:endParaRPr lang="en-US" dirty="0"/>
                    </a:p>
                  </a:txBody>
                  <a:tcPr>
                    <a:solidFill>
                      <a:srgbClr val="C16FA4"/>
                    </a:solidFill>
                  </a:tcPr>
                </a:tc>
                <a:extLst>
                  <a:ext uri="{0D108BD9-81ED-4DB2-BD59-A6C34878D82A}">
                    <a16:rowId xmlns:a16="http://schemas.microsoft.com/office/drawing/2014/main" val="3098933852"/>
                  </a:ext>
                </a:extLst>
              </a:tr>
              <a:tr h="317755">
                <a:tc>
                  <a:txBody>
                    <a:bodyPr/>
                    <a:lstStyle/>
                    <a:p>
                      <a:endParaRPr lang="en-US" dirty="0"/>
                    </a:p>
                  </a:txBody>
                  <a:tcPr>
                    <a:solidFill>
                      <a:srgbClr val="7BB5F5"/>
                    </a:solidFill>
                  </a:tcPr>
                </a:tc>
                <a:tc>
                  <a:txBody>
                    <a:bodyPr/>
                    <a:lstStyle/>
                    <a:p>
                      <a:endParaRPr lang="en-US" dirty="0"/>
                    </a:p>
                  </a:txBody>
                  <a:tcPr>
                    <a:solidFill>
                      <a:srgbClr val="70897D"/>
                    </a:solidFill>
                  </a:tcPr>
                </a:tc>
                <a:tc>
                  <a:txBody>
                    <a:bodyPr/>
                    <a:lstStyle/>
                    <a:p>
                      <a:endParaRPr lang="en-US" dirty="0"/>
                    </a:p>
                  </a:txBody>
                  <a:tcPr>
                    <a:solidFill>
                      <a:srgbClr val="C16FA4"/>
                    </a:solidFill>
                  </a:tcPr>
                </a:tc>
                <a:extLst>
                  <a:ext uri="{0D108BD9-81ED-4DB2-BD59-A6C34878D82A}">
                    <a16:rowId xmlns:a16="http://schemas.microsoft.com/office/drawing/2014/main" val="3811591280"/>
                  </a:ext>
                </a:extLst>
              </a:tr>
            </a:tbl>
          </a:graphicData>
        </a:graphic>
      </p:graphicFrame>
      <p:cxnSp>
        <p:nvCxnSpPr>
          <p:cNvPr id="6" name="Straight Arrow Connector 5"/>
          <p:cNvCxnSpPr/>
          <p:nvPr/>
        </p:nvCxnSpPr>
        <p:spPr>
          <a:xfrm flipV="1">
            <a:off x="4572000" y="1988840"/>
            <a:ext cx="2664296" cy="8640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V="1">
            <a:off x="5714999" y="2103438"/>
            <a:ext cx="1521297" cy="18747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105160558"/>
              </p:ext>
            </p:extLst>
          </p:nvPr>
        </p:nvGraphicFramePr>
        <p:xfrm>
          <a:off x="4357688" y="5147231"/>
          <a:ext cx="762000" cy="731520"/>
        </p:xfrm>
        <a:graphic>
          <a:graphicData uri="http://schemas.openxmlformats.org/drawingml/2006/table">
            <a:tbl>
              <a:tblPr firstRow="1" bandRow="1"/>
              <a:tblGrid>
                <a:gridCol w="381000">
                  <a:extLst>
                    <a:ext uri="{9D8B030D-6E8A-4147-A177-3AD203B41FA5}">
                      <a16:colId xmlns:a16="http://schemas.microsoft.com/office/drawing/2014/main" val="4136369617"/>
                    </a:ext>
                  </a:extLst>
                </a:gridCol>
                <a:gridCol w="381000">
                  <a:extLst>
                    <a:ext uri="{9D8B030D-6E8A-4147-A177-3AD203B41FA5}">
                      <a16:colId xmlns:a16="http://schemas.microsoft.com/office/drawing/2014/main" val="3120306499"/>
                    </a:ext>
                  </a:extLst>
                </a:gridCol>
              </a:tblGrid>
              <a:tr h="317755">
                <a:tc>
                  <a:txBody>
                    <a:bodyPr/>
                    <a:lstStyle/>
                    <a:p>
                      <a:endParaRPr lang="en-US" dirty="0"/>
                    </a:p>
                  </a:txBody>
                  <a:tcPr>
                    <a:solidFill>
                      <a:srgbClr val="70897D"/>
                    </a:solidFill>
                  </a:tcPr>
                </a:tc>
                <a:tc>
                  <a:txBody>
                    <a:bodyPr/>
                    <a:lstStyle/>
                    <a:p>
                      <a:endParaRPr lang="en-US" dirty="0"/>
                    </a:p>
                  </a:txBody>
                  <a:tcPr>
                    <a:solidFill>
                      <a:srgbClr val="70897D"/>
                    </a:solidFill>
                  </a:tcPr>
                </a:tc>
                <a:extLst>
                  <a:ext uri="{0D108BD9-81ED-4DB2-BD59-A6C34878D82A}">
                    <a16:rowId xmlns:a16="http://schemas.microsoft.com/office/drawing/2014/main" val="545303544"/>
                  </a:ext>
                </a:extLst>
              </a:tr>
              <a:tr h="317755">
                <a:tc>
                  <a:txBody>
                    <a:bodyPr/>
                    <a:lstStyle/>
                    <a:p>
                      <a:endParaRPr lang="en-US" dirty="0"/>
                    </a:p>
                  </a:txBody>
                  <a:tcPr>
                    <a:solidFill>
                      <a:srgbClr val="70897D"/>
                    </a:solidFill>
                  </a:tcPr>
                </a:tc>
                <a:tc>
                  <a:txBody>
                    <a:bodyPr/>
                    <a:lstStyle/>
                    <a:p>
                      <a:endParaRPr lang="en-US" dirty="0"/>
                    </a:p>
                  </a:txBody>
                  <a:tcPr>
                    <a:solidFill>
                      <a:srgbClr val="C16FA4"/>
                    </a:solidFill>
                  </a:tcPr>
                </a:tc>
                <a:extLst>
                  <a:ext uri="{0D108BD9-81ED-4DB2-BD59-A6C34878D82A}">
                    <a16:rowId xmlns:a16="http://schemas.microsoft.com/office/drawing/2014/main" val="3098933852"/>
                  </a:ext>
                </a:extLst>
              </a:tr>
            </a:tbl>
          </a:graphicData>
        </a:graphic>
      </p:graphicFrame>
      <p:cxnSp>
        <p:nvCxnSpPr>
          <p:cNvPr id="13" name="Straight Arrow Connector 12"/>
          <p:cNvCxnSpPr/>
          <p:nvPr/>
        </p:nvCxnSpPr>
        <p:spPr>
          <a:xfrm flipV="1">
            <a:off x="4357689" y="5013176"/>
            <a:ext cx="2446559" cy="1340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V="1">
            <a:off x="5119688" y="5085184"/>
            <a:ext cx="1684560" cy="7935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397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5416"/>
            <a:ext cx="9645650" cy="738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662564399"/>
              </p:ext>
            </p:extLst>
          </p:nvPr>
        </p:nvGraphicFramePr>
        <p:xfrm>
          <a:off x="4716016" y="3470708"/>
          <a:ext cx="1872210" cy="1828800"/>
        </p:xfrm>
        <a:graphic>
          <a:graphicData uri="http://schemas.openxmlformats.org/drawingml/2006/table">
            <a:tbl>
              <a:tblPr firstRow="1" bandRow="1"/>
              <a:tblGrid>
                <a:gridCol w="374442">
                  <a:extLst>
                    <a:ext uri="{9D8B030D-6E8A-4147-A177-3AD203B41FA5}">
                      <a16:colId xmlns:a16="http://schemas.microsoft.com/office/drawing/2014/main" val="4136369617"/>
                    </a:ext>
                  </a:extLst>
                </a:gridCol>
                <a:gridCol w="374442">
                  <a:extLst>
                    <a:ext uri="{9D8B030D-6E8A-4147-A177-3AD203B41FA5}">
                      <a16:colId xmlns:a16="http://schemas.microsoft.com/office/drawing/2014/main" val="2539478242"/>
                    </a:ext>
                  </a:extLst>
                </a:gridCol>
                <a:gridCol w="374442">
                  <a:extLst>
                    <a:ext uri="{9D8B030D-6E8A-4147-A177-3AD203B41FA5}">
                      <a16:colId xmlns:a16="http://schemas.microsoft.com/office/drawing/2014/main" val="3120306499"/>
                    </a:ext>
                  </a:extLst>
                </a:gridCol>
                <a:gridCol w="374442">
                  <a:extLst>
                    <a:ext uri="{9D8B030D-6E8A-4147-A177-3AD203B41FA5}">
                      <a16:colId xmlns:a16="http://schemas.microsoft.com/office/drawing/2014/main" val="695238369"/>
                    </a:ext>
                  </a:extLst>
                </a:gridCol>
                <a:gridCol w="374442">
                  <a:extLst>
                    <a:ext uri="{9D8B030D-6E8A-4147-A177-3AD203B41FA5}">
                      <a16:colId xmlns:a16="http://schemas.microsoft.com/office/drawing/2014/main" val="3155442369"/>
                    </a:ext>
                  </a:extLst>
                </a:gridCol>
              </a:tblGrid>
              <a:tr h="317755">
                <a:tc>
                  <a:txBody>
                    <a:bodyPr/>
                    <a:lstStyle/>
                    <a:p>
                      <a:r>
                        <a:rPr lang="en-US" dirty="0" smtClean="0"/>
                        <a:t>G</a:t>
                      </a:r>
                      <a:endParaRPr lang="en-US" dirty="0"/>
                    </a:p>
                  </a:txBody>
                  <a:tcPr>
                    <a:solidFill>
                      <a:srgbClr val="70897D"/>
                    </a:solidFill>
                  </a:tcPr>
                </a:tc>
                <a:tc>
                  <a:txBody>
                    <a:bodyPr/>
                    <a:lstStyle/>
                    <a:p>
                      <a:r>
                        <a:rPr lang="en-US" dirty="0" smtClean="0"/>
                        <a:t>G</a:t>
                      </a:r>
                      <a:endParaRPr lang="en-US" dirty="0"/>
                    </a:p>
                  </a:txBody>
                  <a:tcPr>
                    <a:solidFill>
                      <a:srgbClr val="70897D"/>
                    </a:solidFill>
                  </a:tcPr>
                </a:tc>
                <a:tc>
                  <a:txBody>
                    <a:bodyPr/>
                    <a:lstStyle/>
                    <a:p>
                      <a:r>
                        <a:rPr lang="en-US" dirty="0" smtClean="0"/>
                        <a:t>G</a:t>
                      </a:r>
                      <a:endParaRPr lang="en-US" dirty="0"/>
                    </a:p>
                  </a:txBody>
                  <a:tcPr>
                    <a:solidFill>
                      <a:srgbClr val="70897D"/>
                    </a:solidFill>
                  </a:tcPr>
                </a:tc>
                <a:tc>
                  <a:txBody>
                    <a:bodyPr/>
                    <a:lstStyle/>
                    <a:p>
                      <a:r>
                        <a:rPr lang="en-US" dirty="0" smtClean="0"/>
                        <a:t>G</a:t>
                      </a:r>
                      <a:endParaRPr lang="en-US" dirty="0"/>
                    </a:p>
                  </a:txBody>
                  <a:tcPr>
                    <a:solidFill>
                      <a:srgbClr val="C16FA4"/>
                    </a:solidFill>
                  </a:tcPr>
                </a:tc>
                <a:tc>
                  <a:txBody>
                    <a:bodyPr/>
                    <a:lstStyle/>
                    <a:p>
                      <a:r>
                        <a:rPr lang="en-US" dirty="0" smtClean="0"/>
                        <a:t>G</a:t>
                      </a:r>
                      <a:endParaRPr lang="en-US" dirty="0"/>
                    </a:p>
                  </a:txBody>
                  <a:tcPr>
                    <a:solidFill>
                      <a:srgbClr val="C16FA4"/>
                    </a:solidFill>
                  </a:tcPr>
                </a:tc>
                <a:extLst>
                  <a:ext uri="{0D108BD9-81ED-4DB2-BD59-A6C34878D82A}">
                    <a16:rowId xmlns:a16="http://schemas.microsoft.com/office/drawing/2014/main" val="759778959"/>
                  </a:ext>
                </a:extLst>
              </a:tr>
              <a:tr h="317755">
                <a:tc>
                  <a:txBody>
                    <a:bodyPr/>
                    <a:lstStyle/>
                    <a:p>
                      <a:r>
                        <a:rPr lang="en-US" dirty="0" smtClean="0"/>
                        <a:t>G</a:t>
                      </a:r>
                      <a:endParaRPr lang="en-US" dirty="0"/>
                    </a:p>
                  </a:txBody>
                  <a:tcPr>
                    <a:solidFill>
                      <a:srgbClr val="70897D"/>
                    </a:solidFill>
                  </a:tcPr>
                </a:tc>
                <a:tc>
                  <a:txBody>
                    <a:bodyPr/>
                    <a:lstStyle/>
                    <a:p>
                      <a:endParaRPr lang="en-US" dirty="0"/>
                    </a:p>
                  </a:txBody>
                  <a:tcPr>
                    <a:solidFill>
                      <a:srgbClr val="70897D"/>
                    </a:solidFill>
                  </a:tcPr>
                </a:tc>
                <a:tc>
                  <a:txBody>
                    <a:bodyPr/>
                    <a:lstStyle/>
                    <a:p>
                      <a:endParaRPr lang="en-US" dirty="0"/>
                    </a:p>
                  </a:txBody>
                  <a:tcPr>
                    <a:solidFill>
                      <a:srgbClr val="70897D"/>
                    </a:solidFill>
                  </a:tcPr>
                </a:tc>
                <a:tc>
                  <a:txBody>
                    <a:bodyPr/>
                    <a:lstStyle/>
                    <a:p>
                      <a:endParaRPr lang="en-US" dirty="0"/>
                    </a:p>
                  </a:txBody>
                  <a:tcPr>
                    <a:solidFill>
                      <a:srgbClr val="C16FA4"/>
                    </a:solidFill>
                  </a:tcPr>
                </a:tc>
                <a:tc>
                  <a:txBody>
                    <a:bodyPr/>
                    <a:lstStyle/>
                    <a:p>
                      <a:r>
                        <a:rPr lang="en-US" dirty="0" smtClean="0"/>
                        <a:t>G</a:t>
                      </a:r>
                      <a:endParaRPr lang="en-US" dirty="0"/>
                    </a:p>
                  </a:txBody>
                  <a:tcPr>
                    <a:solidFill>
                      <a:srgbClr val="C16FA4"/>
                    </a:solidFill>
                  </a:tcPr>
                </a:tc>
                <a:extLst>
                  <a:ext uri="{0D108BD9-81ED-4DB2-BD59-A6C34878D82A}">
                    <a16:rowId xmlns:a16="http://schemas.microsoft.com/office/drawing/2014/main" val="545303544"/>
                  </a:ext>
                </a:extLst>
              </a:tr>
              <a:tr h="317755">
                <a:tc>
                  <a:txBody>
                    <a:bodyPr/>
                    <a:lstStyle/>
                    <a:p>
                      <a:r>
                        <a:rPr lang="en-US" dirty="0" smtClean="0"/>
                        <a:t>G</a:t>
                      </a:r>
                      <a:endParaRPr lang="en-US" dirty="0"/>
                    </a:p>
                  </a:txBody>
                  <a:tcPr>
                    <a:solidFill>
                      <a:srgbClr val="70897D"/>
                    </a:solidFill>
                  </a:tcPr>
                </a:tc>
                <a:tc>
                  <a:txBody>
                    <a:bodyPr/>
                    <a:lstStyle/>
                    <a:p>
                      <a:endParaRPr lang="en-US" dirty="0"/>
                    </a:p>
                  </a:txBody>
                  <a:tcPr>
                    <a:solidFill>
                      <a:srgbClr val="70897D"/>
                    </a:solidFill>
                  </a:tcPr>
                </a:tc>
                <a:tc>
                  <a:txBody>
                    <a:bodyPr/>
                    <a:lstStyle/>
                    <a:p>
                      <a:endParaRPr lang="en-US" dirty="0"/>
                    </a:p>
                  </a:txBody>
                  <a:tcPr>
                    <a:solidFill>
                      <a:srgbClr val="C16FA4"/>
                    </a:solidFill>
                  </a:tcPr>
                </a:tc>
                <a:tc>
                  <a:txBody>
                    <a:bodyPr/>
                    <a:lstStyle/>
                    <a:p>
                      <a:endParaRPr lang="en-US" dirty="0"/>
                    </a:p>
                  </a:txBody>
                  <a:tcPr>
                    <a:solidFill>
                      <a:srgbClr val="C16FA4"/>
                    </a:solidFill>
                  </a:tcPr>
                </a:tc>
                <a:tc>
                  <a:txBody>
                    <a:bodyPr/>
                    <a:lstStyle/>
                    <a:p>
                      <a:r>
                        <a:rPr lang="en-US" dirty="0" smtClean="0"/>
                        <a:t>G</a:t>
                      </a:r>
                      <a:endParaRPr lang="en-US" dirty="0"/>
                    </a:p>
                  </a:txBody>
                  <a:tcPr>
                    <a:solidFill>
                      <a:srgbClr val="C16FA4"/>
                    </a:solidFill>
                  </a:tcPr>
                </a:tc>
                <a:extLst>
                  <a:ext uri="{0D108BD9-81ED-4DB2-BD59-A6C34878D82A}">
                    <a16:rowId xmlns:a16="http://schemas.microsoft.com/office/drawing/2014/main" val="3098933852"/>
                  </a:ext>
                </a:extLst>
              </a:tr>
              <a:tr h="317755">
                <a:tc>
                  <a:txBody>
                    <a:bodyPr/>
                    <a:lstStyle/>
                    <a:p>
                      <a:r>
                        <a:rPr lang="en-US" dirty="0" smtClean="0"/>
                        <a:t>G</a:t>
                      </a:r>
                      <a:endParaRPr lang="en-US" dirty="0"/>
                    </a:p>
                  </a:txBody>
                  <a:tcPr>
                    <a:solidFill>
                      <a:srgbClr val="7BB5F5"/>
                    </a:solidFill>
                  </a:tcPr>
                </a:tc>
                <a:tc>
                  <a:txBody>
                    <a:bodyPr/>
                    <a:lstStyle/>
                    <a:p>
                      <a:endParaRPr lang="en-US" dirty="0"/>
                    </a:p>
                  </a:txBody>
                  <a:tcPr>
                    <a:solidFill>
                      <a:srgbClr val="7BB5F5"/>
                    </a:solidFill>
                  </a:tcPr>
                </a:tc>
                <a:tc>
                  <a:txBody>
                    <a:bodyPr/>
                    <a:lstStyle/>
                    <a:p>
                      <a:endParaRPr lang="en-US" dirty="0"/>
                    </a:p>
                  </a:txBody>
                  <a:tcPr>
                    <a:solidFill>
                      <a:srgbClr val="70897D"/>
                    </a:solidFill>
                  </a:tcPr>
                </a:tc>
                <a:tc>
                  <a:txBody>
                    <a:bodyPr/>
                    <a:lstStyle/>
                    <a:p>
                      <a:endParaRPr lang="en-US" dirty="0"/>
                    </a:p>
                  </a:txBody>
                  <a:tcPr>
                    <a:solidFill>
                      <a:srgbClr val="C16FA4"/>
                    </a:solidFill>
                  </a:tcPr>
                </a:tc>
                <a:tc>
                  <a:txBody>
                    <a:bodyPr/>
                    <a:lstStyle/>
                    <a:p>
                      <a:r>
                        <a:rPr lang="en-US" dirty="0" smtClean="0"/>
                        <a:t>G</a:t>
                      </a:r>
                      <a:endParaRPr lang="en-US" dirty="0"/>
                    </a:p>
                  </a:txBody>
                  <a:tcPr>
                    <a:solidFill>
                      <a:srgbClr val="C16FA4"/>
                    </a:solidFill>
                  </a:tcPr>
                </a:tc>
                <a:extLst>
                  <a:ext uri="{0D108BD9-81ED-4DB2-BD59-A6C34878D82A}">
                    <a16:rowId xmlns:a16="http://schemas.microsoft.com/office/drawing/2014/main" val="3811591280"/>
                  </a:ext>
                </a:extLst>
              </a:tr>
              <a:tr h="317755">
                <a:tc>
                  <a:txBody>
                    <a:bodyPr/>
                    <a:lstStyle/>
                    <a:p>
                      <a:r>
                        <a:rPr lang="en-US" dirty="0" smtClean="0"/>
                        <a:t>G</a:t>
                      </a:r>
                      <a:endParaRPr lang="en-US" dirty="0"/>
                    </a:p>
                  </a:txBody>
                  <a:tcPr>
                    <a:solidFill>
                      <a:srgbClr val="7BB5F5"/>
                    </a:solidFill>
                  </a:tcPr>
                </a:tc>
                <a:tc>
                  <a:txBody>
                    <a:bodyPr/>
                    <a:lstStyle/>
                    <a:p>
                      <a:r>
                        <a:rPr lang="en-US" dirty="0" smtClean="0"/>
                        <a:t>G</a:t>
                      </a:r>
                      <a:endParaRPr lang="en-US" dirty="0"/>
                    </a:p>
                  </a:txBody>
                  <a:tcPr>
                    <a:solidFill>
                      <a:srgbClr val="7BB5F5"/>
                    </a:solidFill>
                  </a:tcPr>
                </a:tc>
                <a:tc>
                  <a:txBody>
                    <a:bodyPr/>
                    <a:lstStyle/>
                    <a:p>
                      <a:r>
                        <a:rPr lang="en-US" dirty="0" smtClean="0"/>
                        <a:t>G</a:t>
                      </a:r>
                      <a:endParaRPr lang="en-US" dirty="0"/>
                    </a:p>
                  </a:txBody>
                  <a:tcPr>
                    <a:solidFill>
                      <a:srgbClr val="70897D"/>
                    </a:solidFill>
                  </a:tcPr>
                </a:tc>
                <a:tc>
                  <a:txBody>
                    <a:bodyPr/>
                    <a:lstStyle/>
                    <a:p>
                      <a:r>
                        <a:rPr lang="en-US" dirty="0" smtClean="0"/>
                        <a:t>G</a:t>
                      </a:r>
                      <a:endParaRPr lang="en-US" dirty="0"/>
                    </a:p>
                  </a:txBody>
                  <a:tcPr>
                    <a:solidFill>
                      <a:srgbClr val="C16FA4"/>
                    </a:solidFill>
                  </a:tcPr>
                </a:tc>
                <a:tc>
                  <a:txBody>
                    <a:bodyPr/>
                    <a:lstStyle/>
                    <a:p>
                      <a:r>
                        <a:rPr lang="en-US" dirty="0" smtClean="0"/>
                        <a:t>G</a:t>
                      </a:r>
                      <a:endParaRPr lang="en-US" dirty="0"/>
                    </a:p>
                  </a:txBody>
                  <a:tcPr>
                    <a:solidFill>
                      <a:srgbClr val="C16FA4"/>
                    </a:solidFill>
                  </a:tcPr>
                </a:tc>
                <a:extLst>
                  <a:ext uri="{0D108BD9-81ED-4DB2-BD59-A6C34878D82A}">
                    <a16:rowId xmlns:a16="http://schemas.microsoft.com/office/drawing/2014/main" val="901717887"/>
                  </a:ext>
                </a:extLst>
              </a:tr>
            </a:tbl>
          </a:graphicData>
        </a:graphic>
      </p:graphicFrame>
      <p:cxnSp>
        <p:nvCxnSpPr>
          <p:cNvPr id="6" name="Straight Arrow Connector 5"/>
          <p:cNvCxnSpPr/>
          <p:nvPr/>
        </p:nvCxnSpPr>
        <p:spPr>
          <a:xfrm flipV="1">
            <a:off x="4827757" y="1772817"/>
            <a:ext cx="3704683" cy="169789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flipV="1">
            <a:off x="6588226" y="1844825"/>
            <a:ext cx="2088230" cy="34546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Content Placeholder 2"/>
          <p:cNvSpPr>
            <a:spLocks noGrp="1"/>
          </p:cNvSpPr>
          <p:nvPr>
            <p:ph idx="1"/>
          </p:nvPr>
        </p:nvSpPr>
        <p:spPr>
          <a:xfrm>
            <a:off x="-19364" y="1518264"/>
            <a:ext cx="3714750" cy="5143500"/>
          </a:xfrm>
          <a:solidFill>
            <a:schemeClr val="bg1"/>
          </a:solidFill>
        </p:spPr>
        <p:txBody>
          <a:bodyPr>
            <a:normAutofit lnSpcReduction="10000"/>
          </a:bodyPr>
          <a:lstStyle/>
          <a:p>
            <a:pPr marL="365760" indent="-283464" eaLnBrk="1" fontAlgn="auto" hangingPunct="1">
              <a:spcAft>
                <a:spcPts val="0"/>
              </a:spcAft>
              <a:buFont typeface="Wingdings 2"/>
              <a:buChar char=""/>
              <a:defRPr/>
            </a:pPr>
            <a:r>
              <a:rPr lang="en-CA" b="1" dirty="0" smtClean="0"/>
              <a:t>Making it bigger (1600 by 1200)</a:t>
            </a:r>
            <a:r>
              <a:rPr lang="en-CA" b="1" dirty="0" smtClean="0">
                <a:sym typeface="Wingdings" pitchFamily="2" charset="2"/>
              </a:rPr>
              <a:t> </a:t>
            </a:r>
            <a:endParaRPr lang="en-CA" b="1" dirty="0" smtClean="0"/>
          </a:p>
          <a:p>
            <a:pPr marL="640080" lvl="1" indent="-237744" eaLnBrk="1" fontAlgn="auto" hangingPunct="1">
              <a:spcAft>
                <a:spcPts val="0"/>
              </a:spcAft>
              <a:buFont typeface="Verdana"/>
              <a:buChar char="◦"/>
              <a:defRPr/>
            </a:pPr>
            <a:r>
              <a:rPr lang="en-CA" dirty="0" smtClean="0"/>
              <a:t>More pixels</a:t>
            </a:r>
          </a:p>
          <a:p>
            <a:pPr marL="640080" lvl="1" indent="-237744" eaLnBrk="1" fontAlgn="auto" hangingPunct="1">
              <a:spcAft>
                <a:spcPts val="0"/>
              </a:spcAft>
              <a:buFont typeface="Verdana"/>
              <a:buChar char="◦"/>
              <a:defRPr/>
            </a:pPr>
            <a:r>
              <a:rPr lang="en-CA" dirty="0" smtClean="0"/>
              <a:t>Makes it </a:t>
            </a:r>
            <a:r>
              <a:rPr lang="en-CA" dirty="0" err="1" smtClean="0"/>
              <a:t>pixelated</a:t>
            </a:r>
            <a:r>
              <a:rPr lang="en-CA" dirty="0" smtClean="0"/>
              <a:t>, jagged</a:t>
            </a:r>
          </a:p>
          <a:p>
            <a:pPr marL="640080" lvl="1" indent="-237744" eaLnBrk="1" fontAlgn="auto" hangingPunct="1">
              <a:spcAft>
                <a:spcPts val="0"/>
              </a:spcAft>
              <a:buFont typeface="Verdana"/>
              <a:buChar char="◦"/>
              <a:defRPr/>
            </a:pPr>
            <a:r>
              <a:rPr lang="en-CA" dirty="0" smtClean="0"/>
              <a:t>Adds pixels (guesses (G) where to put them, like a digital zoom on a digital camera)</a:t>
            </a:r>
          </a:p>
          <a:p>
            <a:pPr marL="640080" lvl="1" indent="-237744" eaLnBrk="1" fontAlgn="auto" hangingPunct="1">
              <a:spcAft>
                <a:spcPts val="0"/>
              </a:spcAft>
              <a:buFont typeface="Verdana"/>
              <a:buChar char="◦"/>
              <a:defRPr/>
            </a:pPr>
            <a:r>
              <a:rPr lang="en-CA" dirty="0" smtClean="0"/>
              <a:t>Makes the file size bigger</a:t>
            </a:r>
            <a:endParaRPr lang="en-CA" dirty="0"/>
          </a:p>
        </p:txBody>
      </p:sp>
      <p:sp>
        <p:nvSpPr>
          <p:cNvPr id="2" name="Title 1"/>
          <p:cNvSpPr>
            <a:spLocks noGrp="1"/>
          </p:cNvSpPr>
          <p:nvPr>
            <p:ph type="title"/>
          </p:nvPr>
        </p:nvSpPr>
        <p:spPr>
          <a:xfrm>
            <a:off x="-16755" y="188640"/>
            <a:ext cx="2776933" cy="1143000"/>
          </a:xfrm>
          <a:solidFill>
            <a:schemeClr val="bg1"/>
          </a:solidFill>
        </p:spPr>
        <p:txBody>
          <a:bodyPr/>
          <a:lstStyle/>
          <a:p>
            <a:pPr eaLnBrk="1" fontAlgn="auto" hangingPunct="1">
              <a:spcAft>
                <a:spcPts val="0"/>
              </a:spcAft>
              <a:defRPr/>
            </a:pPr>
            <a:r>
              <a:rPr lang="en-CA" dirty="0"/>
              <a:t>Resampling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File Size for Images</a:t>
            </a:r>
            <a:endParaRPr lang="en-CA" dirty="0">
              <a:solidFill>
                <a:schemeClr val="tx2">
                  <a:satMod val="130000"/>
                </a:schemeClr>
              </a:solidFill>
            </a:endParaRPr>
          </a:p>
        </p:txBody>
      </p:sp>
      <p:sp>
        <p:nvSpPr>
          <p:cNvPr id="86019" name="Content Placeholder 3"/>
          <p:cNvSpPr>
            <a:spLocks noGrp="1"/>
          </p:cNvSpPr>
          <p:nvPr>
            <p:ph idx="1"/>
          </p:nvPr>
        </p:nvSpPr>
        <p:spPr>
          <a:xfrm>
            <a:off x="642938" y="1285875"/>
            <a:ext cx="8291512" cy="5072063"/>
          </a:xfrm>
        </p:spPr>
        <p:txBody>
          <a:bodyPr/>
          <a:lstStyle/>
          <a:p>
            <a:pPr eaLnBrk="1" hangingPunct="1"/>
            <a:r>
              <a:rPr lang="en-CA" altLang="en-US" smtClean="0"/>
              <a:t>The file size for an image is determined by the number of pixels</a:t>
            </a:r>
          </a:p>
          <a:p>
            <a:pPr lvl="1" eaLnBrk="1" hangingPunct="1"/>
            <a:r>
              <a:rPr lang="en-CA" altLang="en-US" smtClean="0"/>
              <a:t>More pixels </a:t>
            </a:r>
            <a:r>
              <a:rPr lang="en-CA" altLang="en-US" smtClean="0">
                <a:sym typeface="Wingdings" panose="05000000000000000000" pitchFamily="2" charset="2"/>
              </a:rPr>
              <a:t> greater file size</a:t>
            </a:r>
          </a:p>
          <a:p>
            <a:pPr lvl="1" eaLnBrk="1" hangingPunct="1"/>
            <a:r>
              <a:rPr lang="en-CA" altLang="en-US" smtClean="0">
                <a:sym typeface="Wingdings" panose="05000000000000000000" pitchFamily="2" charset="2"/>
              </a:rPr>
              <a:t>Less pixels  smaller file size</a:t>
            </a:r>
          </a:p>
          <a:p>
            <a:pPr lvl="1" eaLnBrk="1" hangingPunct="1"/>
            <a:r>
              <a:rPr lang="en-CA" altLang="en-US" smtClean="0">
                <a:sym typeface="Wingdings" panose="05000000000000000000" pitchFamily="2" charset="2"/>
              </a:rPr>
              <a:t>DPI/PPI does not make a difference in the file size  </a:t>
            </a:r>
            <a:r>
              <a:rPr lang="en-CA" altLang="en-US" smtClean="0">
                <a:sym typeface="Wingdings" panose="05000000000000000000" pitchFamily="2" charset="2"/>
                <a:hlinkClick r:id="rId2"/>
              </a:rPr>
              <a:t>http://www.csd.uwo.ca/~lreid/cs1033/resolution/</a:t>
            </a:r>
            <a:endParaRPr lang="en-CA" altLang="en-US" smtClean="0">
              <a:sym typeface="Wingdings" panose="05000000000000000000" pitchFamily="2" charset="2"/>
            </a:endParaRPr>
          </a:p>
          <a:p>
            <a:pPr eaLnBrk="1" hangingPunct="1"/>
            <a:r>
              <a:rPr lang="en-CA" altLang="en-US" smtClean="0">
                <a:sym typeface="Wingdings" panose="05000000000000000000" pitchFamily="2" charset="2"/>
              </a:rPr>
              <a:t>On the web you want the SMALLEST FILE SIZE possible BUT you still want to display your image at a size appropriate for your page! </a:t>
            </a:r>
            <a:endParaRPr lang="en-CA"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did we represent NUMBERS in history?</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5143500" cy="5572125"/>
          </a:xfrm>
        </p:spPr>
        <p:txBody>
          <a:bodyPr>
            <a:normAutofit fontScale="92500" lnSpcReduction="20000"/>
          </a:bodyPr>
          <a:lstStyle/>
          <a:p>
            <a:pPr marL="365760" indent="-283464" eaLnBrk="1" fontAlgn="auto" hangingPunct="1">
              <a:spcAft>
                <a:spcPts val="0"/>
              </a:spcAft>
              <a:buFont typeface="Wingdings 2"/>
              <a:buChar char=""/>
              <a:defRPr/>
            </a:pPr>
            <a:r>
              <a:rPr lang="en-US" dirty="0" smtClean="0"/>
              <a:t>How do humans represent cost and quantities?</a:t>
            </a:r>
          </a:p>
          <a:p>
            <a:pPr marL="365760" indent="-283464" eaLnBrk="1" fontAlgn="auto" hangingPunct="1">
              <a:spcAft>
                <a:spcPts val="0"/>
              </a:spcAft>
              <a:buFont typeface="Wingdings 2"/>
              <a:buChar char=""/>
              <a:defRPr/>
            </a:pPr>
            <a:r>
              <a:rPr lang="en-US" dirty="0" smtClean="0"/>
              <a:t>How did  “the average person” calculate costs before home computers (Still used today)?</a:t>
            </a:r>
          </a:p>
          <a:p>
            <a:pPr marL="365760" indent="-283464" eaLnBrk="1" fontAlgn="auto" hangingPunct="1">
              <a:spcAft>
                <a:spcPts val="0"/>
              </a:spcAft>
              <a:buFont typeface="Wingdings 2"/>
              <a:buChar char=""/>
              <a:defRPr/>
            </a:pPr>
            <a:r>
              <a:rPr lang="en-US" dirty="0" smtClean="0">
                <a:hlinkClick r:id="rId2"/>
              </a:rPr>
              <a:t>How did we calculate costs before 1950s?</a:t>
            </a:r>
            <a:endParaRPr lang="en-US" dirty="0" smtClean="0"/>
          </a:p>
          <a:p>
            <a:pPr marL="365760" indent="-283464" eaLnBrk="1" fontAlgn="auto" hangingPunct="1">
              <a:spcAft>
                <a:spcPts val="0"/>
              </a:spcAft>
              <a:buFont typeface="Wingdings 2"/>
              <a:buChar char=""/>
              <a:defRPr/>
            </a:pPr>
            <a:r>
              <a:rPr lang="en-US" dirty="0" smtClean="0"/>
              <a:t>How did we calculate costs before 1600s?</a:t>
            </a:r>
          </a:p>
          <a:p>
            <a:pPr marL="365760" indent="-283464" eaLnBrk="1" fontAlgn="auto" hangingPunct="1">
              <a:spcAft>
                <a:spcPts val="0"/>
              </a:spcAft>
              <a:buFont typeface="Wingdings 2"/>
              <a:buChar char=""/>
              <a:defRPr/>
            </a:pPr>
            <a:r>
              <a:rPr lang="en-US" dirty="0" smtClean="0"/>
              <a:t>Why is our number system base 10? OR how did we calculate costs before 2700BC?</a:t>
            </a:r>
          </a:p>
          <a:p>
            <a:pPr marL="365760" indent="-283464" eaLnBrk="1" fontAlgn="auto" hangingPunct="1">
              <a:spcAft>
                <a:spcPts val="0"/>
              </a:spcAft>
              <a:buFont typeface="Wingdings 2"/>
              <a:buChar char=""/>
              <a:defRPr/>
            </a:pPr>
            <a:endParaRPr lang="en-CA" dirty="0"/>
          </a:p>
        </p:txBody>
      </p:sp>
      <p:sp>
        <p:nvSpPr>
          <p:cNvPr id="4" name="Content Placeholder 2"/>
          <p:cNvSpPr txBox="1">
            <a:spLocks/>
          </p:cNvSpPr>
          <p:nvPr/>
        </p:nvSpPr>
        <p:spPr bwMode="auto">
          <a:xfrm>
            <a:off x="5929313" y="1681163"/>
            <a:ext cx="28575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639763"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r>
              <a:rPr lang="en-US" altLang="en-US"/>
              <a:t>Decimal Numbers</a:t>
            </a:r>
          </a:p>
          <a:p>
            <a:pPr eaLnBrk="1" hangingPunct="1"/>
            <a:r>
              <a:rPr lang="en-US" altLang="en-US"/>
              <a:t>Calculators </a:t>
            </a:r>
          </a:p>
          <a:p>
            <a:pPr eaLnBrk="1" hangingPunct="1"/>
            <a:r>
              <a:rPr lang="en-US" altLang="en-US"/>
              <a:t>Slide Ruler</a:t>
            </a:r>
          </a:p>
          <a:p>
            <a:pPr eaLnBrk="1" hangingPunct="1"/>
            <a:r>
              <a:rPr lang="en-US" altLang="en-US"/>
              <a:t>Abacus</a:t>
            </a:r>
          </a:p>
          <a:p>
            <a:pPr eaLnBrk="1" hangingPunct="1"/>
            <a:r>
              <a:rPr lang="en-US" altLang="en-US"/>
              <a:t>Count on our fingers!</a:t>
            </a:r>
          </a:p>
          <a:p>
            <a:pPr lvl="1" eaLnBrk="1" hangingPunct="1"/>
            <a:endParaRPr lang="en-CA" altLang="en-US"/>
          </a:p>
        </p:txBody>
      </p:sp>
      <p:sp>
        <p:nvSpPr>
          <p:cNvPr id="5" name="Rectangle 4"/>
          <p:cNvSpPr/>
          <p:nvPr/>
        </p:nvSpPr>
        <p:spPr>
          <a:xfrm>
            <a:off x="5929313" y="1214438"/>
            <a:ext cx="2857500" cy="5500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2000"/>
                                        <p:tgtEl>
                                          <p:spTgt spid="4">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2000"/>
                                        <p:tgtEl>
                                          <p:spTgt spid="4">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Remember</a:t>
            </a:r>
            <a:endParaRPr lang="en-US" dirty="0"/>
          </a:p>
        </p:txBody>
      </p:sp>
      <p:sp>
        <p:nvSpPr>
          <p:cNvPr id="3" name="Content Placeholder 2"/>
          <p:cNvSpPr>
            <a:spLocks noGrp="1"/>
          </p:cNvSpPr>
          <p:nvPr>
            <p:ph idx="1"/>
          </p:nvPr>
        </p:nvSpPr>
        <p:spPr>
          <a:xfrm>
            <a:off x="869950" y="1125538"/>
            <a:ext cx="8077200" cy="5072062"/>
          </a:xfrm>
        </p:spPr>
        <p:txBody>
          <a:bodyPr/>
          <a:lstStyle/>
          <a:p>
            <a:pPr>
              <a:defRPr/>
            </a:pPr>
            <a:r>
              <a:rPr lang="en-US" dirty="0" smtClean="0"/>
              <a:t>_ is a digit place holder</a:t>
            </a:r>
          </a:p>
          <a:p>
            <a:pPr>
              <a:defRPr/>
            </a:pPr>
            <a:r>
              <a:rPr lang="en-US" dirty="0" smtClean="0"/>
              <a:t>987 is a 3 digit number</a:t>
            </a:r>
          </a:p>
          <a:p>
            <a:pPr>
              <a:defRPr/>
            </a:pPr>
            <a:r>
              <a:rPr lang="en-US" dirty="0" smtClean="0"/>
              <a:t>BUT it could also be a 8 digit number as follows:</a:t>
            </a:r>
            <a:br>
              <a:rPr lang="en-US" dirty="0" smtClean="0"/>
            </a:br>
            <a:r>
              <a:rPr lang="en-US" dirty="0" smtClean="0"/>
              <a:t>000000987</a:t>
            </a:r>
          </a:p>
          <a:p>
            <a:pPr marL="82550" indent="0">
              <a:buFont typeface="Wingdings 2" panose="05020102010507070707" pitchFamily="18" charset="2"/>
              <a:buNone/>
              <a:defRPr/>
            </a:pPr>
            <a:r>
              <a:rPr lang="en-US" dirty="0" smtClean="0"/>
              <a:t>If you had to represent the numbers with digit holders, you pad the front with zeros 0:</a:t>
            </a:r>
            <a:br>
              <a:rPr lang="en-US" dirty="0" smtClean="0"/>
            </a:br>
            <a:endParaRPr lang="en-US" dirty="0" smtClean="0"/>
          </a:p>
        </p:txBody>
      </p:sp>
      <p:sp>
        <p:nvSpPr>
          <p:cNvPr id="6" name="Rectangle 5"/>
          <p:cNvSpPr/>
          <p:nvPr/>
        </p:nvSpPr>
        <p:spPr>
          <a:xfrm>
            <a:off x="3465513" y="5672138"/>
            <a:ext cx="504825"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033838" y="5672138"/>
            <a:ext cx="503237"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600575" y="5672138"/>
            <a:ext cx="504825"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195888" y="5672138"/>
            <a:ext cx="503237"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813425" y="5672138"/>
            <a:ext cx="503238"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380163" y="5672138"/>
            <a:ext cx="504825"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948488" y="5672138"/>
            <a:ext cx="503237"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7516813" y="5672138"/>
            <a:ext cx="503237" cy="7191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a:spLocks noChangeArrowheads="1"/>
          </p:cNvSpPr>
          <p:nvPr/>
        </p:nvSpPr>
        <p:spPr bwMode="auto">
          <a:xfrm>
            <a:off x="6473825" y="5749925"/>
            <a:ext cx="43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9</a:t>
            </a:r>
          </a:p>
        </p:txBody>
      </p:sp>
      <p:sp>
        <p:nvSpPr>
          <p:cNvPr id="15" name="TextBox 14"/>
          <p:cNvSpPr txBox="1">
            <a:spLocks noChangeArrowheads="1"/>
          </p:cNvSpPr>
          <p:nvPr/>
        </p:nvSpPr>
        <p:spPr bwMode="auto">
          <a:xfrm>
            <a:off x="7021513" y="5794375"/>
            <a:ext cx="43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8</a:t>
            </a:r>
          </a:p>
        </p:txBody>
      </p:sp>
      <p:sp>
        <p:nvSpPr>
          <p:cNvPr id="16" name="TextBox 15"/>
          <p:cNvSpPr txBox="1">
            <a:spLocks noChangeArrowheads="1"/>
          </p:cNvSpPr>
          <p:nvPr/>
        </p:nvSpPr>
        <p:spPr bwMode="auto">
          <a:xfrm>
            <a:off x="7551738" y="5749925"/>
            <a:ext cx="433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7</a:t>
            </a:r>
          </a:p>
        </p:txBody>
      </p:sp>
      <p:sp>
        <p:nvSpPr>
          <p:cNvPr id="17" name="TextBox 16"/>
          <p:cNvSpPr txBox="1">
            <a:spLocks noChangeArrowheads="1"/>
          </p:cNvSpPr>
          <p:nvPr/>
        </p:nvSpPr>
        <p:spPr bwMode="auto">
          <a:xfrm>
            <a:off x="5911850" y="5794375"/>
            <a:ext cx="433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
        <p:nvSpPr>
          <p:cNvPr id="18" name="TextBox 17"/>
          <p:cNvSpPr txBox="1">
            <a:spLocks noChangeArrowheads="1"/>
          </p:cNvSpPr>
          <p:nvPr/>
        </p:nvSpPr>
        <p:spPr bwMode="auto">
          <a:xfrm>
            <a:off x="5310188" y="5770563"/>
            <a:ext cx="43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
        <p:nvSpPr>
          <p:cNvPr id="19" name="TextBox 18"/>
          <p:cNvSpPr txBox="1">
            <a:spLocks noChangeArrowheads="1"/>
          </p:cNvSpPr>
          <p:nvPr/>
        </p:nvSpPr>
        <p:spPr bwMode="auto">
          <a:xfrm>
            <a:off x="4721225" y="5722938"/>
            <a:ext cx="43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
        <p:nvSpPr>
          <p:cNvPr id="20" name="TextBox 19"/>
          <p:cNvSpPr txBox="1">
            <a:spLocks noChangeArrowheads="1"/>
          </p:cNvSpPr>
          <p:nvPr/>
        </p:nvSpPr>
        <p:spPr bwMode="auto">
          <a:xfrm>
            <a:off x="4060825" y="5711825"/>
            <a:ext cx="43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
        <p:nvSpPr>
          <p:cNvPr id="21" name="TextBox 20"/>
          <p:cNvSpPr txBox="1">
            <a:spLocks noChangeArrowheads="1"/>
          </p:cNvSpPr>
          <p:nvPr/>
        </p:nvSpPr>
        <p:spPr bwMode="auto">
          <a:xfrm>
            <a:off x="3524250" y="5743575"/>
            <a:ext cx="43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42875"/>
            <a:ext cx="8215313" cy="1643063"/>
          </a:xfrm>
        </p:spPr>
        <p:txBody>
          <a:bodyPr>
            <a:normAutofit fontScale="90000"/>
          </a:bodyPr>
          <a:lstStyle/>
          <a:p>
            <a:pPr eaLnBrk="1" fontAlgn="auto" hangingPunct="1">
              <a:spcAft>
                <a:spcPts val="0"/>
              </a:spcAft>
              <a:defRPr/>
            </a:pPr>
            <a:r>
              <a:rPr lang="en-CA" dirty="0" smtClean="0">
                <a:solidFill>
                  <a:schemeClr val="tx2">
                    <a:satMod val="130000"/>
                  </a:schemeClr>
                </a:solidFill>
              </a:rPr>
              <a:t>How does a computer represent numbers and words and images and sound?</a:t>
            </a:r>
            <a:endParaRPr lang="en-CA" dirty="0">
              <a:solidFill>
                <a:schemeClr val="tx2">
                  <a:satMod val="130000"/>
                </a:schemeClr>
              </a:solidFill>
            </a:endParaRPr>
          </a:p>
        </p:txBody>
      </p:sp>
      <p:sp>
        <p:nvSpPr>
          <p:cNvPr id="28675" name="Content Placeholder 2"/>
          <p:cNvSpPr>
            <a:spLocks noGrp="1"/>
          </p:cNvSpPr>
          <p:nvPr>
            <p:ph idx="1"/>
          </p:nvPr>
        </p:nvSpPr>
        <p:spPr>
          <a:xfrm>
            <a:off x="857250" y="1928813"/>
            <a:ext cx="7858125" cy="4429125"/>
          </a:xfrm>
        </p:spPr>
        <p:txBody>
          <a:bodyPr/>
          <a:lstStyle/>
          <a:p>
            <a:pPr eaLnBrk="1" hangingPunct="1"/>
            <a:r>
              <a:rPr lang="en-US" altLang="en-US" dirty="0" smtClean="0"/>
              <a:t>How does a computer represent numbers?</a:t>
            </a:r>
          </a:p>
          <a:p>
            <a:pPr eaLnBrk="1" hangingPunct="1"/>
            <a:r>
              <a:rPr lang="en-US" altLang="en-US" dirty="0" smtClean="0"/>
              <a:t>How does a computer represent words?</a:t>
            </a:r>
          </a:p>
          <a:p>
            <a:pPr eaLnBrk="1" hangingPunct="1"/>
            <a:r>
              <a:rPr lang="en-US" altLang="en-US" dirty="0" smtClean="0"/>
              <a:t>How does a computer represent images?</a:t>
            </a:r>
          </a:p>
          <a:p>
            <a:pPr eaLnBrk="1" hangingPunct="1"/>
            <a:r>
              <a:rPr lang="en-US" altLang="en-US" dirty="0" smtClean="0"/>
              <a:t>How does a computer represent sound?</a:t>
            </a:r>
          </a:p>
          <a:p>
            <a:pPr eaLnBrk="1" hangingPunct="1"/>
            <a:r>
              <a:rPr lang="en-US" altLang="en-US" dirty="0" smtClean="0"/>
              <a:t>What is DNA and why is Laura mentioning it here? </a:t>
            </a:r>
            <a:r>
              <a:rPr lang="en-US" altLang="en-US" dirty="0" smtClean="0">
                <a:sym typeface="Wingdings" panose="05000000000000000000" pitchFamily="2" charset="2"/>
              </a:rPr>
              <a:t> </a:t>
            </a:r>
            <a:r>
              <a:rPr lang="en-US" altLang="en-US" sz="1800" dirty="0" smtClean="0">
                <a:sym typeface="Wingdings" panose="05000000000000000000" pitchFamily="2" charset="2"/>
                <a:hlinkClick r:id="rId2"/>
              </a:rPr>
              <a:t>http://en.wikipedia.org/wiki/Quaternary_numeral_system</a:t>
            </a:r>
            <a:r>
              <a:rPr lang="en-US" altLang="en-US" sz="1800" dirty="0" smtClean="0">
                <a:sym typeface="Wingdings" panose="05000000000000000000" pitchFamily="2" charset="2"/>
              </a:rPr>
              <a:t> </a:t>
            </a:r>
          </a:p>
          <a:p>
            <a:pPr eaLnBrk="1" hangingPunct="1"/>
            <a:r>
              <a:rPr lang="en-US" altLang="en-US" sz="1800" dirty="0" smtClean="0">
                <a:hlinkClick r:id="rId3"/>
              </a:rPr>
              <a:t>https://www.youtube.com/watch?v=dNtVWPaOzho</a:t>
            </a:r>
            <a:r>
              <a:rPr lang="en-US" altLang="en-US" sz="1800" dirty="0" smtClean="0"/>
              <a:t> </a:t>
            </a:r>
            <a:endParaRPr lang="en-CA"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Important…</a:t>
            </a:r>
            <a:endParaRPr lang="en-CA" dirty="0">
              <a:solidFill>
                <a:schemeClr val="tx2">
                  <a:satMod val="130000"/>
                </a:schemeClr>
              </a:solidFill>
            </a:endParaRPr>
          </a:p>
        </p:txBody>
      </p:sp>
      <p:sp>
        <p:nvSpPr>
          <p:cNvPr id="3" name="Content Placeholder 2"/>
          <p:cNvSpPr>
            <a:spLocks noGrp="1"/>
          </p:cNvSpPr>
          <p:nvPr>
            <p:ph idx="1"/>
          </p:nvPr>
        </p:nvSpPr>
        <p:spPr>
          <a:xfrm>
            <a:off x="642938" y="1285875"/>
            <a:ext cx="8291512" cy="5072063"/>
          </a:xfrm>
        </p:spPr>
        <p:txBody>
          <a:bodyPr>
            <a:normAutofit fontScale="85000" lnSpcReduction="10000"/>
          </a:bodyPr>
          <a:lstStyle/>
          <a:p>
            <a:pPr marL="365760" indent="-283464" eaLnBrk="1" fontAlgn="auto" hangingPunct="1">
              <a:spcAft>
                <a:spcPts val="0"/>
              </a:spcAft>
              <a:buFont typeface="Wingdings 2"/>
              <a:buChar char=""/>
              <a:defRPr/>
            </a:pPr>
            <a:r>
              <a:rPr lang="en-CA" dirty="0" smtClean="0"/>
              <a:t>Basically everything we talk about from now in this course is how a computer encodes/represents stuff!</a:t>
            </a:r>
          </a:p>
          <a:p>
            <a:pPr marL="365760" indent="-283464" eaLnBrk="1" fontAlgn="auto" hangingPunct="1">
              <a:spcAft>
                <a:spcPts val="0"/>
              </a:spcAft>
              <a:buFont typeface="Wingdings 2"/>
              <a:buChar char=""/>
              <a:defRPr/>
            </a:pPr>
            <a:r>
              <a:rPr lang="en-CA" dirty="0" smtClean="0"/>
              <a:t>Remember computers only understand/speak “</a:t>
            </a:r>
            <a:r>
              <a:rPr lang="en-CA" b="1" dirty="0" smtClean="0"/>
              <a:t>Binary</a:t>
            </a:r>
            <a:r>
              <a:rPr lang="en-CA" dirty="0" smtClean="0"/>
              <a:t>”  </a:t>
            </a:r>
            <a:r>
              <a:rPr lang="en-CA" dirty="0" smtClean="0">
                <a:sym typeface="Wingdings" pitchFamily="2" charset="2"/>
              </a:rPr>
              <a:t> O or 1</a:t>
            </a:r>
            <a:endParaRPr lang="en-CA" dirty="0" smtClean="0"/>
          </a:p>
          <a:p>
            <a:pPr marL="365760" indent="-283464" eaLnBrk="1" fontAlgn="auto" hangingPunct="1">
              <a:spcAft>
                <a:spcPts val="0"/>
              </a:spcAft>
              <a:buFont typeface="Wingdings 2"/>
              <a:buChar char=""/>
              <a:defRPr/>
            </a:pPr>
            <a:r>
              <a:rPr lang="en-CA" dirty="0" smtClean="0"/>
              <a:t>Programmers have figured out how to convert our world to something a computer can understand, thus they convert:</a:t>
            </a:r>
          </a:p>
          <a:p>
            <a:pPr marL="640080" lvl="1" indent="-237744" eaLnBrk="1" fontAlgn="auto" hangingPunct="1">
              <a:spcAft>
                <a:spcPts val="0"/>
              </a:spcAft>
              <a:buFont typeface="Verdana"/>
              <a:buChar char="◦"/>
              <a:defRPr/>
            </a:pPr>
            <a:r>
              <a:rPr lang="en-CA" dirty="0" smtClean="0"/>
              <a:t>Words to binary</a:t>
            </a:r>
          </a:p>
          <a:p>
            <a:pPr marL="640080" lvl="1" indent="-237744" eaLnBrk="1" fontAlgn="auto" hangingPunct="1">
              <a:spcAft>
                <a:spcPts val="0"/>
              </a:spcAft>
              <a:buFont typeface="Verdana"/>
              <a:buChar char="◦"/>
              <a:defRPr/>
            </a:pPr>
            <a:r>
              <a:rPr lang="en-CA" dirty="0" smtClean="0"/>
              <a:t>Images to binary</a:t>
            </a:r>
          </a:p>
          <a:p>
            <a:pPr marL="640080" lvl="1" indent="-237744" eaLnBrk="1" fontAlgn="auto" hangingPunct="1">
              <a:spcAft>
                <a:spcPts val="0"/>
              </a:spcAft>
              <a:buFont typeface="Verdana"/>
              <a:buChar char="◦"/>
              <a:defRPr/>
            </a:pPr>
            <a:r>
              <a:rPr lang="en-CA" dirty="0" smtClean="0"/>
              <a:t>Sound to binary</a:t>
            </a:r>
          </a:p>
          <a:p>
            <a:pPr marL="640080" lvl="1" indent="-237744" eaLnBrk="1" fontAlgn="auto" hangingPunct="1">
              <a:spcAft>
                <a:spcPts val="0"/>
              </a:spcAft>
              <a:buFont typeface="Verdana"/>
              <a:buChar char="◦"/>
              <a:defRPr/>
            </a:pPr>
            <a:r>
              <a:rPr lang="en-CA" dirty="0" smtClean="0"/>
              <a:t>Movies to binary</a:t>
            </a:r>
          </a:p>
          <a:p>
            <a:pPr marL="365442" indent="-237744" eaLnBrk="1" fontAlgn="auto" hangingPunct="1">
              <a:spcAft>
                <a:spcPts val="0"/>
              </a:spcAft>
              <a:buFont typeface="Verdana"/>
              <a:buChar char="◦"/>
              <a:defRPr/>
            </a:pPr>
            <a:r>
              <a:rPr lang="en-CA" dirty="0" smtClean="0">
                <a:hlinkClick r:id="rId2"/>
              </a:rPr>
              <a:t>Something from a former student</a:t>
            </a:r>
            <a:endParaRPr lang="en-CA" dirty="0" smtClean="0"/>
          </a:p>
          <a:p>
            <a:pPr marL="640080" lvl="1" indent="-237744" eaLnBrk="1" fontAlgn="auto" hangingPunct="1">
              <a:spcAft>
                <a:spcPts val="0"/>
              </a:spcAft>
              <a:buFont typeface="Verdana"/>
              <a:buChar char="◦"/>
              <a:defRPr/>
            </a:pPr>
            <a:endParaRPr lang="en-CA" dirty="0" smtClean="0"/>
          </a:p>
          <a:p>
            <a:pPr marL="365760" indent="-283464" eaLnBrk="1" fontAlgn="auto" hangingPunct="1">
              <a:spcAft>
                <a:spcPts val="0"/>
              </a:spcAft>
              <a:buFont typeface="Wingdings 2"/>
              <a:buNone/>
              <a:defRPr/>
            </a:pPr>
            <a:endParaRPr lang="en-CA" dirty="0" smtClean="0"/>
          </a:p>
          <a:p>
            <a:pPr marL="640080" lvl="1" indent="-237744" eaLnBrk="1" fontAlgn="auto" hangingPunct="1">
              <a:spcAft>
                <a:spcPts val="0"/>
              </a:spcAft>
              <a:buFont typeface="Verdana"/>
              <a:buChar char="◦"/>
              <a:defRPr/>
            </a:pPr>
            <a:endParaRPr lang="en-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10463</TotalTime>
  <Words>3218</Words>
  <Application>Microsoft Office PowerPoint</Application>
  <PresentationFormat>On-screen Show (4:3)</PresentationFormat>
  <Paragraphs>546</Paragraphs>
  <Slides>59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MS Gothic</vt:lpstr>
      <vt:lpstr>Arial</vt:lpstr>
      <vt:lpstr>Calibri</vt:lpstr>
      <vt:lpstr>Gill Sans MT</vt:lpstr>
      <vt:lpstr>Rockwell Extra Bold</vt:lpstr>
      <vt:lpstr>Verdana</vt:lpstr>
      <vt:lpstr>Wingdings</vt:lpstr>
      <vt:lpstr>Wingdings 2</vt:lpstr>
      <vt:lpstr>Solstice</vt:lpstr>
      <vt:lpstr>Introduction to Graphics</vt:lpstr>
      <vt:lpstr>Overview of This Week’s Topics</vt:lpstr>
      <vt:lpstr>Textbook Readings</vt:lpstr>
      <vt:lpstr>Consider this:</vt:lpstr>
      <vt:lpstr>Before computers how did we encode data (i.e. store information about our world)?</vt:lpstr>
      <vt:lpstr>How did we represent NUMBERS in history?</vt:lpstr>
      <vt:lpstr>Remember</vt:lpstr>
      <vt:lpstr>How does a computer represent numbers and words and images and sound?</vt:lpstr>
      <vt:lpstr>Important…</vt:lpstr>
      <vt:lpstr>Let’s try an experiment:</vt:lpstr>
      <vt:lpstr>Let’s trying using Binary to represent our world!</vt:lpstr>
      <vt:lpstr>How many items can we represent with Binary Bits? (how many patterns can we make)</vt:lpstr>
      <vt:lpstr>Representing Decimal Numbers in Binary</vt:lpstr>
      <vt:lpstr>How many things can we represent with Binary Digits (Bits)</vt:lpstr>
      <vt:lpstr>PowerPoint Presentation</vt:lpstr>
      <vt:lpstr>Representing Characters in Binary</vt:lpstr>
      <vt:lpstr>How many numbering systems are there?</vt:lpstr>
      <vt:lpstr>PowerPoint Presentation</vt:lpstr>
      <vt:lpstr>Binary to Decimal Conversion</vt:lpstr>
      <vt:lpstr>Binary to Decimal Conversion</vt:lpstr>
      <vt:lpstr>Binary to Decimal Conversion</vt:lpstr>
      <vt:lpstr>Binary to Decimal Conversion</vt:lpstr>
      <vt:lpstr>Binary example:</vt:lpstr>
      <vt:lpstr>Why do Computers like Binary?</vt:lpstr>
      <vt:lpstr>Analog vs Digital</vt:lpstr>
      <vt:lpstr>Converting Analog to Digital</vt:lpstr>
      <vt:lpstr>Sampling for Images</vt:lpstr>
      <vt:lpstr>Sampling</vt:lpstr>
      <vt:lpstr>Quantizing Images</vt:lpstr>
      <vt:lpstr>Quantizing Images</vt:lpstr>
      <vt:lpstr>Sampling and Quantizing</vt:lpstr>
      <vt:lpstr>Introduction to Graphics</vt:lpstr>
      <vt:lpstr>How about this?</vt:lpstr>
      <vt:lpstr>Images are great for</vt:lpstr>
      <vt:lpstr>Where do we get our images to use on our computer?</vt:lpstr>
      <vt:lpstr>Some Terminology: Dots Per Inch (dpi)</vt:lpstr>
      <vt:lpstr>PowerPoint Presentation</vt:lpstr>
      <vt:lpstr>PowerPoint Presentation</vt:lpstr>
      <vt:lpstr>Example</vt:lpstr>
      <vt:lpstr>Pixel</vt:lpstr>
      <vt:lpstr>Pixels</vt:lpstr>
      <vt:lpstr>Now that we understand that …</vt:lpstr>
      <vt:lpstr>PowerPoint Presentation</vt:lpstr>
      <vt:lpstr>Digital Cameras</vt:lpstr>
      <vt:lpstr>Digital Camera Stats</vt:lpstr>
      <vt:lpstr>Printing Images on Paper</vt:lpstr>
      <vt:lpstr>Remember that we take an image and… </vt:lpstr>
      <vt:lpstr>Displaying Images on the Screen</vt:lpstr>
      <vt:lpstr>PowerPoint Presentation</vt:lpstr>
      <vt:lpstr>Changing the Screen Resolution</vt:lpstr>
      <vt:lpstr>PowerPoint Presentation</vt:lpstr>
      <vt:lpstr>Displaying images on a screen</vt:lpstr>
      <vt:lpstr>800 by 600 Monitor Resolution</vt:lpstr>
      <vt:lpstr>1600 by 1200 Monitor Resolution</vt:lpstr>
      <vt:lpstr>Average Pixels Per Inch for Monitors</vt:lpstr>
      <vt:lpstr>Why does 72PPI matter?</vt:lpstr>
      <vt:lpstr>Resizing an Image  Resampling</vt:lpstr>
      <vt:lpstr>Resampling </vt:lpstr>
      <vt:lpstr>File Size for Images</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576</cp:revision>
  <cp:lastPrinted>2017-01-23T19:05:34Z</cp:lastPrinted>
  <dcterms:created xsi:type="dcterms:W3CDTF">2009-09-04T16:33:04Z</dcterms:created>
  <dcterms:modified xsi:type="dcterms:W3CDTF">2020-09-16T16:34:38Z</dcterms:modified>
</cp:coreProperties>
</file>