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55"/>
  </p:notesMasterIdLst>
  <p:handoutMasterIdLst>
    <p:handoutMasterId r:id="rId56"/>
  </p:handoutMasterIdLst>
  <p:sldIdLst>
    <p:sldId id="582" r:id="rId2"/>
    <p:sldId id="257" r:id="rId3"/>
    <p:sldId id="595" r:id="rId4"/>
    <p:sldId id="584" r:id="rId5"/>
    <p:sldId id="585" r:id="rId6"/>
    <p:sldId id="586" r:id="rId7"/>
    <p:sldId id="587" r:id="rId8"/>
    <p:sldId id="590" r:id="rId9"/>
    <p:sldId id="591" r:id="rId10"/>
    <p:sldId id="592" r:id="rId11"/>
    <p:sldId id="593" r:id="rId12"/>
    <p:sldId id="594" r:id="rId13"/>
    <p:sldId id="605" r:id="rId14"/>
    <p:sldId id="538" r:id="rId15"/>
    <p:sldId id="539" r:id="rId16"/>
    <p:sldId id="540" r:id="rId17"/>
    <p:sldId id="541" r:id="rId18"/>
    <p:sldId id="542" r:id="rId19"/>
    <p:sldId id="543" r:id="rId20"/>
    <p:sldId id="544" r:id="rId21"/>
    <p:sldId id="578" r:id="rId22"/>
    <p:sldId id="579" r:id="rId23"/>
    <p:sldId id="545" r:id="rId24"/>
    <p:sldId id="546" r:id="rId25"/>
    <p:sldId id="547" r:id="rId26"/>
    <p:sldId id="548" r:id="rId27"/>
    <p:sldId id="549" r:id="rId28"/>
    <p:sldId id="550" r:id="rId29"/>
    <p:sldId id="551" r:id="rId30"/>
    <p:sldId id="552" r:id="rId31"/>
    <p:sldId id="553" r:id="rId32"/>
    <p:sldId id="554" r:id="rId33"/>
    <p:sldId id="555" r:id="rId34"/>
    <p:sldId id="556" r:id="rId35"/>
    <p:sldId id="557" r:id="rId36"/>
    <p:sldId id="558" r:id="rId37"/>
    <p:sldId id="560" r:id="rId38"/>
    <p:sldId id="561" r:id="rId39"/>
    <p:sldId id="562" r:id="rId40"/>
    <p:sldId id="564" r:id="rId41"/>
    <p:sldId id="565" r:id="rId42"/>
    <p:sldId id="566" r:id="rId43"/>
    <p:sldId id="567" r:id="rId44"/>
    <p:sldId id="568" r:id="rId45"/>
    <p:sldId id="569" r:id="rId46"/>
    <p:sldId id="570" r:id="rId47"/>
    <p:sldId id="571" r:id="rId48"/>
    <p:sldId id="572" r:id="rId49"/>
    <p:sldId id="573" r:id="rId50"/>
    <p:sldId id="574" r:id="rId51"/>
    <p:sldId id="575" r:id="rId52"/>
    <p:sldId id="576" r:id="rId53"/>
    <p:sldId id="601" r:id="rId5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200C8"/>
    <a:srgbClr val="C80032"/>
    <a:srgbClr val="646464"/>
    <a:srgbClr val="CCCCCC"/>
    <a:srgbClr val="2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5" autoAdjust="0"/>
    <p:restoredTop sz="82491" autoAdjust="0"/>
  </p:normalViewPr>
  <p:slideViewPr>
    <p:cSldViewPr>
      <p:cViewPr varScale="1">
        <p:scale>
          <a:sx n="76" d="100"/>
          <a:sy n="76" d="100"/>
        </p:scale>
        <p:origin x="20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38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04422A3E-4DAE-4AD4-AED7-3AC6B24656CE}" type="datetimeFigureOut">
              <a:rPr lang="en-US"/>
              <a:pPr>
                <a:defRPr/>
              </a:pPr>
              <a:t>2/14/2022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390" tIns="45694" rIns="91390" bIns="4569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AF7C0A-A7A4-4302-8106-F53CD850AC0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09" tIns="48304" rIns="96609" bIns="4830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09" tIns="48304" rIns="96609" bIns="4830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D4E44CF-F0D7-4DED-93FF-61037A88A88D}" type="datetimeFigureOut">
              <a:rPr lang="en-US"/>
              <a:pPr>
                <a:defRPr/>
              </a:pPr>
              <a:t>2/14/2022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9" tIns="48304" rIns="96609" bIns="48304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09" tIns="48304" rIns="96609" bIns="4830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09" tIns="48304" rIns="96609" bIns="4830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09" tIns="48304" rIns="96609" bIns="483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95C20B-B703-439A-B84E-AA4893F9119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F382C7-C9B3-4352-A6BB-DBB49E92F9F4}" type="slidenum">
              <a:rPr lang="en-CA" altLang="en-US" sz="1300" smtClean="0"/>
              <a:pPr>
                <a:spcBef>
                  <a:spcPct val="0"/>
                </a:spcBef>
              </a:pPr>
              <a:t>1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D82245-D7A6-4568-A9E7-5DDD3D23837C}" type="slidenum">
              <a:rPr lang="en-CA" altLang="en-US" sz="1300" smtClean="0"/>
              <a:pPr>
                <a:spcBef>
                  <a:spcPct val="0"/>
                </a:spcBef>
              </a:pPr>
              <a:t>19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2BF08-5B66-44DB-8FF9-CD4AEFDC817B}" type="slidenum">
              <a:rPr lang="en-CA" altLang="en-US" sz="1300" smtClean="0"/>
              <a:pPr>
                <a:spcBef>
                  <a:spcPct val="0"/>
                </a:spcBef>
              </a:pPr>
              <a:t>20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ED1F0E-C8C3-44C8-82D3-3B9E8563FD62}" type="slidenum">
              <a:rPr lang="en-CA" altLang="en-US" sz="1300" smtClean="0"/>
              <a:pPr>
                <a:spcBef>
                  <a:spcPct val="0"/>
                </a:spcBef>
              </a:pPr>
              <a:t>21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47EDB2-CF1B-43E1-ACEE-2126B9894836}" type="slidenum">
              <a:rPr lang="en-CA" altLang="en-US" sz="1300" smtClean="0"/>
              <a:pPr>
                <a:spcBef>
                  <a:spcPct val="0"/>
                </a:spcBef>
              </a:pPr>
              <a:t>22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24FDCA-9196-4668-B09E-765946A82FE1}" type="slidenum">
              <a:rPr lang="en-CA" altLang="en-US" sz="1300" smtClean="0"/>
              <a:pPr>
                <a:spcBef>
                  <a:spcPct val="0"/>
                </a:spcBef>
              </a:pPr>
              <a:t>23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070C95-2106-4950-AA7D-0A53D0EF7778}" type="slidenum">
              <a:rPr lang="en-CA" altLang="en-US" sz="1300" smtClean="0"/>
              <a:pPr>
                <a:spcBef>
                  <a:spcPct val="0"/>
                </a:spcBef>
              </a:pPr>
              <a:t>24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AFBA7E-ACA9-4489-9DC1-0EE014FD822D}" type="slidenum">
              <a:rPr lang="en-CA" altLang="en-US" sz="1300" smtClean="0"/>
              <a:pPr>
                <a:spcBef>
                  <a:spcPct val="0"/>
                </a:spcBef>
              </a:pPr>
              <a:t>25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2A24F0-910C-4F9B-B725-8574A2288EB7}" type="slidenum">
              <a:rPr lang="en-CA" altLang="en-US" sz="1300" smtClean="0"/>
              <a:pPr>
                <a:spcBef>
                  <a:spcPct val="0"/>
                </a:spcBef>
              </a:pPr>
              <a:t>26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9EAC90-7087-4E06-8D3F-88B7966042BE}" type="slidenum">
              <a:rPr lang="en-CA" altLang="en-US" sz="1300" smtClean="0"/>
              <a:pPr>
                <a:spcBef>
                  <a:spcPct val="0"/>
                </a:spcBef>
              </a:pPr>
              <a:t>27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E14D21-5C4F-41EA-9AF7-3D5E67851DD9}" type="slidenum">
              <a:rPr lang="en-CA" altLang="en-US" sz="1300" smtClean="0"/>
              <a:pPr>
                <a:spcBef>
                  <a:spcPct val="0"/>
                </a:spcBef>
              </a:pPr>
              <a:t>28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00BFE6-1364-447D-A9EE-EF7E011A400F}" type="slidenum">
              <a:rPr lang="en-CA" altLang="en-US" sz="1300" smtClean="0"/>
              <a:pPr>
                <a:spcBef>
                  <a:spcPct val="0"/>
                </a:spcBef>
              </a:pPr>
              <a:t>2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7210F9-DFFD-42B8-B197-E629A58ECDAB}" type="slidenum">
              <a:rPr lang="en-CA" altLang="en-US" sz="1300" smtClean="0"/>
              <a:pPr>
                <a:spcBef>
                  <a:spcPct val="0"/>
                </a:spcBef>
              </a:pPr>
              <a:t>29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334709-8A11-467B-9BEC-1E08909DD59F}" type="slidenum">
              <a:rPr lang="en-CA" altLang="en-US" sz="1300" smtClean="0"/>
              <a:pPr>
                <a:spcBef>
                  <a:spcPct val="0"/>
                </a:spcBef>
              </a:pPr>
              <a:t>30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E01016-DACF-4B9F-B7FE-581979DE86ED}" type="slidenum">
              <a:rPr lang="en-CA" altLang="en-US" sz="1300" smtClean="0"/>
              <a:pPr>
                <a:spcBef>
                  <a:spcPct val="0"/>
                </a:spcBef>
              </a:pPr>
              <a:t>31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21D065-7A9A-416F-9A61-25E8903C436C}" type="slidenum">
              <a:rPr lang="en-CA" altLang="en-US" sz="1300" smtClean="0"/>
              <a:pPr>
                <a:spcBef>
                  <a:spcPct val="0"/>
                </a:spcBef>
              </a:pPr>
              <a:t>32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CA8E3F-6F95-4874-BBF1-EFEF9DD2CC83}" type="slidenum">
              <a:rPr lang="en-CA" altLang="en-US" sz="1300" smtClean="0"/>
              <a:pPr>
                <a:spcBef>
                  <a:spcPct val="0"/>
                </a:spcBef>
              </a:pPr>
              <a:t>33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636AEF-431F-4547-A7AF-060927589485}" type="slidenum">
              <a:rPr lang="en-CA" altLang="en-US" sz="1300" smtClean="0"/>
              <a:pPr>
                <a:spcBef>
                  <a:spcPct val="0"/>
                </a:spcBef>
              </a:pPr>
              <a:t>34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A012F9-F2E0-4844-8E14-FAD4E56766C3}" type="slidenum">
              <a:rPr lang="en-CA" altLang="en-US" sz="1300" smtClean="0"/>
              <a:pPr>
                <a:spcBef>
                  <a:spcPct val="0"/>
                </a:spcBef>
              </a:pPr>
              <a:t>35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/>
              <a:t>Saved with 64 colours to show differences better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E76140-6FDF-4233-ABAD-E8431970FA2B}" type="slidenum">
              <a:rPr lang="en-CA" altLang="en-US" sz="1300" smtClean="0"/>
              <a:pPr>
                <a:spcBef>
                  <a:spcPct val="0"/>
                </a:spcBef>
              </a:pPr>
              <a:t>36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B7043C-67A9-4AB3-868E-C2EB077EA84E}" type="slidenum">
              <a:rPr lang="en-CA" altLang="en-US" sz="1300" smtClean="0"/>
              <a:pPr>
                <a:spcBef>
                  <a:spcPct val="0"/>
                </a:spcBef>
              </a:pPr>
              <a:t>37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D539C3-E63A-48C7-98E6-8834189A0EE2}" type="slidenum">
              <a:rPr lang="en-CA" altLang="en-US" sz="1300" smtClean="0"/>
              <a:pPr>
                <a:spcBef>
                  <a:spcPct val="0"/>
                </a:spcBef>
              </a:pPr>
              <a:t>38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95C20B-B703-439A-B84E-AA4893F9119C}" type="slidenum">
              <a:rPr lang="en-CA" altLang="en-US" smtClean="0"/>
              <a:pPr>
                <a:defRPr/>
              </a:pPr>
              <a:t>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44610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152B15-6003-49C2-B88F-68331977BBDE}" type="slidenum">
              <a:rPr lang="en-CA" altLang="en-US" sz="1300" smtClean="0"/>
              <a:pPr>
                <a:spcBef>
                  <a:spcPct val="0"/>
                </a:spcBef>
              </a:pPr>
              <a:t>39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5E65F5-9460-43CE-A9ED-189575239647}" type="slidenum">
              <a:rPr lang="en-CA" altLang="en-US" sz="1300" smtClean="0"/>
              <a:pPr>
                <a:spcBef>
                  <a:spcPct val="0"/>
                </a:spcBef>
              </a:pPr>
              <a:t>40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72598F-A581-4AB4-83D0-0902CCA62134}" type="slidenum">
              <a:rPr lang="en-CA" altLang="en-US" sz="1300" smtClean="0"/>
              <a:pPr>
                <a:spcBef>
                  <a:spcPct val="0"/>
                </a:spcBef>
              </a:pPr>
              <a:t>41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992D56-596E-48B2-8853-A40021E52EB0}" type="slidenum">
              <a:rPr lang="en-CA" altLang="en-US" sz="1300" smtClean="0"/>
              <a:pPr>
                <a:spcBef>
                  <a:spcPct val="0"/>
                </a:spcBef>
              </a:pPr>
              <a:t>42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12CAE5-46E8-40D9-BBA2-8FCE8CCA062B}" type="slidenum">
              <a:rPr lang="en-CA" altLang="en-US" sz="1300" smtClean="0"/>
              <a:pPr>
                <a:spcBef>
                  <a:spcPct val="0"/>
                </a:spcBef>
              </a:pPr>
              <a:t>43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33EEB2-06F6-4741-BE04-A6D6A83F11F5}" type="slidenum">
              <a:rPr lang="en-CA" altLang="en-US" sz="1300" smtClean="0"/>
              <a:pPr>
                <a:spcBef>
                  <a:spcPct val="0"/>
                </a:spcBef>
              </a:pPr>
              <a:t>44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121F73-7ED7-45AA-AEE1-B99527492319}" type="slidenum">
              <a:rPr lang="en-CA" altLang="en-US" sz="1300" smtClean="0"/>
              <a:pPr>
                <a:spcBef>
                  <a:spcPct val="0"/>
                </a:spcBef>
              </a:pPr>
              <a:t>45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83D2CD-F656-415A-9DB3-7DFC98E3BF83}" type="slidenum">
              <a:rPr lang="en-CA" altLang="en-US" sz="1300" smtClean="0"/>
              <a:pPr>
                <a:spcBef>
                  <a:spcPct val="0"/>
                </a:spcBef>
              </a:pPr>
              <a:t>46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1A0973-BEAC-483B-A27B-EAA9D851D37F}" type="slidenum">
              <a:rPr lang="en-CA" altLang="en-US" sz="1300" smtClean="0"/>
              <a:pPr>
                <a:spcBef>
                  <a:spcPct val="0"/>
                </a:spcBef>
              </a:pPr>
              <a:t>47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9CBF3A-52D2-4CCA-863A-287811719FB0}" type="slidenum">
              <a:rPr lang="en-CA" altLang="en-US" sz="1300" smtClean="0"/>
              <a:pPr>
                <a:spcBef>
                  <a:spcPct val="0"/>
                </a:spcBef>
              </a:pPr>
              <a:t>48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4DED75-3478-4714-A6FB-02253D845AC6}" type="slidenum">
              <a:rPr lang="en-CA" altLang="en-US" sz="1300" smtClean="0"/>
              <a:pPr>
                <a:spcBef>
                  <a:spcPct val="0"/>
                </a:spcBef>
              </a:pPr>
              <a:t>9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D0905B-620B-4E9B-88C1-3E02AFA51882}" type="slidenum">
              <a:rPr lang="en-CA" altLang="en-US" sz="1300" smtClean="0"/>
              <a:pPr>
                <a:spcBef>
                  <a:spcPct val="0"/>
                </a:spcBef>
              </a:pPr>
              <a:t>49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5EBDFC-D837-4182-B15F-523699FF72FA}" type="slidenum">
              <a:rPr lang="en-CA" altLang="en-US" sz="1300" smtClean="0"/>
              <a:pPr>
                <a:spcBef>
                  <a:spcPct val="0"/>
                </a:spcBef>
              </a:pPr>
              <a:t>50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7212E9-8B58-4E1E-9C9B-A0ECD19CE62A}" type="slidenum">
              <a:rPr lang="en-CA" altLang="en-US" sz="1300" smtClean="0"/>
              <a:pPr>
                <a:spcBef>
                  <a:spcPct val="0"/>
                </a:spcBef>
              </a:pPr>
              <a:t>51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026E1C-C077-4E40-85DB-0B0EB05709FE}" type="slidenum">
              <a:rPr lang="en-CA" altLang="en-US" sz="1300" smtClean="0"/>
              <a:pPr>
                <a:spcBef>
                  <a:spcPct val="0"/>
                </a:spcBef>
              </a:pPr>
              <a:t>52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15D586-2B5F-4957-B7A2-7CD361EEC5E3}" type="slidenum">
              <a:rPr lang="en-CA" altLang="en-US" sz="1300" smtClean="0"/>
              <a:pPr>
                <a:spcBef>
                  <a:spcPct val="0"/>
                </a:spcBef>
              </a:pPr>
              <a:t>14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12AF59-A81B-4579-9156-8E1F7537E28B}" type="slidenum">
              <a:rPr lang="en-CA" altLang="en-US" sz="1300" smtClean="0"/>
              <a:pPr>
                <a:spcBef>
                  <a:spcPct val="0"/>
                </a:spcBef>
              </a:pPr>
              <a:t>15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B85F81-C5A0-48F9-8504-872CBE5BE818}" type="slidenum">
              <a:rPr lang="en-CA" altLang="en-US" sz="1300" smtClean="0"/>
              <a:pPr>
                <a:spcBef>
                  <a:spcPct val="0"/>
                </a:spcBef>
              </a:pPr>
              <a:t>16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0A7A74-436F-4909-AE69-990CBDE39761}" type="slidenum">
              <a:rPr lang="en-CA" altLang="en-US" sz="1300" smtClean="0"/>
              <a:pPr>
                <a:spcBef>
                  <a:spcPct val="0"/>
                </a:spcBef>
              </a:pPr>
              <a:t>17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B17126-8CE1-431E-AEEF-B5EC40299445}" type="slidenum">
              <a:rPr lang="en-CA" altLang="en-US" sz="1300" smtClean="0"/>
              <a:pPr>
                <a:spcBef>
                  <a:spcPct val="0"/>
                </a:spcBef>
              </a:pPr>
              <a:t>18</a:t>
            </a:fld>
            <a:endParaRPr lang="en-CA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18CD43-FB32-4D79-B793-52490BBF4F04}" type="datetime1">
              <a:rPr lang="en-US"/>
              <a:pPr>
                <a:defRPr/>
              </a:pPr>
              <a:t>2/14/2022</a:t>
            </a:fld>
            <a:endParaRPr lang="en-CA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812C-C4E2-45B2-804B-FCEA49F1F2B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9040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B96B-9FBC-4ADD-A251-27BA8E09A014}" type="datetime1">
              <a:rPr lang="en-US"/>
              <a:pPr>
                <a:defRPr/>
              </a:pPr>
              <a:t>2/14/2022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6FB30-BDD7-4B9D-97EA-F5DA04FFEFF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0531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3BCF-AB98-4CFE-97FD-BD8055AF69FE}" type="datetime1">
              <a:rPr lang="en-US"/>
              <a:pPr>
                <a:defRPr/>
              </a:pPr>
              <a:t>2/14/2022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8694-056A-46EE-8A50-685C6566AEB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9763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E27C-3ED0-4AE2-B7BC-3355B1EF2F46}" type="datetime1">
              <a:rPr lang="en-US"/>
              <a:pPr>
                <a:defRPr/>
              </a:pPr>
              <a:t>2/14/2022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27992-5405-405E-B7DE-2072FA44ED1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498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C99F5D-2C2E-4621-A10D-0A6E1FE4FDC2}" type="datetime1">
              <a:rPr lang="en-US"/>
              <a:pPr>
                <a:defRPr/>
              </a:pPr>
              <a:t>2/14/2022</a:t>
            </a:fld>
            <a:endParaRPr lang="en-C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5EAA-433C-4F4D-93B4-9C103597E13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1302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E0FE-9E80-4BC1-A95B-D438C326AD7F}" type="datetime1">
              <a:rPr lang="en-US"/>
              <a:pPr>
                <a:defRPr/>
              </a:pPr>
              <a:t>2/14/2022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F3D4-F266-4A00-A701-F5FA048FC83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6254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E91DAD-E8FD-4DD6-A40C-7683C7525764}" type="datetime1">
              <a:rPr lang="en-US"/>
              <a:pPr>
                <a:defRPr/>
              </a:pPr>
              <a:t>2/14/2022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674FC-0E35-4476-82A6-EDDF9042479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0039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0641E-AFF6-4F5F-8463-3775D6AD11D3}" type="datetime1">
              <a:rPr lang="en-US"/>
              <a:pPr>
                <a:defRPr/>
              </a:pPr>
              <a:t>2/14/2022</a:t>
            </a:fld>
            <a:endParaRPr lang="en-CA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4793-C4F8-431B-AA47-AD41588773D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7571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7B1CA5-AFCF-4089-B39A-C3412E987B89}" type="datetime1">
              <a:rPr lang="en-US"/>
              <a:pPr>
                <a:defRPr/>
              </a:pPr>
              <a:t>2/14/2022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725B-1B93-4385-B082-4E338DFB515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3825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AB321C-1DAE-4D5B-A8F6-3F9B19DE30EF}" type="datetime1">
              <a:rPr lang="en-US"/>
              <a:pPr>
                <a:defRPr/>
              </a:pPr>
              <a:t>2/14/2022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D77FB-803E-4A80-B575-6073B59F036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7434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0B0566-D11D-4A2E-B272-93B1FF55787F}" type="datetime1">
              <a:rPr lang="en-US"/>
              <a:pPr>
                <a:defRPr/>
              </a:pPr>
              <a:t>2/14/2022</a:t>
            </a:fld>
            <a:endParaRPr lang="en-C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C9F4-31DC-4FE7-AD91-4693107B996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9631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0063" y="0"/>
            <a:ext cx="84296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857250" y="1285875"/>
            <a:ext cx="80772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DA0F42F-5C82-474D-866F-8B3B0AE4BD7E}" type="datetime1">
              <a:rPr lang="en-US"/>
              <a:pPr>
                <a:defRPr/>
              </a:pPr>
              <a:t>2/14/2022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E762F01E-151B-4EE1-BADE-F765782FFF3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571500" y="0"/>
            <a:ext cx="7143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8" name="TextBox 12"/>
          <p:cNvSpPr txBox="1">
            <a:spLocks noChangeArrowheads="1"/>
          </p:cNvSpPr>
          <p:nvPr userDrawn="1"/>
        </p:nvSpPr>
        <p:spPr bwMode="auto">
          <a:xfrm>
            <a:off x="7215188" y="6500813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>
                <a:latin typeface="Gill Sans MT" panose="020B0502020104020203" pitchFamily="34" charset="0"/>
              </a:rPr>
              <a:t>Slide </a:t>
            </a:r>
            <a:fld id="{33C67D8A-D4AF-4446-848E-F7F3B607E598}" type="slidenum">
              <a:rPr lang="en-CA" altLang="en-US" sz="1400" smtClean="0">
                <a:latin typeface="Gill Sans MT" panose="020B0502020104020203" pitchFamily="34" charset="0"/>
              </a:rPr>
              <a:pPr eaLnBrk="1" hangingPunct="1">
                <a:defRPr/>
              </a:pPr>
              <a:t>‹#›</a:t>
            </a:fld>
            <a:r>
              <a:rPr lang="en-CA" altLang="en-US" sz="1400">
                <a:latin typeface="Gill Sans MT" panose="020B0502020104020203" pitchFamily="34" charset="0"/>
              </a:rPr>
              <a:t> of 54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8" r:id="rId1"/>
    <p:sldLayoutId id="2147485303" r:id="rId2"/>
    <p:sldLayoutId id="2147485309" r:id="rId3"/>
    <p:sldLayoutId id="2147485304" r:id="rId4"/>
    <p:sldLayoutId id="2147485310" r:id="rId5"/>
    <p:sldLayoutId id="2147485305" r:id="rId6"/>
    <p:sldLayoutId id="2147485311" r:id="rId7"/>
    <p:sldLayoutId id="2147485312" r:id="rId8"/>
    <p:sldLayoutId id="2147485313" r:id="rId9"/>
    <p:sldLayoutId id="2147485306" r:id="rId10"/>
    <p:sldLayoutId id="214748530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71WXhOyWj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s1033.gaul.csd.uwo.ca/~lreid2/posterassig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ii-code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rku.ca/mack/uist2011-f2.jpg" TargetMode="External"/><Relationship Id="rId4" Type="http://schemas.openxmlformats.org/officeDocument/2006/relationships/hyperlink" Target="http://www.ascii-code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ii-code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rku.ca/mack/uist2011-f2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cgg7jq1W3o&amp;list=PLQMVnqe4XbictUtFZK1-gBYvyUzTWJnO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hyperlink" Target="http://www.gifs.net/image/Animals/Frogs/Frog/5640" TargetMode="External"/><Relationship Id="rId4" Type="http://schemas.openxmlformats.org/officeDocument/2006/relationships/image" Target="../media/image2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Dither#Dithering_algorithm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5aqFQQVBW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publish.uwo.c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8875" y="1571625"/>
            <a:ext cx="6429375" cy="2114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Graphics Continued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28875" y="0"/>
            <a:ext cx="6400800" cy="1509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dirty="0"/>
              <a:t>Computer Science 1033 – Week 4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2357438" y="6211888"/>
            <a:ext cx="6786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i="1">
                <a:solidFill>
                  <a:schemeClr val="accent1"/>
                </a:solidFill>
              </a:rPr>
              <a:t>“Give a person a fish and you feed them for a day; teach that person to use the Internet and they won't bother you for weeks”.</a:t>
            </a:r>
            <a:r>
              <a:rPr lang="en-CA" altLang="en-US" sz="18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CA" altLang="en-US" sz="1800">
                <a:solidFill>
                  <a:schemeClr val="accent1"/>
                </a:solidFill>
              </a:rPr>
              <a:t>  </a:t>
            </a:r>
            <a:r>
              <a:rPr lang="en-CA" altLang="en-US" sz="1800" i="1">
                <a:solidFill>
                  <a:schemeClr val="accent1"/>
                </a:solidFill>
              </a:rPr>
              <a:t>Anonymous</a:t>
            </a:r>
            <a:endParaRPr lang="en-CA" altLang="en-US" sz="1800">
              <a:solidFill>
                <a:schemeClr val="accent1"/>
              </a:solidFill>
            </a:endParaRPr>
          </a:p>
        </p:txBody>
      </p:sp>
      <p:pic>
        <p:nvPicPr>
          <p:cNvPr id="14341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81300"/>
            <a:ext cx="36385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Double check that it worked: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pPr eaLnBrk="1" hangingPunct="1"/>
            <a:r>
              <a:rPr lang="en-CA" altLang="en-US" dirty="0"/>
              <a:t>Open a browser like Chrome</a:t>
            </a:r>
          </a:p>
          <a:p>
            <a:pPr eaLnBrk="1" hangingPunct="1"/>
            <a:r>
              <a:rPr lang="en-CA" altLang="en-US" dirty="0"/>
              <a:t>Type in the web address: </a:t>
            </a:r>
            <a:r>
              <a:rPr lang="en-CA" altLang="en-US" i="1" dirty="0"/>
              <a:t>http://cs1033.gaul.csd.uwo.ca/~youruserid/foldername </a:t>
            </a:r>
          </a:p>
          <a:p>
            <a:pPr eaLnBrk="1" hangingPunct="1"/>
            <a:r>
              <a:rPr lang="en-CA" altLang="en-US" dirty="0"/>
              <a:t>For example:</a:t>
            </a:r>
          </a:p>
          <a:p>
            <a:pPr lvl="1" eaLnBrk="1" hangingPunct="1"/>
            <a:r>
              <a:rPr lang="en-CA" altLang="en-US" dirty="0">
                <a:hlinkClick r:id="rId2"/>
              </a:rPr>
              <a:t>http://cs1033.gaul.csd.uwo.ca/~lreid2/posterassign</a:t>
            </a:r>
            <a:r>
              <a:rPr lang="en-CA" altLang="en-US" dirty="0"/>
              <a:t>  </a:t>
            </a:r>
          </a:p>
          <a:p>
            <a:pPr lvl="1" eaLnBrk="1" hangingPunct="1"/>
            <a:r>
              <a:rPr lang="en-CA" altLang="en-US" dirty="0"/>
              <a:t>usually when things don’t work it is because your permissions are wrong or you didn’t use all lowercase!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Handing in Poster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Step 1: Create your assignment in Affinity Photo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Step 2: Save your file as a </a:t>
            </a:r>
            <a:r>
              <a:rPr lang="en-CA" dirty="0" err="1"/>
              <a:t>afphoto</a:t>
            </a:r>
            <a:r>
              <a:rPr lang="en-CA" dirty="0"/>
              <a:t> and jpg with the correct file name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Step 3: SFTP to cs1033.gaul.csd.uwo.ca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Step 4: create a folder called </a:t>
            </a:r>
            <a:r>
              <a:rPr lang="en-CA" i="1" dirty="0" err="1"/>
              <a:t>posterassign</a:t>
            </a:r>
            <a:endParaRPr lang="en-CA" i="1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Step 5: move the .</a:t>
            </a:r>
            <a:r>
              <a:rPr lang="en-CA" dirty="0" err="1"/>
              <a:t>afphoto</a:t>
            </a:r>
            <a:r>
              <a:rPr lang="en-CA" dirty="0"/>
              <a:t> and .jpg files into </a:t>
            </a:r>
            <a:r>
              <a:rPr lang="en-CA" i="1" dirty="0" err="1"/>
              <a:t>posterassign</a:t>
            </a:r>
            <a:r>
              <a:rPr lang="en-CA" dirty="0"/>
              <a:t> folder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Step 6: using IE (Chrome, Safari or Firefox) double check that you can see your jpg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Handing in Poster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285875"/>
            <a:ext cx="8291512" cy="5072063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Step 7: Create a file in a simple text editor such as Notepad (.txt)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Step 8: Put the necessary info in the .txt file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Step 9:  Log onto kritik.io and go to Poster Assignment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Step 10:  (CREATE STAGE) Copy the information in the .txt file into the </a:t>
            </a:r>
            <a:r>
              <a:rPr lang="en-CA" i="1" dirty="0"/>
              <a:t>Assignment Text </a:t>
            </a:r>
            <a:r>
              <a:rPr lang="en-CA" dirty="0"/>
              <a:t>box in kritik.io for Poster Assignment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Step 11:  Press the Submit button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Step 12:  (EVALUATION STAGE – 2 to 3 days) Then you will be notified of the 5 other assignments you have to mark via kritik.io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Step 13:  (FEEDBACK STAGE – 1 day only!) Once you have marked the 5 students assigned to you, you will need to review the comment each of the students who marked you gave and submit your review.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dirty="0"/>
              <a:t>YOU’RE DONE!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 For This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Idea 1:  </a:t>
            </a:r>
            <a:r>
              <a:rPr lang="en-US" b="1" dirty="0"/>
              <a:t>Size Matters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Squishing is important in computer science!</a:t>
            </a:r>
          </a:p>
          <a:p>
            <a:r>
              <a:rPr lang="en-US" dirty="0"/>
              <a:t>Big Idea 2:  </a:t>
            </a:r>
            <a:r>
              <a:rPr lang="en-US" b="1" dirty="0"/>
              <a:t>Gif vs Jpg vs </a:t>
            </a:r>
            <a:r>
              <a:rPr lang="en-US" b="1" dirty="0" err="1"/>
              <a:t>Png</a:t>
            </a:r>
            <a:r>
              <a:rPr lang="en-US" b="1" dirty="0"/>
              <a:t> </a:t>
            </a:r>
            <a:r>
              <a:rPr lang="en-US" dirty="0">
                <a:sym typeface="Wingdings" panose="05000000000000000000" pitchFamily="2" charset="2"/>
              </a:rPr>
              <a:t> Make the right choice!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4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How Does Compression Work?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7818438" cy="5241925"/>
          </a:xfrm>
        </p:spPr>
        <p:txBody>
          <a:bodyPr/>
          <a:lstStyle/>
          <a:p>
            <a:pPr eaLnBrk="1" hangingPunct="1"/>
            <a:r>
              <a:rPr lang="en-CA" altLang="en-US"/>
              <a:t>Several different ways to do compression depend on the type of image</a:t>
            </a:r>
          </a:p>
          <a:p>
            <a:pPr eaLnBrk="1" hangingPunct="1"/>
            <a:r>
              <a:rPr lang="en-CA" altLang="en-US"/>
              <a:t>Are you willing to do a lossy compression and lose some of the original information?</a:t>
            </a:r>
          </a:p>
          <a:p>
            <a:pPr eaLnBrk="1" hangingPunct="1"/>
            <a:r>
              <a:rPr lang="en-CA" altLang="en-US"/>
              <a:t>For example: When packing a suitcase, what are you two options for filling the suitcase?</a:t>
            </a:r>
          </a:p>
          <a:p>
            <a:pPr lvl="2" eaLnBrk="1" hangingPunct="1"/>
            <a:r>
              <a:rPr lang="en-CA" altLang="en-US"/>
              <a:t>A. Folding carefully and sitting on the case!</a:t>
            </a:r>
          </a:p>
          <a:p>
            <a:pPr lvl="2" eaLnBrk="1" hangingPunct="1"/>
            <a:r>
              <a:rPr lang="en-CA" altLang="en-US"/>
              <a:t>B. Leaving some unimportant stuff at home</a:t>
            </a:r>
            <a:br>
              <a:rPr lang="en-CA" altLang="en-US"/>
            </a:br>
            <a:r>
              <a:rPr lang="en-CA" altLang="en-US"/>
              <a:t> and using a smaller case!</a:t>
            </a:r>
          </a:p>
          <a:p>
            <a:pPr lvl="1" eaLnBrk="1" hangingPunct="1"/>
            <a:r>
              <a:rPr lang="en-CA" altLang="en-US" b="1">
                <a:solidFill>
                  <a:schemeClr val="accent1"/>
                </a:solidFill>
              </a:rPr>
              <a:t>QUESTION:  Which is lossy and </a:t>
            </a:r>
            <a:br>
              <a:rPr lang="en-CA" altLang="en-US" b="1">
                <a:solidFill>
                  <a:schemeClr val="accent1"/>
                </a:solidFill>
              </a:rPr>
            </a:br>
            <a:r>
              <a:rPr lang="en-CA" altLang="en-US" b="1">
                <a:solidFill>
                  <a:schemeClr val="accent1"/>
                </a:solidFill>
              </a:rPr>
              <a:t>which is lossless?</a:t>
            </a:r>
          </a:p>
          <a:p>
            <a:pPr eaLnBrk="1" hangingPunct="1"/>
            <a:endParaRPr lang="en-CA" altLang="en-US"/>
          </a:p>
        </p:txBody>
      </p:sp>
      <p:pic>
        <p:nvPicPr>
          <p:cNvPr id="40964" name="Picture 7" descr="http://www.familyfriendlyozcamping.com.au/wp-content/uploads/2009/11/packing-suitcas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57563"/>
            <a:ext cx="136842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9" descr="http://watchmojo.com/blogs/images/one_bag_trav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t="15120" b="6761"/>
          <a:stretch>
            <a:fillRect/>
          </a:stretch>
        </p:blipFill>
        <p:spPr bwMode="auto">
          <a:xfrm>
            <a:off x="6875463" y="5300663"/>
            <a:ext cx="16303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Compression for images with large blocks of the same colour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5429250" cy="5072063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Assume this is an image (boring though it may be!) we want to compress.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Say the image is 100 pixels high and 200 pixels wide, so we would have to store info about 20,000 pixels.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We need to store the color of every pixel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NOTE: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the yellow is: #FFFF00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the green is: #00CC99</a:t>
            </a:r>
          </a:p>
        </p:txBody>
      </p:sp>
      <p:grpSp>
        <p:nvGrpSpPr>
          <p:cNvPr id="43012" name="Group 7"/>
          <p:cNvGrpSpPr>
            <a:grpSpLocks/>
          </p:cNvGrpSpPr>
          <p:nvPr/>
        </p:nvGrpSpPr>
        <p:grpSpPr bwMode="auto">
          <a:xfrm>
            <a:off x="5072063" y="4000500"/>
            <a:ext cx="3786187" cy="2363788"/>
            <a:chOff x="5023940" y="3643314"/>
            <a:chExt cx="3786693" cy="2363787"/>
          </a:xfrm>
        </p:grpSpPr>
        <p:sp>
          <p:nvSpPr>
            <p:cNvPr id="43014" name="Rectangle 4"/>
            <p:cNvSpPr>
              <a:spLocks noChangeArrowheads="1"/>
            </p:cNvSpPr>
            <p:nvPr/>
          </p:nvSpPr>
          <p:spPr bwMode="auto">
            <a:xfrm>
              <a:off x="5786446" y="3643314"/>
              <a:ext cx="3024187" cy="2016125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5023940" y="4429132"/>
              <a:ext cx="973137" cy="85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100 pixels high</a:t>
              </a:r>
            </a:p>
          </p:txBody>
        </p:sp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6289683" y="5659439"/>
              <a:ext cx="2160588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200 pixels wide</a:t>
              </a:r>
            </a:p>
          </p:txBody>
        </p:sp>
        <p:sp>
          <p:nvSpPr>
            <p:cNvPr id="43017" name="Rectangle 5"/>
            <p:cNvSpPr>
              <a:spLocks noChangeArrowheads="1"/>
            </p:cNvSpPr>
            <p:nvPr/>
          </p:nvSpPr>
          <p:spPr bwMode="auto">
            <a:xfrm>
              <a:off x="7143768" y="4572008"/>
              <a:ext cx="719137" cy="649288"/>
            </a:xfrm>
            <a:prstGeom prst="rect">
              <a:avLst/>
            </a:prstGeom>
            <a:solidFill>
              <a:srgbClr val="00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4500563" y="1916113"/>
            <a:ext cx="2087562" cy="1944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0"/>
            <a:ext cx="80724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Compression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285875"/>
            <a:ext cx="4786312" cy="4929188"/>
          </a:xfrm>
        </p:spPr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RAW has no compression –large file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A RAW stores the information about each pixel, one at a time, so the RAW file would look something like this: (Starting at the top, left corner, going left to right, ending at the bottom right)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Each color is 3 byte, so that is 60,000 bytes of information we are storing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7000875" y="3214688"/>
            <a:ext cx="1800225" cy="3227387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  <a:t>#FFFF00</a:t>
            </a:r>
            <a:b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  <a:t>#FFFF00</a:t>
            </a:r>
            <a:b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  <a:t>#FFFF00</a:t>
            </a:r>
            <a:b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  <a:t>#FFFF00</a:t>
            </a:r>
            <a:b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  <a:t>#FFFF00</a:t>
            </a:r>
            <a:b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  <a:t>…</a:t>
            </a:r>
            <a:b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  <a:t>#FFFF00</a:t>
            </a:r>
            <a:b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  <a:t>#00CC99</a:t>
            </a:r>
            <a:b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  <a:t>#00CC99</a:t>
            </a: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b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2000">
                <a:latin typeface="Arial" panose="020B0604020202020204" pitchFamily="34" charset="0"/>
              </a:rPr>
              <a:t>…</a:t>
            </a:r>
            <a:br>
              <a:rPr lang="en-US" altLang="en-US" sz="2000"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3366"/>
                </a:solidFill>
                <a:latin typeface="Arial" panose="020B0604020202020204" pitchFamily="34" charset="0"/>
              </a:rPr>
              <a:t>#FFFF00</a:t>
            </a: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5072063" y="785813"/>
            <a:ext cx="3786187" cy="2363787"/>
            <a:chOff x="5023940" y="3643314"/>
            <a:chExt cx="3786693" cy="2363787"/>
          </a:xfrm>
        </p:grpSpPr>
        <p:sp>
          <p:nvSpPr>
            <p:cNvPr id="45064" name="Rectangle 4"/>
            <p:cNvSpPr>
              <a:spLocks noChangeArrowheads="1"/>
            </p:cNvSpPr>
            <p:nvPr/>
          </p:nvSpPr>
          <p:spPr bwMode="auto">
            <a:xfrm>
              <a:off x="5786446" y="3643314"/>
              <a:ext cx="3024187" cy="2016125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065" name="Text Box 7"/>
            <p:cNvSpPr txBox="1">
              <a:spLocks noChangeArrowheads="1"/>
            </p:cNvSpPr>
            <p:nvPr/>
          </p:nvSpPr>
          <p:spPr bwMode="auto">
            <a:xfrm>
              <a:off x="5023940" y="4429132"/>
              <a:ext cx="973137" cy="85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100 pixels high</a:t>
              </a:r>
            </a:p>
          </p:txBody>
        </p:sp>
        <p:sp>
          <p:nvSpPr>
            <p:cNvPr id="45066" name="Text Box 8"/>
            <p:cNvSpPr txBox="1">
              <a:spLocks noChangeArrowheads="1"/>
            </p:cNvSpPr>
            <p:nvPr/>
          </p:nvSpPr>
          <p:spPr bwMode="auto">
            <a:xfrm>
              <a:off x="6289683" y="5659439"/>
              <a:ext cx="2160588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200 pixels wide</a:t>
              </a:r>
            </a:p>
          </p:txBody>
        </p:sp>
        <p:sp>
          <p:nvSpPr>
            <p:cNvPr id="45067" name="Rectangle 5"/>
            <p:cNvSpPr>
              <a:spLocks noChangeArrowheads="1"/>
            </p:cNvSpPr>
            <p:nvPr/>
          </p:nvSpPr>
          <p:spPr bwMode="auto">
            <a:xfrm>
              <a:off x="7143768" y="4572008"/>
              <a:ext cx="719137" cy="649288"/>
            </a:xfrm>
            <a:prstGeom prst="rect">
              <a:avLst/>
            </a:prstGeom>
            <a:solidFill>
              <a:srgbClr val="00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2214563" y="6426200"/>
            <a:ext cx="3816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400">
                <a:latin typeface="Arial" panose="020B0604020202020204" pitchFamily="34" charset="0"/>
              </a:rPr>
              <a:t>YellowWithGreen.raw</a:t>
            </a:r>
          </a:p>
        </p:txBody>
      </p:sp>
      <p:sp>
        <p:nvSpPr>
          <p:cNvPr id="45063" name="Line 9"/>
          <p:cNvSpPr>
            <a:spLocks noChangeShapeType="1"/>
          </p:cNvSpPr>
          <p:nvPr/>
        </p:nvSpPr>
        <p:spPr bwMode="auto">
          <a:xfrm flipV="1">
            <a:off x="5572125" y="6072188"/>
            <a:ext cx="13684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Compression Concepts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Can anyone think of a way to store the data about the color of each pixel, without losing any information (lossless compression) and do it in less than 60,000 bytes</a:t>
            </a:r>
          </a:p>
          <a:p>
            <a:pPr eaLnBrk="1" hangingPunct="1"/>
            <a:endParaRPr lang="en-CA" altLang="en-US"/>
          </a:p>
        </p:txBody>
      </p:sp>
      <p:grpSp>
        <p:nvGrpSpPr>
          <p:cNvPr id="47108" name="Group 3"/>
          <p:cNvGrpSpPr>
            <a:grpSpLocks/>
          </p:cNvGrpSpPr>
          <p:nvPr/>
        </p:nvGrpSpPr>
        <p:grpSpPr bwMode="auto">
          <a:xfrm>
            <a:off x="3886200" y="3714750"/>
            <a:ext cx="5257800" cy="2795588"/>
            <a:chOff x="250825" y="3860800"/>
            <a:chExt cx="5257800" cy="2795588"/>
          </a:xfrm>
        </p:grpSpPr>
        <p:grpSp>
          <p:nvGrpSpPr>
            <p:cNvPr id="47115" name="Group 7"/>
            <p:cNvGrpSpPr>
              <a:grpSpLocks/>
            </p:cNvGrpSpPr>
            <p:nvPr/>
          </p:nvGrpSpPr>
          <p:grpSpPr bwMode="auto">
            <a:xfrm>
              <a:off x="900113" y="4221163"/>
              <a:ext cx="3024187" cy="2016125"/>
              <a:chOff x="703" y="981"/>
              <a:chExt cx="1905" cy="1270"/>
            </a:xfrm>
          </p:grpSpPr>
          <p:sp>
            <p:nvSpPr>
              <p:cNvPr id="47122" name="Rectangle 8"/>
              <p:cNvSpPr>
                <a:spLocks noChangeArrowheads="1"/>
              </p:cNvSpPr>
              <p:nvPr/>
            </p:nvSpPr>
            <p:spPr bwMode="auto">
              <a:xfrm>
                <a:off x="703" y="981"/>
                <a:ext cx="1905" cy="127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23" name="Rectangle 9"/>
              <p:cNvSpPr>
                <a:spLocks noChangeArrowheads="1"/>
              </p:cNvSpPr>
              <p:nvPr/>
            </p:nvSpPr>
            <p:spPr bwMode="auto">
              <a:xfrm>
                <a:off x="1565" y="1570"/>
                <a:ext cx="453" cy="409"/>
              </a:xfrm>
              <a:prstGeom prst="rect">
                <a:avLst/>
              </a:prstGeom>
              <a:solidFill>
                <a:srgbClr val="00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7116" name="Rectangle 11"/>
            <p:cNvSpPr>
              <a:spLocks noChangeArrowheads="1"/>
            </p:cNvSpPr>
            <p:nvPr/>
          </p:nvSpPr>
          <p:spPr bwMode="auto">
            <a:xfrm>
              <a:off x="2268538" y="5157788"/>
              <a:ext cx="7207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39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17" name="Text Box 13"/>
            <p:cNvSpPr txBox="1">
              <a:spLocks noChangeArrowheads="1"/>
            </p:cNvSpPr>
            <p:nvPr/>
          </p:nvSpPr>
          <p:spPr bwMode="auto">
            <a:xfrm>
              <a:off x="395288" y="3860800"/>
              <a:ext cx="1150937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(0,100)</a:t>
              </a:r>
            </a:p>
          </p:txBody>
        </p:sp>
        <p:sp>
          <p:nvSpPr>
            <p:cNvPr id="47118" name="Text Box 14"/>
            <p:cNvSpPr txBox="1">
              <a:spLocks noChangeArrowheads="1"/>
            </p:cNvSpPr>
            <p:nvPr/>
          </p:nvSpPr>
          <p:spPr bwMode="auto">
            <a:xfrm>
              <a:off x="4067175" y="4508500"/>
              <a:ext cx="144145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2400">
                  <a:latin typeface="Arial" panose="020B0604020202020204" pitchFamily="34" charset="0"/>
                  <a:sym typeface="Wingdings" panose="05000000000000000000" pitchFamily="2" charset="2"/>
                </a:rPr>
                <a:t> </a:t>
              </a:r>
              <a:r>
                <a:rPr lang="en-US" altLang="en-US" sz="2400">
                  <a:latin typeface="Arial" panose="020B0604020202020204" pitchFamily="34" charset="0"/>
                </a:rPr>
                <a:t>HINT</a:t>
              </a:r>
            </a:p>
          </p:txBody>
        </p:sp>
        <p:sp>
          <p:nvSpPr>
            <p:cNvPr id="47119" name="Text Box 15"/>
            <p:cNvSpPr txBox="1">
              <a:spLocks noChangeArrowheads="1"/>
            </p:cNvSpPr>
            <p:nvPr/>
          </p:nvSpPr>
          <p:spPr bwMode="auto">
            <a:xfrm>
              <a:off x="3492500" y="6308725"/>
              <a:ext cx="1150938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(200,0)</a:t>
              </a:r>
            </a:p>
          </p:txBody>
        </p:sp>
        <p:sp>
          <p:nvSpPr>
            <p:cNvPr id="47120" name="Text Box 16"/>
            <p:cNvSpPr txBox="1">
              <a:spLocks noChangeArrowheads="1"/>
            </p:cNvSpPr>
            <p:nvPr/>
          </p:nvSpPr>
          <p:spPr bwMode="auto">
            <a:xfrm>
              <a:off x="250825" y="6308725"/>
              <a:ext cx="1150938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(0,0)</a:t>
              </a:r>
            </a:p>
          </p:txBody>
        </p:sp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>
              <a:off x="3779838" y="3933825"/>
              <a:ext cx="1512887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(200,100)</a:t>
              </a:r>
            </a:p>
          </p:txBody>
        </p:sp>
      </p:grpSp>
      <p:grpSp>
        <p:nvGrpSpPr>
          <p:cNvPr id="47109" name="Group 13"/>
          <p:cNvGrpSpPr>
            <a:grpSpLocks/>
          </p:cNvGrpSpPr>
          <p:nvPr/>
        </p:nvGrpSpPr>
        <p:grpSpPr bwMode="auto">
          <a:xfrm>
            <a:off x="285750" y="3643313"/>
            <a:ext cx="3786188" cy="2363787"/>
            <a:chOff x="5023940" y="3643314"/>
            <a:chExt cx="3786693" cy="2363787"/>
          </a:xfrm>
        </p:grpSpPr>
        <p:sp>
          <p:nvSpPr>
            <p:cNvPr id="47111" name="Rectangle 4"/>
            <p:cNvSpPr>
              <a:spLocks noChangeArrowheads="1"/>
            </p:cNvSpPr>
            <p:nvPr/>
          </p:nvSpPr>
          <p:spPr bwMode="auto">
            <a:xfrm>
              <a:off x="5786446" y="3643314"/>
              <a:ext cx="3024187" cy="2016125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12" name="Text Box 7"/>
            <p:cNvSpPr txBox="1">
              <a:spLocks noChangeArrowheads="1"/>
            </p:cNvSpPr>
            <p:nvPr/>
          </p:nvSpPr>
          <p:spPr bwMode="auto">
            <a:xfrm>
              <a:off x="5023940" y="4429132"/>
              <a:ext cx="973137" cy="85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100 pixels high</a:t>
              </a:r>
            </a:p>
          </p:txBody>
        </p:sp>
        <p:sp>
          <p:nvSpPr>
            <p:cNvPr id="47113" name="Text Box 8"/>
            <p:cNvSpPr txBox="1">
              <a:spLocks noChangeArrowheads="1"/>
            </p:cNvSpPr>
            <p:nvPr/>
          </p:nvSpPr>
          <p:spPr bwMode="auto">
            <a:xfrm>
              <a:off x="6289683" y="5659439"/>
              <a:ext cx="2160588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200 pixels wide</a:t>
              </a:r>
            </a:p>
          </p:txBody>
        </p:sp>
        <p:sp>
          <p:nvSpPr>
            <p:cNvPr id="47114" name="Rectangle 5"/>
            <p:cNvSpPr>
              <a:spLocks noChangeArrowheads="1"/>
            </p:cNvSpPr>
            <p:nvPr/>
          </p:nvSpPr>
          <p:spPr bwMode="auto">
            <a:xfrm>
              <a:off x="7143768" y="4572008"/>
              <a:ext cx="719137" cy="649288"/>
            </a:xfrm>
            <a:prstGeom prst="rect">
              <a:avLst/>
            </a:prstGeom>
            <a:solidFill>
              <a:srgbClr val="00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97666" y="3582987"/>
            <a:ext cx="4879659" cy="31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714375" y="0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Compression Concepts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-107950" y="2349500"/>
            <a:ext cx="4897438" cy="2406650"/>
            <a:chOff x="179388" y="2420938"/>
            <a:chExt cx="4897437" cy="2406650"/>
          </a:xfrm>
        </p:grpSpPr>
        <p:grpSp>
          <p:nvGrpSpPr>
            <p:cNvPr id="49159" name="Group 3"/>
            <p:cNvGrpSpPr>
              <a:grpSpLocks/>
            </p:cNvGrpSpPr>
            <p:nvPr/>
          </p:nvGrpSpPr>
          <p:grpSpPr bwMode="auto">
            <a:xfrm>
              <a:off x="900113" y="2492375"/>
              <a:ext cx="3024187" cy="2016125"/>
              <a:chOff x="703" y="981"/>
              <a:chExt cx="1905" cy="1270"/>
            </a:xfrm>
          </p:grpSpPr>
          <p:sp>
            <p:nvSpPr>
              <p:cNvPr id="49175" name="Rectangle 4"/>
              <p:cNvSpPr>
                <a:spLocks noChangeArrowheads="1"/>
              </p:cNvSpPr>
              <p:nvPr/>
            </p:nvSpPr>
            <p:spPr bwMode="auto">
              <a:xfrm>
                <a:off x="703" y="981"/>
                <a:ext cx="1905" cy="127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9176" name="Rectangle 5"/>
              <p:cNvSpPr>
                <a:spLocks noChangeArrowheads="1"/>
              </p:cNvSpPr>
              <p:nvPr/>
            </p:nvSpPr>
            <p:spPr bwMode="auto">
              <a:xfrm>
                <a:off x="1565" y="1570"/>
                <a:ext cx="453" cy="409"/>
              </a:xfrm>
              <a:prstGeom prst="rect">
                <a:avLst/>
              </a:prstGeom>
              <a:solidFill>
                <a:srgbClr val="00FF00"/>
              </a:soli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9160" name="Rectangle 6"/>
            <p:cNvSpPr>
              <a:spLocks noChangeArrowheads="1"/>
            </p:cNvSpPr>
            <p:nvPr/>
          </p:nvSpPr>
          <p:spPr bwMode="auto">
            <a:xfrm>
              <a:off x="900113" y="2493963"/>
              <a:ext cx="3024187" cy="936625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9161" name="Rectangle 7"/>
            <p:cNvSpPr>
              <a:spLocks noChangeArrowheads="1"/>
            </p:cNvSpPr>
            <p:nvPr/>
          </p:nvSpPr>
          <p:spPr bwMode="auto">
            <a:xfrm>
              <a:off x="900113" y="3430588"/>
              <a:ext cx="1368425" cy="1079500"/>
            </a:xfrm>
            <a:prstGeom prst="rect">
              <a:avLst/>
            </a:prstGeom>
            <a:noFill/>
            <a:ln w="38100" algn="ctr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9162" name="Rectangle 8"/>
            <p:cNvSpPr>
              <a:spLocks noChangeArrowheads="1"/>
            </p:cNvSpPr>
            <p:nvPr/>
          </p:nvSpPr>
          <p:spPr bwMode="auto">
            <a:xfrm>
              <a:off x="2989263" y="3430588"/>
              <a:ext cx="935037" cy="1079500"/>
            </a:xfrm>
            <a:prstGeom prst="rect">
              <a:avLst/>
            </a:prstGeom>
            <a:noFill/>
            <a:ln w="63500" algn="ctr">
              <a:solidFill>
                <a:srgbClr val="99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9163" name="Rectangle 9"/>
            <p:cNvSpPr>
              <a:spLocks noChangeArrowheads="1"/>
            </p:cNvSpPr>
            <p:nvPr/>
          </p:nvSpPr>
          <p:spPr bwMode="auto">
            <a:xfrm>
              <a:off x="2268538" y="4078288"/>
              <a:ext cx="720725" cy="431800"/>
            </a:xfrm>
            <a:prstGeom prst="rect">
              <a:avLst/>
            </a:prstGeom>
            <a:noFill/>
            <a:ln w="57150" algn="ctr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9164" name="Rectangle 13"/>
            <p:cNvSpPr>
              <a:spLocks noChangeArrowheads="1"/>
            </p:cNvSpPr>
            <p:nvPr/>
          </p:nvSpPr>
          <p:spPr bwMode="auto">
            <a:xfrm>
              <a:off x="2268538" y="3429000"/>
              <a:ext cx="647700" cy="574675"/>
            </a:xfrm>
            <a:prstGeom prst="rect">
              <a:avLst/>
            </a:prstGeom>
            <a:noFill/>
            <a:ln w="53975" algn="ctr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9165" name="Rectangle 14"/>
            <p:cNvSpPr>
              <a:spLocks noChangeArrowheads="1"/>
            </p:cNvSpPr>
            <p:nvPr/>
          </p:nvSpPr>
          <p:spPr bwMode="auto">
            <a:xfrm>
              <a:off x="3851275" y="4365625"/>
              <a:ext cx="828675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(200,0)</a:t>
              </a:r>
            </a:p>
          </p:txBody>
        </p:sp>
        <p:sp>
          <p:nvSpPr>
            <p:cNvPr id="49166" name="Text Box 15"/>
            <p:cNvSpPr txBox="1">
              <a:spLocks noChangeArrowheads="1"/>
            </p:cNvSpPr>
            <p:nvPr/>
          </p:nvSpPr>
          <p:spPr bwMode="auto">
            <a:xfrm>
              <a:off x="3779838" y="3357563"/>
              <a:ext cx="1152525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(200,50)</a:t>
              </a:r>
            </a:p>
          </p:txBody>
        </p:sp>
        <p:sp>
          <p:nvSpPr>
            <p:cNvPr id="49167" name="Text Box 18"/>
            <p:cNvSpPr txBox="1">
              <a:spLocks noChangeArrowheads="1"/>
            </p:cNvSpPr>
            <p:nvPr/>
          </p:nvSpPr>
          <p:spPr bwMode="auto">
            <a:xfrm>
              <a:off x="179388" y="4437063"/>
              <a:ext cx="1116012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(0,0)</a:t>
              </a:r>
            </a:p>
          </p:txBody>
        </p:sp>
        <p:sp>
          <p:nvSpPr>
            <p:cNvPr id="49168" name="Text Box 19"/>
            <p:cNvSpPr txBox="1">
              <a:spLocks noChangeArrowheads="1"/>
            </p:cNvSpPr>
            <p:nvPr/>
          </p:nvSpPr>
          <p:spPr bwMode="auto">
            <a:xfrm>
              <a:off x="3779838" y="2420938"/>
              <a:ext cx="1296987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(200,100)</a:t>
              </a:r>
            </a:p>
          </p:txBody>
        </p:sp>
        <p:sp>
          <p:nvSpPr>
            <p:cNvPr id="49169" name="Text Box 21"/>
            <p:cNvSpPr txBox="1">
              <a:spLocks noChangeArrowheads="1"/>
            </p:cNvSpPr>
            <p:nvPr/>
          </p:nvSpPr>
          <p:spPr bwMode="auto">
            <a:xfrm>
              <a:off x="1692275" y="4508500"/>
              <a:ext cx="935038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(80,0)</a:t>
              </a:r>
            </a:p>
          </p:txBody>
        </p:sp>
        <p:sp>
          <p:nvSpPr>
            <p:cNvPr id="49170" name="Text Box 22"/>
            <p:cNvSpPr txBox="1">
              <a:spLocks noChangeArrowheads="1"/>
            </p:cNvSpPr>
            <p:nvPr/>
          </p:nvSpPr>
          <p:spPr bwMode="auto">
            <a:xfrm>
              <a:off x="1331913" y="3357563"/>
              <a:ext cx="936625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(80,50)</a:t>
              </a:r>
            </a:p>
          </p:txBody>
        </p:sp>
        <p:sp>
          <p:nvSpPr>
            <p:cNvPr id="49171" name="Text Box 23"/>
            <p:cNvSpPr txBox="1">
              <a:spLocks noChangeArrowheads="1"/>
            </p:cNvSpPr>
            <p:nvPr/>
          </p:nvSpPr>
          <p:spPr bwMode="auto">
            <a:xfrm>
              <a:off x="2771775" y="3357563"/>
              <a:ext cx="1081088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(130,50)</a:t>
              </a:r>
            </a:p>
          </p:txBody>
        </p:sp>
        <p:sp>
          <p:nvSpPr>
            <p:cNvPr id="49172" name="Text Box 24"/>
            <p:cNvSpPr txBox="1">
              <a:spLocks noChangeArrowheads="1"/>
            </p:cNvSpPr>
            <p:nvPr/>
          </p:nvSpPr>
          <p:spPr bwMode="auto">
            <a:xfrm>
              <a:off x="2627313" y="4508500"/>
              <a:ext cx="936625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(130,0)</a:t>
              </a:r>
            </a:p>
          </p:txBody>
        </p:sp>
        <p:sp>
          <p:nvSpPr>
            <p:cNvPr id="49173" name="Text Box 25"/>
            <p:cNvSpPr txBox="1">
              <a:spLocks noChangeArrowheads="1"/>
            </p:cNvSpPr>
            <p:nvPr/>
          </p:nvSpPr>
          <p:spPr bwMode="auto">
            <a:xfrm>
              <a:off x="2843213" y="3862388"/>
              <a:ext cx="1081087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(130,20)</a:t>
              </a:r>
            </a:p>
          </p:txBody>
        </p:sp>
        <p:sp>
          <p:nvSpPr>
            <p:cNvPr id="49174" name="Text Box 26"/>
            <p:cNvSpPr txBox="1">
              <a:spLocks noChangeArrowheads="1"/>
            </p:cNvSpPr>
            <p:nvPr/>
          </p:nvSpPr>
          <p:spPr bwMode="auto">
            <a:xfrm>
              <a:off x="1258888" y="3933825"/>
              <a:ext cx="1081087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336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US" altLang="en-US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(80,20)</a:t>
              </a:r>
            </a:p>
          </p:txBody>
        </p:sp>
      </p:grpSp>
      <p:sp>
        <p:nvSpPr>
          <p:cNvPr id="49156" name="Rectangle 22"/>
          <p:cNvSpPr>
            <a:spLocks noChangeArrowheads="1"/>
          </p:cNvSpPr>
          <p:nvPr/>
        </p:nvSpPr>
        <p:spPr bwMode="auto">
          <a:xfrm>
            <a:off x="4786313" y="4000500"/>
            <a:ext cx="40005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b="1" dirty="0"/>
              <a:t>Store: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dirty="0" err="1"/>
              <a:t>startx</a:t>
            </a:r>
            <a:r>
              <a:rPr lang="en-CA" altLang="en-US" sz="2000" dirty="0"/>
              <a:t>= 1 byte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dirty="0" err="1"/>
              <a:t>starty</a:t>
            </a:r>
            <a:r>
              <a:rPr lang="en-CA" altLang="en-US" sz="2000" dirty="0"/>
              <a:t> = 1 byte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dirty="0" err="1"/>
              <a:t>endx</a:t>
            </a:r>
            <a:r>
              <a:rPr lang="en-CA" altLang="en-US" sz="2000" dirty="0"/>
              <a:t>   = 1 byte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dirty="0" err="1"/>
              <a:t>endy</a:t>
            </a:r>
            <a:r>
              <a:rPr lang="en-CA" altLang="en-US" sz="2000" dirty="0"/>
              <a:t>   = 1 byte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dirty="0"/>
              <a:t>color   = 3 bytes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dirty="0"/>
              <a:t>Each shape: record 7 bytes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b="1" dirty="0"/>
              <a:t>Multiply by 5 shapes = 35 bytes</a:t>
            </a:r>
            <a:r>
              <a:rPr lang="en-CA" altLang="en-US" sz="1800" dirty="0"/>
              <a:t>!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643438" y="836613"/>
            <a:ext cx="4321175" cy="2865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000" b="1" i="1">
                <a:latin typeface="Arial" panose="020B0604020202020204" pitchFamily="34" charset="0"/>
              </a:rPr>
              <a:t>Record (store) this info:</a:t>
            </a:r>
            <a:br>
              <a:rPr lang="en-US" altLang="en-US" sz="2000" b="1" i="1">
                <a:latin typeface="Arial" panose="020B0604020202020204" pitchFamily="34" charset="0"/>
              </a:rPr>
            </a:br>
            <a:r>
              <a:rPr lang="en-US" altLang="en-US" sz="2000" b="1" i="1">
                <a:latin typeface="Arial" panose="020B0604020202020204" pitchFamily="34" charset="0"/>
              </a:rPr>
              <a:t>startx,starty,endx,endy,color</a:t>
            </a:r>
          </a:p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3300"/>
                </a:solidFill>
                <a:latin typeface="Arial" panose="020B0604020202020204" pitchFamily="34" charset="0"/>
              </a:rPr>
              <a:t>0,50,200,100, #FFFF00</a:t>
            </a:r>
          </a:p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66FFFF"/>
                </a:solidFill>
                <a:latin typeface="Arial" panose="020B0604020202020204" pitchFamily="34" charset="0"/>
              </a:rPr>
              <a:t>0,0,80,50, #FFFF00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00FF"/>
                </a:solidFill>
                <a:latin typeface="Arial" panose="020B0604020202020204" pitchFamily="34" charset="0"/>
              </a:rPr>
              <a:t>80,0,130,20, #FFFF00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9900CC"/>
                </a:solidFill>
                <a:latin typeface="Arial" panose="020B0604020202020204" pitchFamily="34" charset="0"/>
              </a:rPr>
              <a:t>130,0,200,50, #FFFF00</a:t>
            </a: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FF00"/>
                </a:solidFill>
                <a:latin typeface="Arial" panose="020B0604020202020204" pitchFamily="34" charset="0"/>
              </a:rPr>
              <a:t>80,20,130,50, #00CC99</a:t>
            </a:r>
          </a:p>
        </p:txBody>
      </p:sp>
      <p:sp>
        <p:nvSpPr>
          <p:cNvPr id="2" name="Rectangle 1"/>
          <p:cNvSpPr/>
          <p:nvPr/>
        </p:nvSpPr>
        <p:spPr>
          <a:xfrm>
            <a:off x="356352" y="780256"/>
            <a:ext cx="8788400" cy="602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AMAZING: </a:t>
            </a:r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35 bytes vs 60,000 bytes!</a:t>
            </a:r>
          </a:p>
          <a:p>
            <a:pPr eaLnBrk="1" hangingPunct="1"/>
            <a:r>
              <a:rPr lang="en-CA" altLang="en-US"/>
              <a:t>NOTE: </a:t>
            </a:r>
          </a:p>
          <a:p>
            <a:pPr lvl="1" eaLnBrk="1" hangingPunct="1"/>
            <a:r>
              <a:rPr lang="en-CA" altLang="en-US"/>
              <a:t>This idea works great with rectangular shapes but gets a lot more complicated when curves are involved!</a:t>
            </a:r>
          </a:p>
          <a:p>
            <a:pPr lvl="1" eaLnBrk="1" hangingPunct="1"/>
            <a:r>
              <a:rPr lang="en-CA" altLang="en-US"/>
              <a:t>GIF compressions are, in reality, a bit, a lot more complicated </a:t>
            </a:r>
          </a:p>
          <a:p>
            <a:pPr eaLnBrk="1" hangingPunct="1"/>
            <a:r>
              <a:rPr lang="en-CA" altLang="en-US"/>
              <a:t>Thus compression aids with making smaller file size…downloads faster images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156325" y="4076700"/>
            <a:ext cx="79216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Overview of This Week’s Topics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How to hand in Assignment 1</a:t>
            </a:r>
          </a:p>
          <a:p>
            <a:pPr eaLnBrk="1" hangingPunct="1"/>
            <a:r>
              <a:rPr lang="en-CA" altLang="en-US" dirty="0"/>
              <a:t>Compression</a:t>
            </a:r>
          </a:p>
          <a:p>
            <a:pPr eaLnBrk="1" hangingPunct="1"/>
            <a:r>
              <a:rPr lang="en-CA" altLang="en-US" dirty="0"/>
              <a:t>File types: GIF, JPG and PNG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dirty="0"/>
          </a:p>
          <a:p>
            <a:pPr eaLnBrk="1" hangingPunct="1"/>
            <a:endParaRPr lang="en-CA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Other Compression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071563"/>
            <a:ext cx="8077200" cy="5786437"/>
          </a:xfrm>
        </p:spPr>
        <p:txBody>
          <a:bodyPr/>
          <a:lstStyle/>
          <a:p>
            <a:pPr eaLnBrk="1" hangingPunct="1"/>
            <a:r>
              <a:rPr lang="en-CA" altLang="en-US" dirty="0"/>
              <a:t>Looks for patterns, for example:   143451434514345</a:t>
            </a:r>
          </a:p>
          <a:p>
            <a:pPr eaLnBrk="1" hangingPunct="1"/>
            <a:r>
              <a:rPr lang="en-CA" altLang="en-US" dirty="0"/>
              <a:t>If “1” represents pattern 14345,  compresses it to “111”</a:t>
            </a:r>
          </a:p>
          <a:p>
            <a:pPr eaLnBrk="1" hangingPunct="1"/>
            <a:r>
              <a:rPr lang="en-CA" altLang="en-US" dirty="0"/>
              <a:t>Build a decoding hash table</a:t>
            </a:r>
          </a:p>
          <a:p>
            <a:pPr lvl="1" eaLnBrk="1" hangingPunct="1"/>
            <a:r>
              <a:rPr lang="en-CA" altLang="en-US" dirty="0"/>
              <a:t>0   13245</a:t>
            </a:r>
          </a:p>
          <a:p>
            <a:pPr lvl="1" eaLnBrk="1" hangingPunct="1"/>
            <a:r>
              <a:rPr lang="en-CA" altLang="en-US" dirty="0"/>
              <a:t>1    14345</a:t>
            </a:r>
          </a:p>
          <a:p>
            <a:pPr lvl="1" eaLnBrk="1" hangingPunct="1"/>
            <a:r>
              <a:rPr lang="en-CA" altLang="en-US" dirty="0"/>
              <a:t>2    23423</a:t>
            </a:r>
          </a:p>
          <a:p>
            <a:pPr lvl="1" eaLnBrk="1" hangingPunct="1"/>
            <a:r>
              <a:rPr lang="en-CA" altLang="en-US" dirty="0"/>
              <a:t>3    11223 </a:t>
            </a:r>
          </a:p>
          <a:p>
            <a:pPr eaLnBrk="1" hangingPunct="1"/>
            <a:endParaRPr lang="en-CA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79838" y="4005263"/>
            <a:ext cx="4857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 b="1" dirty="0"/>
              <a:t>Pattern: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1324523423143451122323423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 dirty="0">
                <a:cs typeface="Courier New" panose="02070309020205020404" pitchFamily="49" charset="0"/>
              </a:rPr>
              <a:t>Based on table will map 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02132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2875"/>
            <a:ext cx="8461375" cy="76584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Compression Tricks – Compressing Words (for example text in a dictionary)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616575"/>
          </a:xfrm>
        </p:spPr>
        <p:txBody>
          <a:bodyPr/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/>
              <a:t>ASCII Code – </a:t>
            </a:r>
            <a:r>
              <a:rPr lang="en-CA" b="1" dirty="0">
                <a:hlinkClick r:id="rId3"/>
              </a:rPr>
              <a:t>each letter is represented by 8 bits (1 byte) </a:t>
            </a:r>
            <a:endParaRPr lang="en-CA" b="1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>
                <a:solidFill>
                  <a:schemeClr val="accent1"/>
                </a:solidFill>
              </a:rPr>
              <a:t>Question</a:t>
            </a:r>
            <a:r>
              <a:rPr lang="en-CA" dirty="0">
                <a:solidFill>
                  <a:schemeClr val="accent1"/>
                </a:solidFill>
              </a:rPr>
              <a:t>: Which letter is the most common in the English language?</a:t>
            </a:r>
          </a:p>
          <a:p>
            <a:pPr marL="886460" lvl="2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/>
              <a:t>Huffman Coding </a:t>
            </a:r>
            <a:r>
              <a:rPr lang="en-CA" dirty="0"/>
              <a:t>- rather than </a:t>
            </a:r>
            <a:r>
              <a:rPr lang="en-CA" dirty="0">
                <a:hlinkClick r:id="rId4"/>
              </a:rPr>
              <a:t>ASCII (each letter is 8bits or 1 byte) </a:t>
            </a:r>
            <a:r>
              <a:rPr lang="en-CA" dirty="0"/>
              <a:t>use the least number of bits for common letters and more bits for less common letters </a:t>
            </a:r>
            <a:r>
              <a:rPr lang="en-CA" dirty="0">
                <a:sym typeface="Wingdings" pitchFamily="2" charset="2"/>
              </a:rPr>
              <a:t> </a:t>
            </a:r>
            <a:r>
              <a:rPr lang="en-CA" dirty="0">
                <a:sym typeface="Wingdings" pitchFamily="2" charset="2"/>
                <a:hlinkClick r:id="rId5"/>
              </a:rPr>
              <a:t>Sample Huffman code</a:t>
            </a:r>
            <a:endParaRPr lang="en-CA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>
                <a:solidFill>
                  <a:schemeClr val="accent1"/>
                </a:solidFill>
              </a:rPr>
              <a:t>QUESTIONS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>
                <a:solidFill>
                  <a:schemeClr val="accent1"/>
                </a:solidFill>
                <a:sym typeface="Wingdings" panose="05000000000000000000" pitchFamily="2" charset="2"/>
              </a:rPr>
              <a:t>How many bytes will the word “see” be in ASCII? in Huffman?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>
                <a:solidFill>
                  <a:schemeClr val="accent1"/>
                </a:solidFill>
                <a:sym typeface="Wingdings" panose="05000000000000000000" pitchFamily="2" charset="2"/>
              </a:rPr>
              <a:t>How many bytes will the word “zoo” be in ASCII, in Huffman?</a:t>
            </a:r>
            <a:endParaRPr lang="en-CA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>
                <a:hlinkClick r:id="rId3"/>
              </a:rPr>
              <a:t>ASCII </a:t>
            </a:r>
            <a:r>
              <a:rPr lang="en-US" altLang="en-US"/>
              <a:t>code</a:t>
            </a:r>
          </a:p>
          <a:p>
            <a:r>
              <a:rPr lang="en-CA" altLang="en-US">
                <a:sym typeface="Wingdings" panose="05000000000000000000" pitchFamily="2" charset="2"/>
                <a:hlinkClick r:id="rId4"/>
              </a:rPr>
              <a:t>Huffman code </a:t>
            </a:r>
            <a:endParaRPr lang="en-CA" altLang="en-US">
              <a:sym typeface="Wingdings" panose="05000000000000000000" pitchFamily="2" charset="2"/>
            </a:endParaRPr>
          </a:p>
          <a:p>
            <a:r>
              <a:rPr lang="en-US" altLang="en-US"/>
              <a:t>see</a:t>
            </a:r>
          </a:p>
          <a:p>
            <a:r>
              <a:rPr lang="en-US" altLang="en-US"/>
              <a:t>zoo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8400" y="1773238"/>
            <a:ext cx="2376488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</a:rPr>
              <a:t>s=8 bits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</a:rPr>
              <a:t>e=8 bits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</a:rPr>
              <a:t>e=8 bits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</a:rPr>
              <a:t>----------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</a:rPr>
              <a:t> see = 24 bits  (in ASCII code)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938" y="3789363"/>
            <a:ext cx="20161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</a:rPr>
              <a:t>z=8 bits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</a:rPr>
              <a:t>o=8 bits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</a:rPr>
              <a:t>o=8 bits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</a:rPr>
              <a:t>----------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</a:rPr>
              <a:t>zoo= 24 bits  (in ASCII code)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43663" y="1700213"/>
            <a:ext cx="25209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panose="020B0604020202020204" pitchFamily="34" charset="0"/>
              </a:rPr>
              <a:t>s=4 bits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panose="020B0604020202020204" pitchFamily="34" charset="0"/>
              </a:rPr>
              <a:t>e=3 bits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panose="020B0604020202020204" pitchFamily="34" charset="0"/>
              </a:rPr>
              <a:t>e=3 bits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panose="020B0604020202020204" pitchFamily="34" charset="0"/>
              </a:rPr>
              <a:t>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panose="020B0604020202020204" pitchFamily="34" charset="0"/>
              </a:rPr>
              <a:t>see = 10 bits (in Huffman coding)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43663" y="3789363"/>
            <a:ext cx="27003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panose="020B0604020202020204" pitchFamily="34" charset="0"/>
              </a:rPr>
              <a:t>z=11 bits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panose="020B0604020202020204" pitchFamily="34" charset="0"/>
              </a:rPr>
              <a:t>o=4 bits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panose="020B0604020202020204" pitchFamily="34" charset="0"/>
              </a:rPr>
              <a:t>o=4 bits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panose="020B0604020202020204" pitchFamily="34" charset="0"/>
              </a:rPr>
              <a:t>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panose="020B0604020202020204" pitchFamily="34" charset="0"/>
              </a:rPr>
              <a:t>zoo = 19 bits (in Huffman coding)</a:t>
            </a:r>
          </a:p>
        </p:txBody>
      </p:sp>
      <p:sp>
        <p:nvSpPr>
          <p:cNvPr id="9" name="Rectangle 8"/>
          <p:cNvSpPr/>
          <p:nvPr/>
        </p:nvSpPr>
        <p:spPr>
          <a:xfrm>
            <a:off x="3678238" y="1484313"/>
            <a:ext cx="532765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Other Compression Ideas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92113" y="962025"/>
            <a:ext cx="5403850" cy="2538413"/>
          </a:xfrm>
        </p:spPr>
        <p:txBody>
          <a:bodyPr/>
          <a:lstStyle/>
          <a:p>
            <a:pPr eaLnBrk="1" hangingPunct="1"/>
            <a:r>
              <a:rPr lang="en-CA" altLang="en-US"/>
              <a:t>How do our eyes see images?</a:t>
            </a:r>
          </a:p>
          <a:p>
            <a:pPr eaLnBrk="1" hangingPunct="1"/>
            <a:r>
              <a:rPr lang="en-CA" altLang="en-US" b="1">
                <a:solidFill>
                  <a:schemeClr val="accent1"/>
                </a:solidFill>
              </a:rPr>
              <a:t>QUESTION: which one looks more different from the original image?</a:t>
            </a:r>
            <a:endParaRPr lang="en-CA" altLang="en-US">
              <a:solidFill>
                <a:schemeClr val="accent1"/>
              </a:solidFill>
            </a:endParaRPr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2146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643313"/>
            <a:ext cx="40290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643313"/>
            <a:ext cx="41386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Box 9"/>
          <p:cNvSpPr txBox="1">
            <a:spLocks noChangeArrowheads="1"/>
          </p:cNvSpPr>
          <p:nvPr/>
        </p:nvSpPr>
        <p:spPr bwMode="auto">
          <a:xfrm>
            <a:off x="1042988" y="6215063"/>
            <a:ext cx="3028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/>
              <a:t>A</a:t>
            </a:r>
            <a:r>
              <a:rPr lang="en-CA" altLang="en-US" sz="1800"/>
              <a:t>. Brightness Adjusted Slightly</a:t>
            </a:r>
          </a:p>
        </p:txBody>
      </p:sp>
      <p:sp>
        <p:nvSpPr>
          <p:cNvPr id="59400" name="TextBox 10"/>
          <p:cNvSpPr txBox="1">
            <a:spLocks noChangeArrowheads="1"/>
          </p:cNvSpPr>
          <p:nvPr/>
        </p:nvSpPr>
        <p:spPr bwMode="auto">
          <a:xfrm>
            <a:off x="5286375" y="6215063"/>
            <a:ext cx="2786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/>
              <a:t>B</a:t>
            </a:r>
            <a:r>
              <a:rPr lang="en-CA" altLang="en-US" sz="1800"/>
              <a:t>. Colour Adjusted Slightly</a:t>
            </a:r>
          </a:p>
        </p:txBody>
      </p:sp>
      <p:sp>
        <p:nvSpPr>
          <p:cNvPr id="59401" name="TextBox 11"/>
          <p:cNvSpPr txBox="1">
            <a:spLocks noChangeArrowheads="1"/>
          </p:cNvSpPr>
          <p:nvPr/>
        </p:nvSpPr>
        <p:spPr bwMode="auto">
          <a:xfrm>
            <a:off x="5929313" y="3071813"/>
            <a:ext cx="2071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Original Image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Brightness vs. Colour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357313"/>
            <a:ext cx="8286750" cy="5072062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The designers of the JPEG compression algorithm realized that the human eye is more sensitive to brightness details than to fine color details. </a:t>
            </a:r>
            <a:r>
              <a:rPr lang="en-CA" i="1" dirty="0">
                <a:solidFill>
                  <a:schemeClr val="accent4"/>
                </a:solidFill>
              </a:rPr>
              <a:t>(This is an example of how Biology and Computer Science and Physics overlap </a:t>
            </a:r>
            <a:r>
              <a:rPr lang="en-CA" i="1" dirty="0">
                <a:solidFill>
                  <a:schemeClr val="accent4"/>
                </a:solidFill>
                <a:sym typeface="Wingdings" pitchFamily="2" charset="2"/>
              </a:rPr>
              <a:t> </a:t>
            </a:r>
            <a:r>
              <a:rPr lang="en-CA" i="1" dirty="0">
                <a:solidFill>
                  <a:schemeClr val="accent4"/>
                </a:solidFill>
              </a:rPr>
              <a:t>!)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If it finds two adjacent pixels with very similar colors, it will store both those pixels with the same color and discard the other color. 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971550" y="5589588"/>
            <a:ext cx="6697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hlinkClick r:id="rId3"/>
              </a:rPr>
              <a:t>https://www.youtube.com/watch?v=Jcgg7jq1W3o&amp;list=PLQMVnqe4XbictUtFZK1-gBYvyUzTWJnOk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How do we pick the most appropriate file format?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1622425"/>
            <a:ext cx="4429125" cy="4572000"/>
          </a:xfrm>
        </p:spPr>
        <p:txBody>
          <a:bodyPr/>
          <a:lstStyle/>
          <a:p>
            <a:pPr eaLnBrk="1" hangingPunct="1"/>
            <a:r>
              <a:rPr lang="en-CA" altLang="en-US"/>
              <a:t>Depends on what type of image we are representing</a:t>
            </a:r>
          </a:p>
          <a:p>
            <a:pPr eaLnBrk="1" hangingPunct="1"/>
            <a:r>
              <a:rPr lang="en-CA" altLang="en-US">
                <a:solidFill>
                  <a:schemeClr val="accent1"/>
                </a:solidFill>
              </a:rPr>
              <a:t>QUESTIONS: </a:t>
            </a:r>
          </a:p>
          <a:p>
            <a:pPr lvl="1" eaLnBrk="1" hangingPunct="1"/>
            <a:r>
              <a:rPr lang="en-CA" altLang="en-US">
                <a:solidFill>
                  <a:schemeClr val="accent1"/>
                </a:solidFill>
              </a:rPr>
              <a:t>How many colours are needed for the first image?</a:t>
            </a:r>
          </a:p>
          <a:p>
            <a:pPr lvl="1" eaLnBrk="1" hangingPunct="1"/>
            <a:r>
              <a:rPr lang="en-CA" altLang="en-US">
                <a:solidFill>
                  <a:schemeClr val="accent1"/>
                </a:solidFill>
              </a:rPr>
              <a:t>How many for the second image?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/>
          </a:p>
        </p:txBody>
      </p:sp>
      <p:pic>
        <p:nvPicPr>
          <p:cNvPr id="5122" name="Picture 2" descr="http://eyecube.files.wordpress.com/2008/05/homer_simpson_10_by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71625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autumn_leaves.jpg image by bctriss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030663"/>
            <a:ext cx="3143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5000625" y="3000375"/>
            <a:ext cx="357188" cy="3571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57750" y="4929188"/>
            <a:ext cx="642938" cy="3571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83150" y="1363663"/>
            <a:ext cx="4002088" cy="5500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Depends on type of image!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The type of image we are trying to compress will determine the best file format to choose!</a:t>
            </a:r>
          </a:p>
          <a:p>
            <a:pPr eaLnBrk="1" hangingPunct="1"/>
            <a:r>
              <a:rPr lang="en-CA" altLang="en-US"/>
              <a:t>3 file formats we will look at:</a:t>
            </a:r>
          </a:p>
          <a:p>
            <a:pPr lvl="1" eaLnBrk="1" hangingPunct="1"/>
            <a:r>
              <a:rPr lang="en-CA" altLang="en-US"/>
              <a:t>GIF</a:t>
            </a:r>
          </a:p>
          <a:p>
            <a:pPr lvl="1" eaLnBrk="1" hangingPunct="1"/>
            <a:r>
              <a:rPr lang="en-CA" altLang="en-US"/>
              <a:t>JPG</a:t>
            </a:r>
          </a:p>
          <a:p>
            <a:pPr lvl="1" eaLnBrk="1" hangingPunct="1"/>
            <a:r>
              <a:rPr lang="en-CA" altLang="en-US"/>
              <a:t>PNG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GIF (Graphic Interchange Format)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Widely used on the World Wide Web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Cross Platform (works on Macs, Windows)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ONLY supports 8 bit colour!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>
                <a:solidFill>
                  <a:schemeClr val="accent1"/>
                </a:solidFill>
              </a:rPr>
              <a:t>QUESTION</a:t>
            </a:r>
            <a:r>
              <a:rPr lang="en-CA" dirty="0">
                <a:solidFill>
                  <a:schemeClr val="accent1"/>
                </a:solidFill>
              </a:rPr>
              <a:t>: How many colours can you have in a GIF file if it allows for 8 bit colour?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Not great for photographs but good for clipart, logos, animation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Looks for large blocks of area that all have the same colour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Saving an image with 24 bit colour as a gif will lower the quality the first time you convert it to a gif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GIF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1276350"/>
            <a:ext cx="6715125" cy="5357813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Produces smaller file sizes than </a:t>
            </a:r>
            <a:r>
              <a:rPr lang="en-CA" dirty="0" err="1"/>
              <a:t>jpgs</a:t>
            </a:r>
            <a:endParaRPr lang="en-CA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Does a </a:t>
            </a:r>
            <a:r>
              <a:rPr lang="en-CA" b="1" i="1" dirty="0"/>
              <a:t>lossless</a:t>
            </a:r>
            <a:r>
              <a:rPr lang="en-CA" dirty="0"/>
              <a:t> compression: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Assume we have an image that is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CA" dirty="0"/>
              <a:t>200 by 200 pixels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CA" dirty="0"/>
              <a:t>If the original image had 256 colours or less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With no compression the file size would be: 200*</a:t>
            </a:r>
            <a:r>
              <a:rPr lang="en-CA" dirty="0" err="1"/>
              <a:t>200</a:t>
            </a:r>
            <a:r>
              <a:rPr lang="en-CA" dirty="0"/>
              <a:t>*3/1024 = </a:t>
            </a:r>
            <a:r>
              <a:rPr lang="en-CA" b="1" dirty="0"/>
              <a:t>117 KB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Same image, save as a gif: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CA" dirty="0"/>
              <a:t>With 256 Colours </a:t>
            </a:r>
            <a:r>
              <a:rPr lang="en-CA" dirty="0">
                <a:sym typeface="Wingdings" pitchFamily="2" charset="2"/>
              </a:rPr>
              <a:t> </a:t>
            </a:r>
            <a:r>
              <a:rPr lang="en-CA" b="1" dirty="0">
                <a:sym typeface="Wingdings" pitchFamily="2" charset="2"/>
              </a:rPr>
              <a:t>8.4 KB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CA" dirty="0">
                <a:sym typeface="Wingdings" pitchFamily="2" charset="2"/>
              </a:rPr>
              <a:t>With 16 Colours  </a:t>
            </a:r>
            <a:r>
              <a:rPr lang="en-CA" b="1" dirty="0">
                <a:sym typeface="Wingdings" pitchFamily="2" charset="2"/>
              </a:rPr>
              <a:t>5 KB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NOTICE: NO CHANGE IN QUALITY, LOSSLESS COMPRESSION!	</a:t>
            </a:r>
            <a:endParaRPr lang="en-CA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CA" dirty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1370013"/>
            <a:ext cx="1703387" cy="15827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3071813"/>
            <a:ext cx="1693862" cy="16176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857750"/>
            <a:ext cx="1666875" cy="160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000625" y="2500313"/>
            <a:ext cx="2000250" cy="14287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00625" y="4143375"/>
            <a:ext cx="1857375" cy="6429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43375" y="5500688"/>
            <a:ext cx="2786063" cy="1428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GIF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2571750"/>
          </a:xfrm>
        </p:spPr>
        <p:txBody>
          <a:bodyPr/>
          <a:lstStyle/>
          <a:p>
            <a:pPr eaLnBrk="1" hangingPunct="1"/>
            <a:r>
              <a:rPr lang="en-CA" altLang="en-US"/>
              <a:t>Not great for photography because can only store 256 colours.</a:t>
            </a:r>
          </a:p>
          <a:p>
            <a:pPr eaLnBrk="1" hangingPunct="1"/>
            <a:r>
              <a:rPr lang="en-CA" altLang="en-US" b="1">
                <a:solidFill>
                  <a:schemeClr val="accent1"/>
                </a:solidFill>
              </a:rPr>
              <a:t>QUESTION: Can you tell which image has fewer colours?</a:t>
            </a:r>
            <a:endParaRPr lang="en-CA" altLang="en-US">
              <a:solidFill>
                <a:schemeClr val="accent1"/>
              </a:solidFill>
            </a:endParaRPr>
          </a:p>
        </p:txBody>
      </p:sp>
      <p:pic>
        <p:nvPicPr>
          <p:cNvPr id="7168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9763"/>
            <a:ext cx="9144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429000"/>
            <a:ext cx="87852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1846263"/>
          </a:xfrm>
        </p:spPr>
        <p:txBody>
          <a:bodyPr/>
          <a:lstStyle/>
          <a:p>
            <a:pPr>
              <a:defRPr/>
            </a:pPr>
            <a:r>
              <a:rPr lang="en-US" dirty="0"/>
              <a:t>Reading for this week from our online textbook: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57250" y="2205038"/>
            <a:ext cx="8077200" cy="4152900"/>
          </a:xfrm>
        </p:spPr>
        <p:txBody>
          <a:bodyPr/>
          <a:lstStyle/>
          <a:p>
            <a:r>
              <a:rPr lang="en-US" altLang="en-US"/>
              <a:t>Graphics </a:t>
            </a:r>
            <a:r>
              <a:rPr lang="en-US" altLang="en-US">
                <a:sym typeface="Wingdings" panose="05000000000000000000" pitchFamily="2" charset="2"/>
              </a:rPr>
              <a:t></a:t>
            </a:r>
            <a:r>
              <a:rPr lang="en-US" altLang="en-US"/>
              <a:t> Image Formats and Compression Techniques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76825" y="115888"/>
            <a:ext cx="3959225" cy="6265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9634" name="Picture 5" descr="j0232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8913"/>
            <a:ext cx="309721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375" y="5300663"/>
            <a:ext cx="5329238" cy="12969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GIF </a:t>
            </a:r>
            <a:r>
              <a:rPr lang="en-CA" dirty="0">
                <a:solidFill>
                  <a:schemeClr val="tx2">
                    <a:satMod val="130000"/>
                  </a:schemeClr>
                </a:solidFill>
                <a:sym typeface="Wingdings" pitchFamily="2" charset="2"/>
              </a:rPr>
              <a:t> Transparency 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3733" name="Text Placeholder 3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r>
              <a:rPr lang="en-CA" altLang="en-US" b="1"/>
              <a:t>One Colour Transparency</a:t>
            </a:r>
          </a:p>
        </p:txBody>
      </p:sp>
      <p:sp>
        <p:nvSpPr>
          <p:cNvPr id="73734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  <a:ln>
            <a:headEnd/>
            <a:tailEnd/>
          </a:ln>
        </p:spPr>
        <p:txBody>
          <a:bodyPr/>
          <a:lstStyle/>
          <a:p>
            <a:pPr marL="392113" indent="-273050" eaLnBrk="1" hangingPunct="1"/>
            <a:r>
              <a:rPr lang="en-CA" altLang="en-US"/>
              <a:t>Allows for transparency of ONE colour</a:t>
            </a:r>
          </a:p>
          <a:p>
            <a:pPr marL="392113" indent="-273050" eaLnBrk="1" hangingPunct="1"/>
            <a:r>
              <a:rPr lang="en-CA" altLang="en-US"/>
              <a:t>Background will show through:</a:t>
            </a:r>
          </a:p>
          <a:p>
            <a:pPr marL="392113" indent="-273050" eaLnBrk="1" hangingPunct="1"/>
            <a:r>
              <a:rPr lang="en-CA" altLang="en-US" b="1">
                <a:solidFill>
                  <a:schemeClr val="accent1"/>
                </a:solidFill>
              </a:rPr>
              <a:t>Question: </a:t>
            </a:r>
            <a:r>
              <a:rPr lang="en-CA" altLang="en-US">
                <a:solidFill>
                  <a:schemeClr val="accent1"/>
                </a:solidFill>
              </a:rPr>
              <a:t>Can you see the problem with this type of transparency?</a:t>
            </a:r>
          </a:p>
        </p:txBody>
      </p:sp>
      <p:pic>
        <p:nvPicPr>
          <p:cNvPr id="69639" name="Picture 6" descr="transparentgi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25800"/>
            <a:ext cx="32337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571875" y="3571875"/>
            <a:ext cx="1287463" cy="11525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GIF </a:t>
            </a:r>
            <a:r>
              <a:rPr lang="en-CA" dirty="0">
                <a:solidFill>
                  <a:schemeClr val="tx2">
                    <a:satMod val="130000"/>
                  </a:schemeClr>
                </a:solidFill>
                <a:sym typeface="Wingdings" pitchFamily="2" charset="2"/>
              </a:rPr>
              <a:t> Animation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Allows for animation</a:t>
            </a:r>
          </a:p>
          <a:p>
            <a:pPr eaLnBrk="1" hangingPunct="1"/>
            <a:r>
              <a:rPr lang="en-CA" altLang="en-US"/>
              <a:t>Don’t need a plug in for gif animation!</a:t>
            </a:r>
          </a:p>
          <a:p>
            <a:pPr eaLnBrk="1" hangingPunct="1"/>
            <a:r>
              <a:rPr lang="en-CA" altLang="en-US"/>
              <a:t>Works in all browsers, universal format!</a:t>
            </a:r>
          </a:p>
        </p:txBody>
      </p:sp>
      <p:pic>
        <p:nvPicPr>
          <p:cNvPr id="75780" name="Picture 2" descr="Picture He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35756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3" descr="http://www.illustrationinfo.com/tutorial_images/octop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143250"/>
            <a:ext cx="27654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pic>
        <p:nvPicPr>
          <p:cNvPr id="75783" name="Picture 2" descr="Frog - Click image to download.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859088"/>
            <a:ext cx="17145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GIF </a:t>
            </a:r>
            <a:r>
              <a:rPr lang="en-CA" dirty="0">
                <a:solidFill>
                  <a:schemeClr val="tx2">
                    <a:satMod val="130000"/>
                  </a:schemeClr>
                </a:solidFill>
                <a:sym typeface="Wingdings" pitchFamily="2" charset="2"/>
              </a:rPr>
              <a:t> Dithering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071563"/>
            <a:ext cx="8077200" cy="5072062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Allows for </a:t>
            </a:r>
            <a:r>
              <a:rPr lang="en-CA" b="1" i="1" dirty="0"/>
              <a:t>dithering</a:t>
            </a:r>
            <a:r>
              <a:rPr lang="en-CA" dirty="0"/>
              <a:t>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>
                <a:solidFill>
                  <a:schemeClr val="accent1"/>
                </a:solidFill>
              </a:rPr>
              <a:t>Question</a:t>
            </a:r>
            <a:r>
              <a:rPr lang="en-CA" dirty="0">
                <a:solidFill>
                  <a:schemeClr val="accent1"/>
                </a:solidFill>
              </a:rPr>
              <a:t>: What do you think a program, that converts images into gifs does, if the image has more than 256 colors?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/>
              <a:t>Solution 1</a:t>
            </a:r>
            <a:r>
              <a:rPr lang="en-CA" dirty="0"/>
              <a:t>:  Substitute one of the colors you have for one of the colors you are missing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/>
              <a:t>Solution 2:  </a:t>
            </a:r>
            <a:r>
              <a:rPr lang="en-CA" dirty="0"/>
              <a:t>Any guesses?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CA" b="1" dirty="0"/>
              <a:t>HINT: </a:t>
            </a:r>
            <a:r>
              <a:rPr lang="en-CA" dirty="0"/>
              <a:t>What did you do when you were a kid and your parent gave you </a:t>
            </a:r>
            <a:r>
              <a:rPr lang="en-CA" b="1" dirty="0">
                <a:solidFill>
                  <a:srgbClr val="FF0000"/>
                </a:solidFill>
              </a:rPr>
              <a:t>red</a:t>
            </a:r>
            <a:r>
              <a:rPr lang="en-CA" dirty="0"/>
              <a:t> and </a:t>
            </a:r>
            <a:r>
              <a:rPr lang="en-CA" b="1" dirty="0">
                <a:solidFill>
                  <a:srgbClr val="3200C8"/>
                </a:solidFill>
              </a:rPr>
              <a:t>blue</a:t>
            </a:r>
            <a:r>
              <a:rPr lang="en-CA" dirty="0"/>
              <a:t> and </a:t>
            </a:r>
            <a:r>
              <a:rPr lang="en-CA" b="1" dirty="0">
                <a:solidFill>
                  <a:srgbClr val="FFFF00"/>
                </a:solidFill>
              </a:rPr>
              <a:t>yellow</a:t>
            </a:r>
            <a:r>
              <a:rPr lang="en-CA" dirty="0"/>
              <a:t> and </a:t>
            </a:r>
            <a:r>
              <a:rPr lang="en-CA" b="1" dirty="0"/>
              <a:t>black</a:t>
            </a:r>
            <a:r>
              <a:rPr lang="en-CA" dirty="0"/>
              <a:t> play-</a:t>
            </a:r>
            <a:r>
              <a:rPr lang="en-CA" dirty="0" err="1"/>
              <a:t>doh</a:t>
            </a:r>
            <a:r>
              <a:rPr lang="en-CA" dirty="0"/>
              <a:t>?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CA" dirty="0"/>
              <a:t>you didn’t realize it but you were using a 2-bit  color depth play-</a:t>
            </a:r>
            <a:r>
              <a:rPr lang="en-CA" dirty="0" err="1"/>
              <a:t>doh</a:t>
            </a:r>
            <a:r>
              <a:rPr lang="en-CA" dirty="0"/>
              <a:t> palette  = 2</a:t>
            </a:r>
            <a:r>
              <a:rPr lang="en-CA" baseline="30000" dirty="0"/>
              <a:t>2</a:t>
            </a:r>
            <a:r>
              <a:rPr lang="en-CA" dirty="0"/>
              <a:t>  = 4 colors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CA" dirty="0"/>
          </a:p>
        </p:txBody>
      </p:sp>
      <p:pic>
        <p:nvPicPr>
          <p:cNvPr id="4" name="Picture 4" descr="octopus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6" t="23666" r="9277" b="24390"/>
          <a:stretch>
            <a:fillRect/>
          </a:stretch>
        </p:blipFill>
        <p:spPr bwMode="auto">
          <a:xfrm>
            <a:off x="6751638" y="5667375"/>
            <a:ext cx="1428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561013"/>
            <a:ext cx="1209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572125"/>
            <a:ext cx="12160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5554663"/>
            <a:ext cx="1198563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GIF </a:t>
            </a:r>
            <a:r>
              <a:rPr lang="en-CA" dirty="0">
                <a:solidFill>
                  <a:schemeClr val="tx2">
                    <a:satMod val="130000"/>
                  </a:schemeClr>
                </a:solidFill>
                <a:sym typeface="Wingdings" pitchFamily="2" charset="2"/>
              </a:rPr>
              <a:t> Dithering 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Juxtaposing (place side by side) pixels of two colors to create the illusion that a third color is present  (grainy look)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/>
              <a:t>Example: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Assume our image uses 257 colours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The 257</a:t>
            </a:r>
            <a:r>
              <a:rPr lang="en-CA" baseline="30000" dirty="0"/>
              <a:t>th</a:t>
            </a:r>
            <a:r>
              <a:rPr lang="en-CA" dirty="0"/>
              <a:t> colour that is not in our palette is: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Assume we do have these 2 colours:     and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Thus dithering will change this </a:t>
            </a:r>
            <a:r>
              <a:rPr lang="en-CA" dirty="0">
                <a:sym typeface="Wingdings" pitchFamily="2" charset="2"/>
              </a:rPr>
              <a:t>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CA" dirty="0">
              <a:sym typeface="Wingdings" pitchFamily="2" charset="2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ym typeface="Wingdings" pitchFamily="2" charset="2"/>
              </a:rPr>
              <a:t>To this  </a:t>
            </a:r>
            <a:endParaRPr lang="en-CA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500563"/>
            <a:ext cx="10001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3786188"/>
            <a:ext cx="2857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572125"/>
            <a:ext cx="1157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214813"/>
            <a:ext cx="24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4214813"/>
            <a:ext cx="24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28688" y="3286125"/>
            <a:ext cx="7643812" cy="3571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137400" cy="939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Another Example of Dithering</a:t>
            </a:r>
          </a:p>
        </p:txBody>
      </p:sp>
      <p:pic>
        <p:nvPicPr>
          <p:cNvPr id="819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052513"/>
            <a:ext cx="3813175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GIF </a:t>
            </a:r>
            <a:r>
              <a:rPr lang="en-CA" dirty="0">
                <a:solidFill>
                  <a:schemeClr val="tx2">
                    <a:satMod val="130000"/>
                  </a:schemeClr>
                </a:solidFill>
                <a:sym typeface="Wingdings" pitchFamily="2" charset="2"/>
              </a:rPr>
              <a:t> Dithering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4025" y="1171575"/>
            <a:ext cx="3714750" cy="5072063"/>
          </a:xfrm>
        </p:spPr>
        <p:txBody>
          <a:bodyPr/>
          <a:lstStyle/>
          <a:p>
            <a:pPr eaLnBrk="1" hangingPunct="1"/>
            <a:r>
              <a:rPr lang="en-CA" altLang="en-US"/>
              <a:t>You can reduce the number of colors in a GIF and choose options to control the way colors dither in the application or in a browser. </a:t>
            </a:r>
          </a:p>
          <a:p>
            <a:pPr eaLnBrk="1" hangingPunct="1"/>
            <a:endParaRPr lang="en-CA" altLang="en-US"/>
          </a:p>
        </p:txBody>
      </p:sp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285875"/>
            <a:ext cx="497681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2"/>
          <p:cNvSpPr>
            <a:spLocks noChangeArrowheads="1"/>
          </p:cNvSpPr>
          <p:nvPr/>
        </p:nvSpPr>
        <p:spPr bwMode="auto">
          <a:xfrm>
            <a:off x="762000" y="5426075"/>
            <a:ext cx="3097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>
                <a:hlinkClick r:id="rId4"/>
              </a:rPr>
              <a:t>Different ways to dither produce different results</a:t>
            </a:r>
            <a:endParaRPr lang="en-CA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GIF </a:t>
            </a:r>
            <a:r>
              <a:rPr lang="en-CA" dirty="0">
                <a:solidFill>
                  <a:schemeClr val="tx2">
                    <a:satMod val="130000"/>
                  </a:schemeClr>
                </a:solidFill>
                <a:sym typeface="Wingdings" pitchFamily="2" charset="2"/>
              </a:rPr>
              <a:t> Dithering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43000"/>
            <a:ext cx="31432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00438"/>
            <a:ext cx="38893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5200"/>
            <a:ext cx="38576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TextBox 6"/>
          <p:cNvSpPr txBox="1">
            <a:spLocks noChangeArrowheads="1"/>
          </p:cNvSpPr>
          <p:nvPr/>
        </p:nvSpPr>
        <p:spPr bwMode="auto">
          <a:xfrm>
            <a:off x="3929063" y="1500188"/>
            <a:ext cx="3500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ym typeface="Wingdings" panose="05000000000000000000" pitchFamily="2" charset="2"/>
              </a:rPr>
              <a:t> Original Image</a:t>
            </a:r>
            <a:endParaRPr lang="en-CA" altLang="en-US" sz="1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9288" y="6102350"/>
            <a:ext cx="349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ym typeface="Wingdings" panose="05000000000000000000" pitchFamily="2" charset="2"/>
              </a:rPr>
              <a:t>Saved as 6 bit gif with no dithering</a:t>
            </a:r>
            <a:endParaRPr lang="en-CA" altLang="en-US" sz="18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86313" y="614362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ym typeface="Wingdings" panose="05000000000000000000" pitchFamily="2" charset="2"/>
              </a:rPr>
              <a:t>Saved as 6 bit gif with dithering</a:t>
            </a:r>
            <a:endParaRPr lang="en-CA" altLang="en-US" sz="1800"/>
          </a:p>
        </p:txBody>
      </p:sp>
      <p:pic>
        <p:nvPicPr>
          <p:cNvPr id="860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00063"/>
            <a:ext cx="22209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6" name="TextBox 10"/>
          <p:cNvSpPr txBox="1">
            <a:spLocks noChangeArrowheads="1"/>
          </p:cNvSpPr>
          <p:nvPr/>
        </p:nvSpPr>
        <p:spPr bwMode="auto">
          <a:xfrm>
            <a:off x="5338763" y="2446338"/>
            <a:ext cx="357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Dithering, used 64 colours to make the differences show up more to the naked eye!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1350" y="3440113"/>
            <a:ext cx="8286750" cy="314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GIF </a:t>
            </a:r>
            <a:r>
              <a:rPr lang="en-CA" dirty="0">
                <a:solidFill>
                  <a:schemeClr val="tx2">
                    <a:satMod val="130000"/>
                  </a:schemeClr>
                </a:solidFill>
                <a:sym typeface="Wingdings" pitchFamily="2" charset="2"/>
              </a:rPr>
              <a:t> Interlacing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500063" y="1071563"/>
            <a:ext cx="5786437" cy="5786437"/>
          </a:xfrm>
        </p:spPr>
        <p:txBody>
          <a:bodyPr/>
          <a:lstStyle/>
          <a:p>
            <a:pPr eaLnBrk="1" hangingPunct="1"/>
            <a:r>
              <a:rPr lang="en-CA" altLang="en-US"/>
              <a:t>How images are downloaded to your screen</a:t>
            </a:r>
          </a:p>
          <a:p>
            <a:pPr eaLnBrk="1" hangingPunct="1"/>
            <a:r>
              <a:rPr lang="en-CA" altLang="en-US"/>
              <a:t>Interlacing lets you have a feel for the whole picture, you don’t have to wait around to see it download (good for dial up connections)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 process by which the image is drawn in a series of passes rather than all at the same time  (file size bigger)</a:t>
            </a:r>
            <a:endParaRPr lang="en-CA" altLang="en-US"/>
          </a:p>
        </p:txBody>
      </p:sp>
      <p:pic>
        <p:nvPicPr>
          <p:cNvPr id="880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 b="5629"/>
          <a:stretch>
            <a:fillRect/>
          </a:stretch>
        </p:blipFill>
        <p:spPr bwMode="auto">
          <a:xfrm>
            <a:off x="6643688" y="285750"/>
            <a:ext cx="2063750" cy="316706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8" b="5626"/>
          <a:stretch>
            <a:fillRect/>
          </a:stretch>
        </p:blipFill>
        <p:spPr bwMode="auto">
          <a:xfrm>
            <a:off x="6643688" y="3500438"/>
            <a:ext cx="2033587" cy="31686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GIF </a:t>
            </a:r>
            <a:r>
              <a:rPr lang="en-CA" dirty="0">
                <a:solidFill>
                  <a:schemeClr val="tx2">
                    <a:satMod val="130000"/>
                  </a:schemeClr>
                </a:solidFill>
                <a:sym typeface="Wingdings" pitchFamily="2" charset="2"/>
              </a:rPr>
              <a:t> Compression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4500563" cy="5072063"/>
          </a:xfrm>
        </p:spPr>
        <p:txBody>
          <a:bodyPr/>
          <a:lstStyle/>
          <a:p>
            <a:pPr eaLnBrk="1" hangingPunct="1"/>
            <a:r>
              <a:rPr lang="en-CA" altLang="en-US"/>
              <a:t>Can compress more by reducing the number of colours in the image:</a:t>
            </a:r>
          </a:p>
        </p:txBody>
      </p:sp>
      <p:pic>
        <p:nvPicPr>
          <p:cNvPr id="901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733425"/>
            <a:ext cx="368141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2824163"/>
            <a:ext cx="3706812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878388"/>
            <a:ext cx="37068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50991"/>
              </p:ext>
            </p:extLst>
          </p:nvPr>
        </p:nvGraphicFramePr>
        <p:xfrm>
          <a:off x="1000125" y="3143250"/>
          <a:ext cx="4500563" cy="286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51">
                <a:tc>
                  <a:txBody>
                    <a:bodyPr/>
                    <a:lstStyle/>
                    <a:p>
                      <a:r>
                        <a:rPr lang="en-CA" sz="1800" dirty="0"/>
                        <a:t>Colour Resolution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Size (KB)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% Decreased</a:t>
                      </a: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en-CA" sz="1800" dirty="0"/>
                        <a:t>256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28,483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en-CA" sz="1800" dirty="0"/>
                        <a:t>128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23,141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19</a:t>
                      </a: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en-CA" sz="1800" dirty="0"/>
                        <a:t>64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19,488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32</a:t>
                      </a: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en-CA" sz="1800" dirty="0"/>
                        <a:t>32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15,903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44</a:t>
                      </a: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en-CA" sz="1800" dirty="0"/>
                        <a:t>16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11,863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58</a:t>
                      </a: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en-CA" sz="1800" dirty="0"/>
                        <a:t>8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8,886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69</a:t>
                      </a: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GIF</a:t>
            </a:r>
          </a:p>
        </p:txBody>
      </p:sp>
      <p:pic>
        <p:nvPicPr>
          <p:cNvPr id="92163" name="Picture 4" descr="frog_color_re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885825"/>
            <a:ext cx="752475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7250" y="1071563"/>
            <a:ext cx="2143125" cy="500062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357688" y="1071563"/>
            <a:ext cx="2143125" cy="500062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85813" y="4643438"/>
            <a:ext cx="1785937" cy="2000250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42875"/>
            <a:ext cx="81438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Handing in the Poster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285875"/>
            <a:ext cx="8220075" cy="4929188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Handing in Assignment is 2-part: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ym typeface="Wingdings" pitchFamily="2" charset="2"/>
              </a:rPr>
              <a:t>Part 1: Uploading to cs1033.gaul.csd.uwo.ca via WinSCP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ym typeface="Wingdings" pitchFamily="2" charset="2"/>
              </a:rPr>
              <a:t>Part 2: Submitting the links and references via kritik.io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Video of how to hand it in:  go to Poster Assignment and there is a video that explains how to hand everything in. </a:t>
            </a:r>
          </a:p>
          <a:p>
            <a:pPr marL="356934" lvl="1" indent="0" eaLnBrk="1" fontAlgn="auto" hangingPunct="1">
              <a:spcAft>
                <a:spcPts val="0"/>
              </a:spcAft>
              <a:buNone/>
              <a:defRPr/>
            </a:pPr>
            <a:endParaRPr lang="en-US" b="1" dirty="0"/>
          </a:p>
          <a:p>
            <a:pPr marL="365442" indent="-237744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CA" dirty="0">
              <a:sym typeface="Wingdings" pitchFamily="2" charset="2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CA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JPG (JPEG) – Joint Photographic Experts Group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Widely used on the World Wide Web</a:t>
            </a:r>
          </a:p>
          <a:p>
            <a:pPr eaLnBrk="1" hangingPunct="1"/>
            <a:r>
              <a:rPr lang="en-CA" altLang="en-US" dirty="0"/>
              <a:t>Cross Platform (works on Macs, Windows)</a:t>
            </a:r>
          </a:p>
          <a:p>
            <a:pPr eaLnBrk="1" hangingPunct="1"/>
            <a:r>
              <a:rPr lang="en-CA" altLang="en-US" dirty="0"/>
              <a:t>Supports 24 bit colour </a:t>
            </a:r>
          </a:p>
          <a:p>
            <a:pPr lvl="1" eaLnBrk="1" hangingPunct="1"/>
            <a:r>
              <a:rPr lang="en-CA" altLang="en-US" b="1" dirty="0">
                <a:solidFill>
                  <a:schemeClr val="accent1"/>
                </a:solidFill>
              </a:rPr>
              <a:t>Question</a:t>
            </a:r>
            <a:r>
              <a:rPr lang="en-CA" altLang="en-US" dirty="0">
                <a:solidFill>
                  <a:schemeClr val="accent1"/>
                </a:solidFill>
              </a:rPr>
              <a:t>: How many colours can you have in a JPG file if it allows for 24 bit colour?</a:t>
            </a:r>
          </a:p>
          <a:p>
            <a:pPr eaLnBrk="1" hangingPunct="1"/>
            <a:r>
              <a:rPr lang="en-CA" altLang="en-US" dirty="0"/>
              <a:t>Great for photographs</a:t>
            </a:r>
          </a:p>
          <a:p>
            <a:pPr eaLnBrk="1" hangingPunct="1"/>
            <a:r>
              <a:rPr lang="en-CA" altLang="en-US" dirty="0"/>
              <a:t>Larger file sizes than GIFs BUT allows for a </a:t>
            </a:r>
            <a:r>
              <a:rPr lang="en-CA" altLang="en-US" b="1" dirty="0"/>
              <a:t>full colour scheme!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JPG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85875"/>
            <a:ext cx="8362950" cy="3714750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Good for photographs,  computer games, screenshots, stills from a movie, etc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Best for blends of color, softer shadow effects, subtle changes in color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/>
              <a:t>Not</a:t>
            </a:r>
            <a:r>
              <a:rPr lang="en-CA" dirty="0"/>
              <a:t> good for well-defined lines or sharp contrasts between colours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>
                <a:solidFill>
                  <a:schemeClr val="accent1"/>
                </a:solidFill>
              </a:rPr>
              <a:t>Question</a:t>
            </a:r>
            <a:r>
              <a:rPr lang="en-CA" dirty="0">
                <a:solidFill>
                  <a:schemeClr val="accent1"/>
                </a:solidFill>
              </a:rPr>
              <a:t>: Guess which one is the GIF and which one is the JPG:</a:t>
            </a:r>
          </a:p>
        </p:txBody>
      </p:sp>
      <p:pic>
        <p:nvPicPr>
          <p:cNvPr id="98308" name="Picture 7" descr="sha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00563"/>
            <a:ext cx="19970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8" descr="sha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500563"/>
            <a:ext cx="19288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JPG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785813" y="1285875"/>
            <a:ext cx="8077200" cy="1928813"/>
          </a:xfrm>
        </p:spPr>
        <p:txBody>
          <a:bodyPr/>
          <a:lstStyle/>
          <a:p>
            <a:pPr eaLnBrk="1" hangingPunct="1"/>
            <a:r>
              <a:rPr lang="en-CA" altLang="en-US"/>
              <a:t>Notice what happened to Homer when his original GIF was resaved as a JPG:</a:t>
            </a:r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859088"/>
            <a:ext cx="38576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928938"/>
            <a:ext cx="37147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JPG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85875"/>
            <a:ext cx="8362950" cy="5572125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JPG does a </a:t>
            </a:r>
            <a:r>
              <a:rPr lang="en-CA" b="1" dirty="0" err="1"/>
              <a:t>lossy</a:t>
            </a:r>
            <a:r>
              <a:rPr lang="en-CA" dirty="0"/>
              <a:t> compression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Discards more data about colours than about brightness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Not all of the information in the original image is preserved – not the same as the original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Degrades the image quality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Compression is achieved by ‘forgetting’ certain details about the image, which the JPG will then try to fill in later when it is being displayed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Degree of  amount of information LOST (</a:t>
            </a:r>
            <a:r>
              <a:rPr lang="en-CA" dirty="0" err="1"/>
              <a:t>lossyness</a:t>
            </a:r>
            <a:r>
              <a:rPr lang="en-CA" dirty="0"/>
              <a:t>) can be varied by adjusting compression parameters. (controlled by you)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Because image data is lost with each compression, work with the image in native format, and when ready with final product, save it as a .jpg file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JPG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00063" y="4500563"/>
            <a:ext cx="4643437" cy="2357437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Quality of image is inversely proportional to amount of compression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A higher image quality setting (has a lower compression value) results in less data being discarded.</a:t>
            </a:r>
          </a:p>
        </p:txBody>
      </p:sp>
      <p:pic>
        <p:nvPicPr>
          <p:cNvPr id="1044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r="49229" b="2156"/>
          <a:stretch>
            <a:fillRect/>
          </a:stretch>
        </p:blipFill>
        <p:spPr bwMode="auto">
          <a:xfrm>
            <a:off x="857250" y="1643063"/>
            <a:ext cx="18732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Box 6"/>
          <p:cNvSpPr txBox="1">
            <a:spLocks noChangeArrowheads="1"/>
          </p:cNvSpPr>
          <p:nvPr/>
        </p:nvSpPr>
        <p:spPr bwMode="auto">
          <a:xfrm>
            <a:off x="642938" y="1000125"/>
            <a:ext cx="314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/>
              <a:t>Original </a:t>
            </a:r>
            <a:r>
              <a:rPr lang="en-CA" altLang="en-US" sz="2000">
                <a:sym typeface="Wingdings" panose="05000000000000000000" pitchFamily="2" charset="2"/>
              </a:rPr>
              <a:t> 0% Compression = 100% Quality</a:t>
            </a:r>
            <a:endParaRPr lang="en-CA" altLang="en-US" sz="2000"/>
          </a:p>
        </p:txBody>
      </p:sp>
      <p:pic>
        <p:nvPicPr>
          <p:cNvPr id="1044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4439" b="4239"/>
          <a:stretch>
            <a:fillRect/>
          </a:stretch>
        </p:blipFill>
        <p:spPr bwMode="auto">
          <a:xfrm>
            <a:off x="5072063" y="285750"/>
            <a:ext cx="38163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r="4224" b="4152"/>
          <a:stretch>
            <a:fillRect/>
          </a:stretch>
        </p:blipFill>
        <p:spPr bwMode="auto">
          <a:xfrm>
            <a:off x="5000625" y="3357563"/>
            <a:ext cx="381635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JPG</a:t>
            </a:r>
          </a:p>
        </p:txBody>
      </p:sp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81113"/>
            <a:ext cx="39973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290638"/>
            <a:ext cx="41052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Box 5"/>
          <p:cNvSpPr txBox="1">
            <a:spLocks noChangeArrowheads="1"/>
          </p:cNvSpPr>
          <p:nvPr/>
        </p:nvSpPr>
        <p:spPr bwMode="auto">
          <a:xfrm>
            <a:off x="1357313" y="4357688"/>
            <a:ext cx="5357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/>
              <a:t>Can you tell which image was saved with low quality, high compression in Photoshop?</a:t>
            </a:r>
          </a:p>
        </p:txBody>
      </p:sp>
      <p:pic>
        <p:nvPicPr>
          <p:cNvPr id="10650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470400"/>
            <a:ext cx="23336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JPG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286750" cy="5072063"/>
          </a:xfrm>
        </p:spPr>
        <p:txBody>
          <a:bodyPr/>
          <a:lstStyle/>
          <a:p>
            <a:pPr eaLnBrk="1" hangingPunct="1"/>
            <a:r>
              <a:rPr lang="en-CA" altLang="en-US"/>
              <a:t>No Transparency</a:t>
            </a:r>
          </a:p>
          <a:p>
            <a:pPr eaLnBrk="1" hangingPunct="1"/>
            <a:r>
              <a:rPr lang="en-CA" altLang="en-US"/>
              <a:t>No Animation</a:t>
            </a:r>
          </a:p>
          <a:p>
            <a:pPr eaLnBrk="1" hangingPunct="1"/>
            <a:r>
              <a:rPr lang="en-CA" altLang="en-US"/>
              <a:t>No Interlacing</a:t>
            </a:r>
          </a:p>
          <a:p>
            <a:pPr eaLnBrk="1" hangingPunct="1"/>
            <a:r>
              <a:rPr lang="en-CA" altLang="en-US"/>
              <a:t>No dithering </a:t>
            </a:r>
            <a:r>
              <a:rPr lang="en-CA" altLang="en-US">
                <a:solidFill>
                  <a:schemeClr val="accent1"/>
                </a:solidFill>
              </a:rPr>
              <a:t>(</a:t>
            </a:r>
            <a:r>
              <a:rPr lang="en-CA" altLang="en-US" b="1">
                <a:solidFill>
                  <a:schemeClr val="accent1"/>
                </a:solidFill>
              </a:rPr>
              <a:t>Question</a:t>
            </a:r>
            <a:r>
              <a:rPr lang="en-CA" altLang="en-US">
                <a:solidFill>
                  <a:schemeClr val="accent1"/>
                </a:solidFill>
              </a:rPr>
              <a:t>: why no dithering?)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PNG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Pronounced PING</a:t>
            </a:r>
          </a:p>
          <a:p>
            <a:pPr eaLnBrk="1" hangingPunct="1"/>
            <a:r>
              <a:rPr lang="en-CA" altLang="en-US" dirty="0"/>
              <a:t>Created specifically because of  licensing issues with GIFs in the 90s</a:t>
            </a:r>
          </a:p>
          <a:p>
            <a:pPr eaLnBrk="1" hangingPunct="1"/>
            <a:r>
              <a:rPr lang="en-CA" altLang="en-US" dirty="0"/>
              <a:t>Does LOSSLESS compression</a:t>
            </a:r>
          </a:p>
          <a:p>
            <a:pPr eaLnBrk="1" hangingPunct="1"/>
            <a:r>
              <a:rPr lang="en-CA" altLang="en-US" dirty="0"/>
              <a:t>Three versions of PNG</a:t>
            </a:r>
          </a:p>
          <a:p>
            <a:pPr lvl="1" eaLnBrk="1" hangingPunct="1"/>
            <a:r>
              <a:rPr lang="en-CA" altLang="en-US" dirty="0"/>
              <a:t>PNG-8</a:t>
            </a:r>
          </a:p>
          <a:p>
            <a:pPr lvl="1" eaLnBrk="1" hangingPunct="1"/>
            <a:r>
              <a:rPr lang="en-CA" altLang="en-US" dirty="0"/>
              <a:t>PNG-24</a:t>
            </a:r>
          </a:p>
          <a:p>
            <a:pPr lvl="1" eaLnBrk="1" hangingPunct="1"/>
            <a:r>
              <a:rPr lang="en-CA" altLang="en-US" dirty="0"/>
              <a:t>PNG-32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PNG-8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Similar to GIF</a:t>
            </a:r>
          </a:p>
          <a:p>
            <a:pPr eaLnBrk="1" hangingPunct="1"/>
            <a:r>
              <a:rPr lang="en-CA" altLang="en-US"/>
              <a:t>Only allows for 256 colours</a:t>
            </a:r>
          </a:p>
          <a:p>
            <a:pPr eaLnBrk="1" hangingPunct="1"/>
            <a:r>
              <a:rPr lang="en-CA" altLang="en-US"/>
              <a:t>Allows for 1 transparent colour</a:t>
            </a:r>
          </a:p>
          <a:p>
            <a:pPr eaLnBrk="1" hangingPunct="1"/>
            <a:r>
              <a:rPr lang="en-CA" altLang="en-US"/>
              <a:t>Storing of colours is more efficient in PNG files than GIFS thus PNG-8 files might be SMALLER than their GIF counterparts (this is software dependent)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39650"/>
            <a:ext cx="807243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PNG-24 (and PNG 32)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381850" y="624729"/>
            <a:ext cx="9014686" cy="5832648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en-US" dirty="0"/>
              <a:t>Allows for 24 bit colour</a:t>
            </a:r>
          </a:p>
          <a:p>
            <a:pPr eaLnBrk="1" hangingPunct="1">
              <a:defRPr/>
            </a:pPr>
            <a:r>
              <a:rPr lang="en-CA" altLang="en-US" dirty="0"/>
              <a:t>It is LOSSLESS </a:t>
            </a:r>
          </a:p>
          <a:p>
            <a:pPr lvl="1" eaLnBrk="1" hangingPunct="1">
              <a:defRPr/>
            </a:pPr>
            <a:r>
              <a:rPr lang="en-CA" altLang="en-US" b="1" dirty="0">
                <a:solidFill>
                  <a:schemeClr val="accent1"/>
                </a:solidFill>
              </a:rPr>
              <a:t>QUESTION: If I take the same image and save</a:t>
            </a:r>
            <a:br>
              <a:rPr lang="en-CA" altLang="en-US" b="1" dirty="0">
                <a:solidFill>
                  <a:schemeClr val="accent1"/>
                </a:solidFill>
              </a:rPr>
            </a:br>
            <a:r>
              <a:rPr lang="en-CA" altLang="en-US" b="1" dirty="0">
                <a:solidFill>
                  <a:schemeClr val="accent1"/>
                </a:solidFill>
              </a:rPr>
              <a:t> it (same quality level) as JPG file, then as a PNG-24 file, which file size will be smaller? (keep in mind that </a:t>
            </a:r>
            <a:r>
              <a:rPr lang="en-CA" altLang="en-US" b="1" dirty="0" err="1">
                <a:solidFill>
                  <a:schemeClr val="accent1"/>
                </a:solidFill>
              </a:rPr>
              <a:t>jpgs</a:t>
            </a:r>
            <a:r>
              <a:rPr lang="en-CA" altLang="en-US" b="1" dirty="0">
                <a:solidFill>
                  <a:schemeClr val="accent1"/>
                </a:solidFill>
              </a:rPr>
              <a:t> are </a:t>
            </a:r>
            <a:r>
              <a:rPr lang="en-CA" altLang="en-US" b="1" dirty="0" err="1">
                <a:solidFill>
                  <a:schemeClr val="accent1"/>
                </a:solidFill>
              </a:rPr>
              <a:t>lossy</a:t>
            </a:r>
            <a:r>
              <a:rPr lang="en-CA" altLang="en-US" b="1" dirty="0">
                <a:solidFill>
                  <a:schemeClr val="accent1"/>
                </a:solidFill>
              </a:rPr>
              <a:t> and </a:t>
            </a:r>
            <a:r>
              <a:rPr lang="en-CA" altLang="en-US" b="1" dirty="0" err="1">
                <a:solidFill>
                  <a:schemeClr val="accent1"/>
                </a:solidFill>
              </a:rPr>
              <a:t>pngs</a:t>
            </a:r>
            <a:r>
              <a:rPr lang="en-CA" altLang="en-US" b="1" dirty="0">
                <a:solidFill>
                  <a:schemeClr val="accent1"/>
                </a:solidFill>
              </a:rPr>
              <a:t> are lossless). </a:t>
            </a:r>
          </a:p>
          <a:p>
            <a:pPr eaLnBrk="1" hangingPunct="1">
              <a:defRPr/>
            </a:pPr>
            <a:r>
              <a:rPr lang="en-CA" altLang="en-US" dirty="0"/>
              <a:t>Allows for transparency on each pixel, with different levels of opacity:</a:t>
            </a:r>
          </a:p>
          <a:p>
            <a:pPr eaLnBrk="1" hangingPunct="1">
              <a:defRPr/>
            </a:pPr>
            <a:r>
              <a:rPr lang="en-CA" altLang="en-US" dirty="0"/>
              <a:t>PNG 32 allows for a full palette with full transparency but with PNG 24 if you want varying levels transparency, you will lose some colours</a:t>
            </a:r>
          </a:p>
          <a:p>
            <a:pPr marL="403225" lvl="1" indent="0" eaLnBrk="1" hangingPunct="1">
              <a:buFont typeface="Verdana" panose="020B0604030504040204" pitchFamily="34" charset="0"/>
              <a:buNone/>
              <a:defRPr/>
            </a:pPr>
            <a:endParaRPr lang="en-CA" altLang="en-US" dirty="0"/>
          </a:p>
          <a:p>
            <a:pPr eaLnBrk="1" hangingPunct="1">
              <a:defRPr/>
            </a:pPr>
            <a:endParaRPr lang="en-CA" altLang="en-US" dirty="0"/>
          </a:p>
        </p:txBody>
      </p:sp>
      <p:pic>
        <p:nvPicPr>
          <p:cNvPr id="114692" name="Picture 2" descr="http://www.fnordware.com/superpng/stra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86225"/>
            <a:ext cx="288448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4" descr="IceAlp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25" y="26988"/>
            <a:ext cx="18573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236296" y="4622006"/>
            <a:ext cx="468312" cy="4318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Transferring Files to the World Wide Web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57250" y="1714500"/>
            <a:ext cx="8077200" cy="3071813"/>
          </a:xfrm>
        </p:spPr>
        <p:txBody>
          <a:bodyPr/>
          <a:lstStyle/>
          <a:p>
            <a:pPr eaLnBrk="1" hangingPunct="1"/>
            <a:r>
              <a:rPr lang="en-CA" altLang="en-US" dirty="0"/>
              <a:t>This info is a refresher of Lab 1 and help on what you will need to do for all 3 assignments and for all your labs!</a:t>
            </a:r>
          </a:p>
          <a:p>
            <a:pPr eaLnBrk="1" hangingPunct="1"/>
            <a:endParaRPr lang="en-CA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Comparison of GIF,  JPG, PNG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430667"/>
              </p:ext>
            </p:extLst>
          </p:nvPr>
        </p:nvGraphicFramePr>
        <p:xfrm>
          <a:off x="396875" y="930275"/>
          <a:ext cx="8501062" cy="5799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951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GIF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JPG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PNG-8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PNG-24/PNG-32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15">
                <a:tc>
                  <a:txBody>
                    <a:bodyPr/>
                    <a:lstStyle/>
                    <a:p>
                      <a:r>
                        <a:rPr lang="en-CA" sz="1800" dirty="0"/>
                        <a:t>Best For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Logos,</a:t>
                      </a:r>
                      <a:r>
                        <a:rPr lang="en-CA" sz="1800" baseline="0" dirty="0"/>
                        <a:t> Cartoons, Drawings</a:t>
                      </a:r>
                      <a:endParaRPr lang="en-CA" sz="18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Photographs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Logos, Cartoons,</a:t>
                      </a:r>
                      <a:r>
                        <a:rPr lang="en-CA" sz="1800" baseline="0" dirty="0"/>
                        <a:t> Drawings</a:t>
                      </a:r>
                      <a:endParaRPr lang="en-CA" sz="18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Photograph</a:t>
                      </a:r>
                    </a:p>
                    <a:p>
                      <a:r>
                        <a:rPr lang="en-CA" sz="1800" dirty="0"/>
                        <a:t>Images with a</a:t>
                      </a:r>
                      <a:r>
                        <a:rPr lang="en-CA" sz="1800" baseline="0" dirty="0"/>
                        <a:t> need for transparency</a:t>
                      </a:r>
                      <a:endParaRPr lang="en-CA" sz="1800" dirty="0"/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r>
                        <a:rPr lang="en-CA" sz="1800" dirty="0"/>
                        <a:t>Type of Compression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Lossless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 err="1"/>
                        <a:t>Lossy</a:t>
                      </a:r>
                      <a:endParaRPr lang="en-CA" sz="18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Lossless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Lossless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r>
                        <a:rPr lang="en-CA" sz="1800" dirty="0"/>
                        <a:t>Well Supported in Browsers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All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All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All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Not on IE6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5">
                <a:tc>
                  <a:txBody>
                    <a:bodyPr/>
                    <a:lstStyle/>
                    <a:p>
                      <a:r>
                        <a:rPr lang="en-CA" sz="1800" dirty="0"/>
                        <a:t>Transparency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One</a:t>
                      </a:r>
                      <a:r>
                        <a:rPr lang="en-CA" sz="1800" baseline="0" dirty="0"/>
                        <a:t> COLOUR only</a:t>
                      </a:r>
                      <a:endParaRPr lang="en-CA" sz="18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NO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One COLOUR</a:t>
                      </a:r>
                      <a:r>
                        <a:rPr lang="en-CA" sz="1800" baseline="0" dirty="0"/>
                        <a:t> only</a:t>
                      </a:r>
                      <a:endParaRPr lang="en-CA" sz="18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Varying</a:t>
                      </a:r>
                      <a:r>
                        <a:rPr lang="en-CA" sz="1800" baseline="0" dirty="0"/>
                        <a:t> levels of opacity and transparency</a:t>
                      </a:r>
                      <a:endParaRPr lang="en-CA" sz="1800" dirty="0"/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951">
                <a:tc>
                  <a:txBody>
                    <a:bodyPr/>
                    <a:lstStyle/>
                    <a:p>
                      <a:r>
                        <a:rPr lang="en-CA" sz="1800" dirty="0"/>
                        <a:t>Animation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Yes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No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No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No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951">
                <a:tc>
                  <a:txBody>
                    <a:bodyPr/>
                    <a:lstStyle/>
                    <a:p>
                      <a:r>
                        <a:rPr lang="en-CA" sz="1800" dirty="0"/>
                        <a:t>Dithering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Yes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No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Yes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No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951">
                <a:tc>
                  <a:txBody>
                    <a:bodyPr/>
                    <a:lstStyle/>
                    <a:p>
                      <a:r>
                        <a:rPr lang="en-CA" sz="1800" dirty="0"/>
                        <a:t>Interlacing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Yes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No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Yes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Yes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r>
                        <a:rPr lang="en-CA" sz="1800" dirty="0"/>
                        <a:t>Shape of image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Mus</a:t>
                      </a:r>
                      <a:r>
                        <a:rPr lang="en-CA" sz="1800" baseline="0" dirty="0"/>
                        <a:t>t be rectangular</a:t>
                      </a:r>
                      <a:endParaRPr lang="en-CA" sz="18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375" y="857250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File Size Comparison</a:t>
            </a:r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286125"/>
            <a:ext cx="821531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00063"/>
            <a:ext cx="2286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Things to think about when working with images: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428750"/>
            <a:ext cx="8072437" cy="5429250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How big do I need it to be within my page </a:t>
            </a:r>
            <a:r>
              <a:rPr lang="en-CA" b="1" dirty="0">
                <a:solidFill>
                  <a:schemeClr val="accent2"/>
                </a:solidFill>
              </a:rPr>
              <a:t>(determines the Width Pixels by Height Pixels)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Will I ever need to print the image </a:t>
            </a:r>
            <a:r>
              <a:rPr lang="en-CA" b="1" dirty="0">
                <a:solidFill>
                  <a:schemeClr val="accent2"/>
                </a:solidFill>
              </a:rPr>
              <a:t>(determines the DPI)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What type of picture is it: cartoony or photograph , how many colours </a:t>
            </a:r>
            <a:r>
              <a:rPr lang="en-CA" b="1" dirty="0">
                <a:solidFill>
                  <a:schemeClr val="accent2"/>
                </a:solidFill>
              </a:rPr>
              <a:t>(determines GIF vs. JPG)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Will I need 1 colour to be transparent </a:t>
            </a:r>
            <a:r>
              <a:rPr lang="en-CA" b="1" dirty="0">
                <a:solidFill>
                  <a:schemeClr val="accent2"/>
                </a:solidFill>
              </a:rPr>
              <a:t>(determines GIF/PNG </a:t>
            </a:r>
            <a:r>
              <a:rPr lang="en-CA" b="1" dirty="0" err="1">
                <a:solidFill>
                  <a:schemeClr val="accent2"/>
                </a:solidFill>
              </a:rPr>
              <a:t>vs</a:t>
            </a:r>
            <a:r>
              <a:rPr lang="en-CA" b="1" dirty="0">
                <a:solidFill>
                  <a:schemeClr val="accent2"/>
                </a:solidFill>
              </a:rPr>
              <a:t> JPG)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Will I need varying levels of transparency in my photograph </a:t>
            </a:r>
            <a:r>
              <a:rPr lang="en-CA" b="1" dirty="0">
                <a:solidFill>
                  <a:schemeClr val="accent2"/>
                </a:solidFill>
              </a:rPr>
              <a:t>(JPG </a:t>
            </a:r>
            <a:r>
              <a:rPr lang="en-CA" b="1" dirty="0" err="1">
                <a:solidFill>
                  <a:schemeClr val="accent2"/>
                </a:solidFill>
              </a:rPr>
              <a:t>vs</a:t>
            </a:r>
            <a:r>
              <a:rPr lang="en-CA" b="1" dirty="0">
                <a:solidFill>
                  <a:schemeClr val="accent2"/>
                </a:solidFill>
              </a:rPr>
              <a:t> PNG24)</a:t>
            </a:r>
          </a:p>
        </p:txBody>
      </p:sp>
      <p:sp>
        <p:nvSpPr>
          <p:cNvPr id="4" name="Rectangle 3"/>
          <p:cNvSpPr/>
          <p:nvPr/>
        </p:nvSpPr>
        <p:spPr>
          <a:xfrm>
            <a:off x="811213" y="1428750"/>
            <a:ext cx="8353425" cy="5373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Nice Review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linkClick r:id="rId2"/>
              </a:rPr>
              <a:t>https://www.youtube.com/watch?v=15aqFQQVBWU</a:t>
            </a: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Servers vs.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71625"/>
            <a:ext cx="7858125" cy="4857750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/>
              <a:t>Web Server </a:t>
            </a:r>
            <a:r>
              <a:rPr lang="en-CA" dirty="0">
                <a:sym typeface="Wingdings" pitchFamily="2" charset="2"/>
              </a:rPr>
              <a:t> a computer </a:t>
            </a:r>
            <a:br>
              <a:rPr lang="en-CA" dirty="0">
                <a:sym typeface="Wingdings" pitchFamily="2" charset="2"/>
              </a:rPr>
            </a:br>
            <a:r>
              <a:rPr lang="en-CA" dirty="0">
                <a:sym typeface="Wingdings" pitchFamily="2" charset="2"/>
              </a:rPr>
              <a:t>that delivers (serves up) web pages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>
                <a:sym typeface="Wingdings" pitchFamily="2" charset="2"/>
              </a:rPr>
              <a:t>Client </a:t>
            </a:r>
            <a:r>
              <a:rPr lang="en-CA" dirty="0">
                <a:sym typeface="Wingdings" pitchFamily="2" charset="2"/>
              </a:rPr>
              <a:t> the computer that is requesting to see/visit the web page.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Many clients will visit one web server, for example 20,000 students might visit Western’s web server to see the page: </a:t>
            </a:r>
            <a:r>
              <a:rPr lang="en-CA" dirty="0">
                <a:sym typeface="Wingdings" pitchFamily="2" charset="2"/>
                <a:hlinkClick r:id="rId2"/>
              </a:rPr>
              <a:t>http://publish.uwo.ca</a:t>
            </a:r>
            <a:r>
              <a:rPr lang="en-CA" dirty="0">
                <a:sym typeface="Wingdings" pitchFamily="2" charset="2"/>
              </a:rPr>
              <a:t>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We will put/post our web pages on the Western web server so clients can see our pages.</a:t>
            </a:r>
            <a:endParaRPr lang="en-CA" dirty="0"/>
          </a:p>
        </p:txBody>
      </p:sp>
      <p:pic>
        <p:nvPicPr>
          <p:cNvPr id="84996" name="Picture 4" descr="http://cov112mc.files.wordpress.com/2009/03/client-server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0"/>
            <a:ext cx="3000396" cy="2060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Advantages of a Web Server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57250" y="1643063"/>
            <a:ext cx="8077200" cy="4714875"/>
          </a:xfrm>
        </p:spPr>
        <p:txBody>
          <a:bodyPr/>
          <a:lstStyle/>
          <a:p>
            <a:pPr eaLnBrk="1" hangingPunct="1"/>
            <a:r>
              <a:rPr lang="en-CA" altLang="en-US" b="1"/>
              <a:t>Connected</a:t>
            </a:r>
            <a:r>
              <a:rPr lang="en-CA" altLang="en-US"/>
              <a:t>:  Computer is on all the time and connected to the Internet</a:t>
            </a:r>
          </a:p>
          <a:p>
            <a:pPr eaLnBrk="1" hangingPunct="1"/>
            <a:r>
              <a:rPr lang="en-CA" altLang="en-US" b="1"/>
              <a:t>Always Available:  </a:t>
            </a:r>
            <a:r>
              <a:rPr lang="en-CA" altLang="en-US"/>
              <a:t>Since it never gets turned off, your website will always be available</a:t>
            </a:r>
          </a:p>
          <a:p>
            <a:pPr eaLnBrk="1" hangingPunct="1"/>
            <a:r>
              <a:rPr lang="en-CA" altLang="en-US" b="1"/>
              <a:t>Well Maintained: </a:t>
            </a:r>
            <a:r>
              <a:rPr lang="en-CA" altLang="en-US"/>
              <a:t>The people running the servers will take care of security and computer maintenance issues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102" y="117443"/>
            <a:ext cx="924513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Uploading our Web Pages to a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102" y="1196752"/>
            <a:ext cx="8291512" cy="4780185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Upload by using a File Transfer Protocol program such as: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err="1"/>
              <a:t>WinSCP</a:t>
            </a:r>
            <a:endParaRPr lang="en-CA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FileZilla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err="1"/>
              <a:t>Cyberduck</a:t>
            </a:r>
            <a:r>
              <a:rPr lang="en-CA" dirty="0"/>
              <a:t> – THIS IS A GREAT ONE FOR MAC USERS!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WS-FTP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err="1"/>
              <a:t>Fugu</a:t>
            </a:r>
            <a:r>
              <a:rPr lang="en-CA" dirty="0"/>
              <a:t> (for Mac)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Log on to the Web Server by select Secure File Transfer Client, click on the Quick Connect button and entering the following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cs1033.gaul.csd.uwo.ca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Your </a:t>
            </a:r>
            <a:r>
              <a:rPr lang="en-CA" dirty="0" err="1"/>
              <a:t>userid</a:t>
            </a:r>
            <a:endParaRPr lang="en-CA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Your password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Port 1033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1EB0B-9F88-4C79-BF1D-8D3ADEB7D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999455"/>
            <a:ext cx="4918653" cy="33235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Using </a:t>
            </a:r>
            <a:r>
              <a:rPr lang="en-CA" dirty="0" err="1">
                <a:solidFill>
                  <a:schemeClr val="tx2">
                    <a:satMod val="130000"/>
                  </a:schemeClr>
                </a:solidFill>
              </a:rPr>
              <a:t>WinSCP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836613"/>
            <a:ext cx="8434388" cy="2592387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Create a folder inside your area called </a:t>
            </a:r>
            <a:r>
              <a:rPr lang="en-CA" i="1" dirty="0" err="1"/>
              <a:t>posterassign</a:t>
            </a:r>
            <a:endParaRPr lang="en-CA" i="1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Then drag the files from your laptop/lab machine to your </a:t>
            </a:r>
            <a:r>
              <a:rPr lang="en-CA" i="1" dirty="0" err="1"/>
              <a:t>posterassign</a:t>
            </a:r>
            <a:r>
              <a:rPr lang="en-CA" dirty="0"/>
              <a:t> folder  to your area on the machine: </a:t>
            </a:r>
            <a:r>
              <a:rPr lang="en-CA" i="1" dirty="0"/>
              <a:t>cs1033.gaul.csd.uwo.ca</a:t>
            </a:r>
            <a:endParaRPr lang="en-CA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Then you might have to  set the permissions on your files and folders (although permissions will likely be set already)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D514A-3748-4F0F-AE50-F0D534E98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3068960"/>
            <a:ext cx="6286691" cy="41562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19574</TotalTime>
  <Words>3057</Words>
  <Application>Microsoft Office PowerPoint</Application>
  <PresentationFormat>On-screen Show (4:3)</PresentationFormat>
  <Paragraphs>427</Paragraphs>
  <Slides>53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Courier New</vt:lpstr>
      <vt:lpstr>Gill Sans MT</vt:lpstr>
      <vt:lpstr>Verdana</vt:lpstr>
      <vt:lpstr>Wingdings 2</vt:lpstr>
      <vt:lpstr>Solstice</vt:lpstr>
      <vt:lpstr>Graphics Continued</vt:lpstr>
      <vt:lpstr>Overview of This Week’s Topics</vt:lpstr>
      <vt:lpstr>Reading for this week from our online textbook:</vt:lpstr>
      <vt:lpstr>Handing in the Poster Assignment</vt:lpstr>
      <vt:lpstr>Transferring Files to the World Wide Web</vt:lpstr>
      <vt:lpstr>Servers vs. Clients</vt:lpstr>
      <vt:lpstr>Advantages of a Web Server</vt:lpstr>
      <vt:lpstr>Uploading our Web Pages to a Web Server</vt:lpstr>
      <vt:lpstr>Using WinSCP</vt:lpstr>
      <vt:lpstr>Double check that it worked:</vt:lpstr>
      <vt:lpstr>Handing in Poster Assignment</vt:lpstr>
      <vt:lpstr>Handing in Poster Assignment</vt:lpstr>
      <vt:lpstr>Big Ideas For This Week</vt:lpstr>
      <vt:lpstr>How Does Compression Work?</vt:lpstr>
      <vt:lpstr>Compression for images with large blocks of the same colour</vt:lpstr>
      <vt:lpstr>Compression Concepts</vt:lpstr>
      <vt:lpstr>Compression Concepts</vt:lpstr>
      <vt:lpstr>Compression Concepts</vt:lpstr>
      <vt:lpstr>AMAZING: </vt:lpstr>
      <vt:lpstr>Other Compression Ideas</vt:lpstr>
      <vt:lpstr>Compression Tricks – Compressing Words (for example text in a dictionary)</vt:lpstr>
      <vt:lpstr>PowerPoint Presentation</vt:lpstr>
      <vt:lpstr>Other Compression Ideas</vt:lpstr>
      <vt:lpstr>Brightness vs. Colour</vt:lpstr>
      <vt:lpstr>How do we pick the most appropriate file format?</vt:lpstr>
      <vt:lpstr>Depends on type of image!</vt:lpstr>
      <vt:lpstr>GIF (Graphic Interchange Format)</vt:lpstr>
      <vt:lpstr>GIF</vt:lpstr>
      <vt:lpstr>GIF</vt:lpstr>
      <vt:lpstr>GIF  Transparency </vt:lpstr>
      <vt:lpstr>GIF  Animation</vt:lpstr>
      <vt:lpstr>GIF  Dithering</vt:lpstr>
      <vt:lpstr>GIF  Dithering </vt:lpstr>
      <vt:lpstr>Another Example of Dithering</vt:lpstr>
      <vt:lpstr>GIF  Dithering</vt:lpstr>
      <vt:lpstr>GIF  Dithering</vt:lpstr>
      <vt:lpstr>GIF  Interlacing</vt:lpstr>
      <vt:lpstr>GIF  Compression</vt:lpstr>
      <vt:lpstr>GIF</vt:lpstr>
      <vt:lpstr>JPG (JPEG) – Joint Photographic Experts Group</vt:lpstr>
      <vt:lpstr>JPG</vt:lpstr>
      <vt:lpstr>JPG</vt:lpstr>
      <vt:lpstr>JPG</vt:lpstr>
      <vt:lpstr>JPG</vt:lpstr>
      <vt:lpstr>JPG</vt:lpstr>
      <vt:lpstr>JPG</vt:lpstr>
      <vt:lpstr>PNG</vt:lpstr>
      <vt:lpstr>PNG-8</vt:lpstr>
      <vt:lpstr>PNG-24 (and PNG 32)</vt:lpstr>
      <vt:lpstr>Comparison of GIF,  JPG, PNG</vt:lpstr>
      <vt:lpstr>File Size Comparison</vt:lpstr>
      <vt:lpstr>Things to think about when working with images:</vt:lpstr>
      <vt:lpstr>Nice Review</vt:lpstr>
    </vt:vector>
  </TitlesOfParts>
  <Company>University of Western Ontario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lreid</dc:creator>
  <cp:lastModifiedBy>Laura K. Reid</cp:lastModifiedBy>
  <cp:revision>741</cp:revision>
  <cp:lastPrinted>2022-02-14T17:15:41Z</cp:lastPrinted>
  <dcterms:created xsi:type="dcterms:W3CDTF">2009-09-04T16:33:04Z</dcterms:created>
  <dcterms:modified xsi:type="dcterms:W3CDTF">2022-02-14T17:18:01Z</dcterms:modified>
</cp:coreProperties>
</file>