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2"/>
  </p:notesMasterIdLst>
  <p:handoutMasterIdLst>
    <p:handoutMasterId r:id="rId63"/>
  </p:handoutMasterIdLst>
  <p:sldIdLst>
    <p:sldId id="600" r:id="rId2"/>
    <p:sldId id="257" r:id="rId3"/>
    <p:sldId id="601" r:id="rId4"/>
    <p:sldId id="614" r:id="rId5"/>
    <p:sldId id="576" r:id="rId6"/>
    <p:sldId id="577" r:id="rId7"/>
    <p:sldId id="578" r:id="rId8"/>
    <p:sldId id="579" r:id="rId9"/>
    <p:sldId id="580" r:id="rId10"/>
    <p:sldId id="581" r:id="rId11"/>
    <p:sldId id="582" r:id="rId12"/>
    <p:sldId id="585" r:id="rId13"/>
    <p:sldId id="561" r:id="rId14"/>
    <p:sldId id="587" r:id="rId15"/>
    <p:sldId id="562" r:id="rId16"/>
    <p:sldId id="563" r:id="rId17"/>
    <p:sldId id="564" r:id="rId18"/>
    <p:sldId id="565" r:id="rId19"/>
    <p:sldId id="566" r:id="rId20"/>
    <p:sldId id="567" r:id="rId21"/>
    <p:sldId id="568" r:id="rId22"/>
    <p:sldId id="569" r:id="rId23"/>
    <p:sldId id="570" r:id="rId24"/>
    <p:sldId id="571" r:id="rId25"/>
    <p:sldId id="572" r:id="rId26"/>
    <p:sldId id="541" r:id="rId27"/>
    <p:sldId id="611" r:id="rId28"/>
    <p:sldId id="542" r:id="rId29"/>
    <p:sldId id="543" r:id="rId30"/>
    <p:sldId id="544" r:id="rId31"/>
    <p:sldId id="545" r:id="rId32"/>
    <p:sldId id="546" r:id="rId33"/>
    <p:sldId id="547" r:id="rId34"/>
    <p:sldId id="548" r:id="rId35"/>
    <p:sldId id="589" r:id="rId36"/>
    <p:sldId id="622" r:id="rId37"/>
    <p:sldId id="623" r:id="rId38"/>
    <p:sldId id="624" r:id="rId39"/>
    <p:sldId id="549" r:id="rId40"/>
    <p:sldId id="550" r:id="rId41"/>
    <p:sldId id="575" r:id="rId42"/>
    <p:sldId id="551" r:id="rId43"/>
    <p:sldId id="609" r:id="rId44"/>
    <p:sldId id="553" r:id="rId45"/>
    <p:sldId id="554" r:id="rId46"/>
    <p:sldId id="555" r:id="rId47"/>
    <p:sldId id="556" r:id="rId48"/>
    <p:sldId id="558" r:id="rId49"/>
    <p:sldId id="559" r:id="rId50"/>
    <p:sldId id="560" r:id="rId51"/>
    <p:sldId id="615" r:id="rId52"/>
    <p:sldId id="616" r:id="rId53"/>
    <p:sldId id="617" r:id="rId54"/>
    <p:sldId id="618" r:id="rId55"/>
    <p:sldId id="619" r:id="rId56"/>
    <p:sldId id="620" r:id="rId57"/>
    <p:sldId id="621" r:id="rId58"/>
    <p:sldId id="626" r:id="rId59"/>
    <p:sldId id="625" r:id="rId60"/>
    <p:sldId id="627" r:id="rId6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32"/>
    <a:srgbClr val="00FF00"/>
    <a:srgbClr val="3200C8"/>
    <a:srgbClr val="646464"/>
    <a:srgbClr val="CCCCCC"/>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1487" autoAdjust="0"/>
  </p:normalViewPr>
  <p:slideViewPr>
    <p:cSldViewPr>
      <p:cViewPr varScale="1">
        <p:scale>
          <a:sx n="77" d="100"/>
          <a:sy n="77" d="100"/>
        </p:scale>
        <p:origin x="984" y="72"/>
      </p:cViewPr>
      <p:guideLst>
        <p:guide orient="horz" pos="2160"/>
        <p:guide pos="2880"/>
      </p:guideLst>
    </p:cSldViewPr>
  </p:slideViewPr>
  <p:outlineViewPr>
    <p:cViewPr>
      <p:scale>
        <a:sx n="33" d="100"/>
        <a:sy n="33" d="100"/>
      </p:scale>
      <p:origin x="0" y="29238"/>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13.xml"/><Relationship Id="rId7" Type="http://schemas.openxmlformats.org/officeDocument/2006/relationships/slide" Target="slides/slide23.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21.xml"/><Relationship Id="rId5" Type="http://schemas.openxmlformats.org/officeDocument/2006/relationships/slide" Target="slides/slide20.xml"/><Relationship Id="rId4" Type="http://schemas.openxmlformats.org/officeDocument/2006/relationships/slide" Target="slides/slide14.xml"/><Relationship Id="rId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04" tIns="45701" rIns="91404" bIns="45701" rtlCol="0"/>
          <a:lstStyle>
            <a:lvl1pPr algn="l" eaLnBrk="1" fontAlgn="auto" hangingPunct="1">
              <a:spcBef>
                <a:spcPts val="0"/>
              </a:spcBef>
              <a:spcAft>
                <a:spcPts val="0"/>
              </a:spcAft>
              <a:defRPr sz="1100">
                <a:latin typeface="+mn-lt"/>
              </a:defRPr>
            </a:lvl1pPr>
          </a:lstStyle>
          <a:p>
            <a:pPr>
              <a:defRPr/>
            </a:pPr>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404" tIns="45701" rIns="91404" bIns="45701" rtlCol="0"/>
          <a:lstStyle>
            <a:lvl1pPr algn="r" eaLnBrk="1" fontAlgn="auto" hangingPunct="1">
              <a:spcBef>
                <a:spcPts val="0"/>
              </a:spcBef>
              <a:spcAft>
                <a:spcPts val="0"/>
              </a:spcAft>
              <a:defRPr sz="1100">
                <a:latin typeface="+mn-lt"/>
              </a:defRPr>
            </a:lvl1pPr>
          </a:lstStyle>
          <a:p>
            <a:pPr>
              <a:defRPr/>
            </a:pPr>
            <a:fld id="{6659566E-C72C-4C03-B340-B636917082E2}" type="datetimeFigureOut">
              <a:rPr lang="en-US"/>
              <a:pPr>
                <a:defRPr/>
              </a:pPr>
              <a:t>9/27/2024</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404" tIns="45701" rIns="91404" bIns="45701" rtlCol="0" anchor="b"/>
          <a:lstStyle>
            <a:lvl1pPr algn="l" eaLnBrk="1" fontAlgn="auto" hangingPunct="1">
              <a:spcBef>
                <a:spcPts val="0"/>
              </a:spcBef>
              <a:spcAft>
                <a:spcPts val="0"/>
              </a:spcAft>
              <a:defRPr sz="1100">
                <a:latin typeface="+mn-lt"/>
              </a:defRPr>
            </a:lvl1pPr>
          </a:lstStyle>
          <a:p>
            <a:pPr>
              <a:defRPr/>
            </a:pPr>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04" tIns="45701" rIns="91404" bIns="45701"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79744C5C-9B55-45C0-8539-639B580C8947}"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22" tIns="48311" rIns="96622" bIns="48311"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4143375" y="0"/>
            <a:ext cx="3170238" cy="479425"/>
          </a:xfrm>
          <a:prstGeom prst="rect">
            <a:avLst/>
          </a:prstGeom>
        </p:spPr>
        <p:txBody>
          <a:bodyPr vert="horz" lIns="96622" tIns="48311" rIns="96622" bIns="48311" rtlCol="0"/>
          <a:lstStyle>
            <a:lvl1pPr algn="r" eaLnBrk="1" fontAlgn="auto" hangingPunct="1">
              <a:spcBef>
                <a:spcPts val="0"/>
              </a:spcBef>
              <a:spcAft>
                <a:spcPts val="0"/>
              </a:spcAft>
              <a:defRPr sz="1300">
                <a:latin typeface="+mn-lt"/>
              </a:defRPr>
            </a:lvl1pPr>
          </a:lstStyle>
          <a:p>
            <a:pPr>
              <a:defRPr/>
            </a:pPr>
            <a:fld id="{64DC75D9-B827-41F5-B678-4DF87D256F6C}" type="datetimeFigureOut">
              <a:rPr lang="en-US"/>
              <a:pPr>
                <a:defRPr/>
              </a:pPr>
              <a:t>9/27/2024</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2" tIns="48311" rIns="96622" bIns="48311" rtlCol="0" anchor="ctr"/>
          <a:lstStyle/>
          <a:p>
            <a:pPr lvl="0"/>
            <a:endParaRPr lang="en-CA"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22" tIns="48311" rIns="96622" bIns="48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22" tIns="48311" rIns="96622" bIns="48311"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22" tIns="48311" rIns="96622" bIns="4831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5D44CD89-8986-4D86-8A3D-5732765B855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sd.uwo.ca/~lreid/cs1033/ExamplesForLectures/fonts/fonts.mp4"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sd.uwo.ca/~lreid/cs1033/ExamplesForLectures/fonts/fonts.mp4"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8046F1-C2D8-41A3-B495-C6FBF1354D0F}" type="slidenum">
              <a:rPr lang="en-CA" altLang="en-US" sz="1300" smtClean="0"/>
              <a:pPr>
                <a:spcBef>
                  <a:spcPct val="0"/>
                </a:spcBef>
              </a:pPr>
              <a:t>7</a:t>
            </a:fld>
            <a:endParaRPr lang="en-CA"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hlinkClick r:id="rId3"/>
              </a:rPr>
              <a:t>HOW TO VIDEO</a:t>
            </a:r>
            <a:r>
              <a:rPr lang="en-CA" altLang="en-US" dirty="0"/>
              <a:t>  in </a:t>
            </a:r>
            <a:r>
              <a:rPr lang="en-CA" altLang="en-US" dirty="0" err="1"/>
              <a:t>dreamweaver</a:t>
            </a:r>
            <a:endParaRPr lang="en-CA" altLang="en-US" dirty="0"/>
          </a:p>
          <a:p>
            <a:endParaRPr lang="en-US" altLang="en-US" dirty="0"/>
          </a:p>
        </p:txBody>
      </p:sp>
      <p:sp>
        <p:nvSpPr>
          <p:cNvPr id="4" name="Date Placeholder 3"/>
          <p:cNvSpPr>
            <a:spLocks noGrp="1"/>
          </p:cNvSpPr>
          <p:nvPr>
            <p:ph type="dt" sz="quarter" idx="1"/>
          </p:nvPr>
        </p:nvSpPr>
        <p:spPr/>
        <p:txBody>
          <a:bodyPr/>
          <a:lstStyle/>
          <a:p>
            <a:pPr>
              <a:defRPr/>
            </a:pPr>
            <a:r>
              <a:rPr lang="en-US"/>
              <a:t>CS1033 Notes</a:t>
            </a:r>
            <a:endParaRPr lang="en-CA"/>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316E5E67-1BC4-4C6C-9B70-AEAC1CBACEF4}" type="slidenum">
              <a:rPr lang="en-CA" altLang="en-US" smtClean="0">
                <a:latin typeface="Calibri" panose="020F0502020204030204" pitchFamily="34" charset="0"/>
              </a:rPr>
              <a:pPr/>
              <a:t>57</a:t>
            </a:fld>
            <a:endParaRPr lang="en-CA" altLang="en-US">
              <a:latin typeface="Calibri" panose="020F0502020204030204" pitchFamily="34" charset="0"/>
            </a:endParaRPr>
          </a:p>
        </p:txBody>
      </p:sp>
    </p:spTree>
    <p:extLst>
      <p:ext uri="{BB962C8B-B14F-4D97-AF65-F5344CB8AC3E}">
        <p14:creationId xmlns:p14="http://schemas.microsoft.com/office/powerpoint/2010/main" val="65893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hlinkClick r:id="rId3"/>
              </a:rPr>
              <a:t>HOW TO VIDEO</a:t>
            </a:r>
            <a:r>
              <a:rPr lang="en-CA" altLang="en-US" dirty="0"/>
              <a:t>  in </a:t>
            </a:r>
            <a:r>
              <a:rPr lang="en-CA" altLang="en-US" dirty="0" err="1"/>
              <a:t>dreamweaver</a:t>
            </a:r>
            <a:endParaRPr lang="en-CA" altLang="en-US" dirty="0"/>
          </a:p>
          <a:p>
            <a:endParaRPr lang="en-US" altLang="en-US" dirty="0"/>
          </a:p>
        </p:txBody>
      </p:sp>
      <p:sp>
        <p:nvSpPr>
          <p:cNvPr id="4" name="Date Placeholder 3"/>
          <p:cNvSpPr>
            <a:spLocks noGrp="1"/>
          </p:cNvSpPr>
          <p:nvPr>
            <p:ph type="dt" sz="quarter" idx="1"/>
          </p:nvPr>
        </p:nvSpPr>
        <p:spPr/>
        <p:txBody>
          <a:bodyPr/>
          <a:lstStyle/>
          <a:p>
            <a:pPr>
              <a:defRPr/>
            </a:pPr>
            <a:r>
              <a:rPr lang="en-US"/>
              <a:t>CS1033 Notes</a:t>
            </a:r>
            <a:endParaRPr lang="en-CA"/>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316E5E67-1BC4-4C6C-9B70-AEAC1CBACEF4}" type="slidenum">
              <a:rPr lang="en-CA" altLang="en-US" smtClean="0">
                <a:latin typeface="Calibri" panose="020F0502020204030204" pitchFamily="34" charset="0"/>
              </a:rPr>
              <a:pPr/>
              <a:t>58</a:t>
            </a:fld>
            <a:endParaRPr lang="en-CA" altLang="en-US">
              <a:latin typeface="Calibri" panose="020F0502020204030204" pitchFamily="34" charset="0"/>
            </a:endParaRPr>
          </a:p>
        </p:txBody>
      </p:sp>
    </p:spTree>
    <p:extLst>
      <p:ext uri="{BB962C8B-B14F-4D97-AF65-F5344CB8AC3E}">
        <p14:creationId xmlns:p14="http://schemas.microsoft.com/office/powerpoint/2010/main" val="341355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AE1458A6-AFD6-4AD5-8F01-2663725660FE}" type="datetime1">
              <a:rPr lang="en-US"/>
              <a:pPr>
                <a:defRPr/>
              </a:pPr>
              <a:t>9/27/2024</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07E49B5B-3CED-494D-AFA0-EF8449AC6471}" type="slidenum">
              <a:rPr lang="en-CA" altLang="en-US"/>
              <a:pPr>
                <a:defRPr/>
              </a:pPr>
              <a:t>‹#›</a:t>
            </a:fld>
            <a:endParaRPr lang="en-CA" altLang="en-US"/>
          </a:p>
        </p:txBody>
      </p:sp>
    </p:spTree>
    <p:extLst>
      <p:ext uri="{BB962C8B-B14F-4D97-AF65-F5344CB8AC3E}">
        <p14:creationId xmlns:p14="http://schemas.microsoft.com/office/powerpoint/2010/main" val="181967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B621F03D-FA10-4970-9965-745DD6898969}" type="datetime1">
              <a:rPr lang="en-US"/>
              <a:pPr>
                <a:defRPr/>
              </a:pPr>
              <a:t>9/27/2024</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D0DEFF9A-A0A4-44FC-8E25-063E1544448E}" type="slidenum">
              <a:rPr lang="en-CA" altLang="en-US"/>
              <a:pPr>
                <a:defRPr/>
              </a:pPr>
              <a:t>‹#›</a:t>
            </a:fld>
            <a:endParaRPr lang="en-CA" altLang="en-US"/>
          </a:p>
        </p:txBody>
      </p:sp>
    </p:spTree>
    <p:extLst>
      <p:ext uri="{BB962C8B-B14F-4D97-AF65-F5344CB8AC3E}">
        <p14:creationId xmlns:p14="http://schemas.microsoft.com/office/powerpoint/2010/main" val="398944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1"/>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95E1830-5AD7-4DAF-BFA7-806C9078A91C}" type="datetime1">
              <a:rPr lang="en-US"/>
              <a:pPr>
                <a:defRPr/>
              </a:pPr>
              <a:t>9/27/2024</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20A2EC2D-926B-4662-A4C3-C355E115B127}" type="slidenum">
              <a:rPr lang="en-CA" altLang="en-US"/>
              <a:pPr>
                <a:defRPr/>
              </a:pPr>
              <a:t>‹#›</a:t>
            </a:fld>
            <a:endParaRPr lang="en-CA" altLang="en-US"/>
          </a:p>
        </p:txBody>
      </p:sp>
    </p:spTree>
    <p:extLst>
      <p:ext uri="{BB962C8B-B14F-4D97-AF65-F5344CB8AC3E}">
        <p14:creationId xmlns:p14="http://schemas.microsoft.com/office/powerpoint/2010/main" val="341378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13752BD6-0827-4178-B785-C2FAA8FD62C8}" type="datetime1">
              <a:rPr lang="en-US"/>
              <a:pPr>
                <a:defRPr/>
              </a:pPr>
              <a:t>9/27/2024</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dirty="0"/>
          </a:p>
        </p:txBody>
      </p:sp>
      <p:sp>
        <p:nvSpPr>
          <p:cNvPr id="6" name="Slide Number Placeholder 21"/>
          <p:cNvSpPr>
            <a:spLocks noGrp="1"/>
          </p:cNvSpPr>
          <p:nvPr>
            <p:ph type="sldNum" sz="quarter" idx="12"/>
          </p:nvPr>
        </p:nvSpPr>
        <p:spPr/>
        <p:txBody>
          <a:bodyPr/>
          <a:lstStyle>
            <a:lvl1pPr>
              <a:defRPr/>
            </a:lvl1pPr>
          </a:lstStyle>
          <a:p>
            <a:pPr>
              <a:defRPr/>
            </a:pPr>
            <a:fld id="{2CCB632B-B243-46B7-95F8-7A173C92847E}" type="slidenum">
              <a:rPr lang="en-CA" altLang="en-US"/>
              <a:pPr>
                <a:defRPr/>
              </a:pPr>
              <a:t>‹#›</a:t>
            </a:fld>
            <a:endParaRPr lang="en-CA" altLang="en-US"/>
          </a:p>
        </p:txBody>
      </p:sp>
    </p:spTree>
    <p:extLst>
      <p:ext uri="{BB962C8B-B14F-4D97-AF65-F5344CB8AC3E}">
        <p14:creationId xmlns:p14="http://schemas.microsoft.com/office/powerpoint/2010/main" val="167449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630320F-90AF-4A12-8565-472E456180AD}" type="datetime1">
              <a:rPr lang="en-US"/>
              <a:pPr>
                <a:defRPr/>
              </a:pPr>
              <a:t>9/27/2024</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F630AE08-F2AE-4E2F-A43B-3E4C55C0413C}" type="slidenum">
              <a:rPr lang="en-CA" altLang="en-US"/>
              <a:pPr>
                <a:defRPr/>
              </a:pPr>
              <a:t>‹#›</a:t>
            </a:fld>
            <a:endParaRPr lang="en-CA" altLang="en-US"/>
          </a:p>
        </p:txBody>
      </p:sp>
    </p:spTree>
    <p:extLst>
      <p:ext uri="{BB962C8B-B14F-4D97-AF65-F5344CB8AC3E}">
        <p14:creationId xmlns:p14="http://schemas.microsoft.com/office/powerpoint/2010/main" val="35717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6DFFE41B-25ED-4BF2-84B2-0EAB5AAEBEEF}" type="datetime1">
              <a:rPr lang="en-US"/>
              <a:pPr>
                <a:defRPr/>
              </a:pPr>
              <a:t>9/27/2024</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dirty="0"/>
          </a:p>
        </p:txBody>
      </p:sp>
      <p:sp>
        <p:nvSpPr>
          <p:cNvPr id="7" name="Slide Number Placeholder 21"/>
          <p:cNvSpPr>
            <a:spLocks noGrp="1"/>
          </p:cNvSpPr>
          <p:nvPr>
            <p:ph type="sldNum" sz="quarter" idx="12"/>
          </p:nvPr>
        </p:nvSpPr>
        <p:spPr/>
        <p:txBody>
          <a:bodyPr/>
          <a:lstStyle>
            <a:lvl1pPr>
              <a:defRPr/>
            </a:lvl1pPr>
          </a:lstStyle>
          <a:p>
            <a:pPr>
              <a:defRPr/>
            </a:pPr>
            <a:fld id="{4A4F364F-724E-4E7C-9C05-E75F46949331}" type="slidenum">
              <a:rPr lang="en-CA" altLang="en-US"/>
              <a:pPr>
                <a:defRPr/>
              </a:pPr>
              <a:t>‹#›</a:t>
            </a:fld>
            <a:endParaRPr lang="en-CA" altLang="en-US"/>
          </a:p>
        </p:txBody>
      </p:sp>
    </p:spTree>
    <p:extLst>
      <p:ext uri="{BB962C8B-B14F-4D97-AF65-F5344CB8AC3E}">
        <p14:creationId xmlns:p14="http://schemas.microsoft.com/office/powerpoint/2010/main" val="105119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B3752EDF-7E9A-4B36-97FB-527F30C54DAC}" type="datetime1">
              <a:rPr lang="en-US"/>
              <a:pPr>
                <a:defRPr/>
              </a:pPr>
              <a:t>9/27/2024</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90784746-6609-4778-9910-BA995E9AB590}" type="slidenum">
              <a:rPr lang="en-CA" altLang="en-US"/>
              <a:pPr>
                <a:defRPr/>
              </a:pPr>
              <a:t>‹#›</a:t>
            </a:fld>
            <a:endParaRPr lang="en-CA" altLang="en-US"/>
          </a:p>
        </p:txBody>
      </p:sp>
    </p:spTree>
    <p:extLst>
      <p:ext uri="{BB962C8B-B14F-4D97-AF65-F5344CB8AC3E}">
        <p14:creationId xmlns:p14="http://schemas.microsoft.com/office/powerpoint/2010/main" val="143835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BD634953-8AB5-4FB6-93CE-B3547F2B79CE}" type="datetime1">
              <a:rPr lang="en-US"/>
              <a:pPr>
                <a:defRPr/>
              </a:pPr>
              <a:t>9/27/2024</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dirty="0"/>
          </a:p>
        </p:txBody>
      </p:sp>
      <p:sp>
        <p:nvSpPr>
          <p:cNvPr id="5" name="Slide Number Placeholder 21"/>
          <p:cNvSpPr>
            <a:spLocks noGrp="1"/>
          </p:cNvSpPr>
          <p:nvPr>
            <p:ph type="sldNum" sz="quarter" idx="12"/>
          </p:nvPr>
        </p:nvSpPr>
        <p:spPr/>
        <p:txBody>
          <a:bodyPr/>
          <a:lstStyle>
            <a:lvl1pPr>
              <a:defRPr/>
            </a:lvl1pPr>
          </a:lstStyle>
          <a:p>
            <a:pPr>
              <a:defRPr/>
            </a:pPr>
            <a:fld id="{00C53503-E42C-4833-B29A-D97AE7714C52}" type="slidenum">
              <a:rPr lang="en-CA" altLang="en-US"/>
              <a:pPr>
                <a:defRPr/>
              </a:pPr>
              <a:t>‹#›</a:t>
            </a:fld>
            <a:endParaRPr lang="en-CA" altLang="en-US"/>
          </a:p>
        </p:txBody>
      </p:sp>
    </p:spTree>
    <p:extLst>
      <p:ext uri="{BB962C8B-B14F-4D97-AF65-F5344CB8AC3E}">
        <p14:creationId xmlns:p14="http://schemas.microsoft.com/office/powerpoint/2010/main" val="44213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78AA4B36-2069-4DF3-AEDB-F22E68B0E402}" type="datetime1">
              <a:rPr lang="en-US"/>
              <a:pPr>
                <a:defRPr/>
              </a:pPr>
              <a:t>9/27/2024</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7B624492-F2DB-436C-93B9-6388CC76EC88}" type="slidenum">
              <a:rPr lang="en-CA" altLang="en-US"/>
              <a:pPr>
                <a:defRPr/>
              </a:pPr>
              <a:t>‹#›</a:t>
            </a:fld>
            <a:endParaRPr lang="en-CA" altLang="en-US"/>
          </a:p>
        </p:txBody>
      </p:sp>
    </p:spTree>
    <p:extLst>
      <p:ext uri="{BB962C8B-B14F-4D97-AF65-F5344CB8AC3E}">
        <p14:creationId xmlns:p14="http://schemas.microsoft.com/office/powerpoint/2010/main" val="48677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FAF0B01A-ED7B-4539-858C-CDA1D7067A65}" type="datetime1">
              <a:rPr lang="en-US"/>
              <a:pPr>
                <a:defRPr/>
              </a:pPr>
              <a:t>9/27/2024</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E165BBFD-0846-44CF-B982-A58583DA510D}" type="slidenum">
              <a:rPr lang="en-CA" altLang="en-US"/>
              <a:pPr>
                <a:defRPr/>
              </a:pPr>
              <a:t>‹#›</a:t>
            </a:fld>
            <a:endParaRPr lang="en-CA" altLang="en-US"/>
          </a:p>
        </p:txBody>
      </p:sp>
    </p:spTree>
    <p:extLst>
      <p:ext uri="{BB962C8B-B14F-4D97-AF65-F5344CB8AC3E}">
        <p14:creationId xmlns:p14="http://schemas.microsoft.com/office/powerpoint/2010/main" val="74779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296A81C-AC32-4EB6-9CEA-F33723861DFD}" type="datetime1">
              <a:rPr lang="en-US"/>
              <a:pPr>
                <a:defRPr/>
              </a:pPr>
              <a:t>9/27/2024</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E5007AB3-4E0A-45D6-947B-DACC9C8890B8}" type="slidenum">
              <a:rPr lang="en-CA" altLang="en-US"/>
              <a:pPr>
                <a:defRPr/>
              </a:pPr>
              <a:t>‹#›</a:t>
            </a:fld>
            <a:endParaRPr lang="en-CA" altLang="en-US"/>
          </a:p>
        </p:txBody>
      </p:sp>
    </p:spTree>
    <p:extLst>
      <p:ext uri="{BB962C8B-B14F-4D97-AF65-F5344CB8AC3E}">
        <p14:creationId xmlns:p14="http://schemas.microsoft.com/office/powerpoint/2010/main" val="66085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a:t>Click to edit Master title style</a:t>
            </a:r>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AA0B4F8C-A40B-470B-A193-03AD877DFB3D}" type="datetime1">
              <a:rPr lang="en-US"/>
              <a:pPr>
                <a:defRPr/>
              </a:pPr>
              <a:t>9/27/2024</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2C2A0B74-F7C0-4F8C-B11F-B469E77BCDBB}"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CA" altLang="en-US" sz="1400" dirty="0">
                <a:latin typeface="Gill Sans MT" panose="020B0502020104020203" pitchFamily="34" charset="0"/>
              </a:rPr>
              <a:t>Slide </a:t>
            </a:r>
            <a:fld id="{0575AFE9-F2A7-4489-AD94-E221AA211492}" type="slidenum">
              <a:rPr lang="en-CA" altLang="en-US" sz="1400" smtClean="0">
                <a:latin typeface="Gill Sans MT" panose="020B0502020104020203" pitchFamily="34" charset="0"/>
              </a:rPr>
              <a:pPr eaLnBrk="1" hangingPunct="1">
                <a:defRPr/>
              </a:pPr>
              <a:t>‹#›</a:t>
            </a:fld>
            <a:r>
              <a:rPr lang="en-CA" altLang="en-US" sz="1400" dirty="0">
                <a:latin typeface="Gill Sans MT" panose="020B0502020104020203" pitchFamily="34" charset="0"/>
              </a:rPr>
              <a:t> of 60</a:t>
            </a:r>
          </a:p>
        </p:txBody>
      </p:sp>
    </p:spTree>
  </p:cSld>
  <p:clrMap bg1="lt1" tx1="dk1" bg2="lt2" tx2="dk2" accent1="accent1" accent2="accent2" accent3="accent3" accent4="accent4" accent5="accent5" accent6="accent6" hlink="hlink" folHlink="folHlink"/>
  <p:sldLayoutIdLst>
    <p:sldLayoutId id="2147485529" r:id="rId1"/>
    <p:sldLayoutId id="2147485524" r:id="rId2"/>
    <p:sldLayoutId id="2147485530" r:id="rId3"/>
    <p:sldLayoutId id="2147485525" r:id="rId4"/>
    <p:sldLayoutId id="2147485531" r:id="rId5"/>
    <p:sldLayoutId id="2147485526" r:id="rId6"/>
    <p:sldLayoutId id="2147485532" r:id="rId7"/>
    <p:sldLayoutId id="2147485533" r:id="rId8"/>
    <p:sldLayoutId id="2147485534" r:id="rId9"/>
    <p:sldLayoutId id="2147485527" r:id="rId10"/>
    <p:sldLayoutId id="2147485528"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websitehelpers.com/desig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sability.coi.gov.uk/themes/page-layout/assets/images/1a-1.jpg"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s://www.microsoft.com/mspress/books/sampchap/6403/0-7356-18607-04.gif"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ts.uwo.ca/services/web/activate_my_personal_web_space.html" TargetMode="External"/><Relationship Id="rId2" Type="http://schemas.openxmlformats.org/officeDocument/2006/relationships/hyperlink" Target="http://publish.uwo.ca/~lreid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ublish.uwo.ca/~lreid2/index.html" TargetMode="External"/><Relationship Id="rId2" Type="http://schemas.openxmlformats.org/officeDocument/2006/relationships/hyperlink" Target="http://publish.uwo.ca/~lreid2" TargetMode="External"/><Relationship Id="rId1" Type="http://schemas.openxmlformats.org/officeDocument/2006/relationships/slideLayout" Target="../slideLayouts/slideLayout2.xml"/><Relationship Id="rId6" Type="http://schemas.openxmlformats.org/officeDocument/2006/relationships/hyperlink" Target="http://www.csd.uwo.ca/index.html" TargetMode="External"/><Relationship Id="rId5" Type="http://schemas.openxmlformats.org/officeDocument/2006/relationships/hyperlink" Target="http://www.csd.uwo.ca/" TargetMode="External"/><Relationship Id="rId4" Type="http://schemas.openxmlformats.org/officeDocument/2006/relationships/hyperlink" Target="http://publish.uwo.ca/~lreid2/posterassig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ashingtonpost.com/video/postlive/sir-tim-berners-lee-on-how-he-came-up-with-the-world-wide-web-and-why-your-kids-should-code/2019/03/05/13e0a62a-bcc7-423f-987d-788b8497696a_video.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s://editor.csd.uwo.c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uomgmt.com/" TargetMode="External"/><Relationship Id="rId7" Type="http://schemas.openxmlformats.org/officeDocument/2006/relationships/image" Target="../media/image30.png"/><Relationship Id="rId2" Type="http://schemas.openxmlformats.org/officeDocument/2006/relationships/hyperlink" Target="https://affinity.pt/en/"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cs1033.gaul.csd.uwo.ca/~lreid2/examplesforta/assign3/student1/"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hyperlink" Target="http://www.utoronto.ca/" TargetMode="External"/><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cs1033.gaul.csd.uwo.ca/~lreid2/examplesforta/assign3/student1/reference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cs1033.gaul.csd.uwo.ca/~lreid2/examplesforta/assign3/student1/contactinfo.html"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cs1033.gaul.csd.uwo.ca/~lreid2/examplesforta/assign3/student1/contactinfo.html"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hyperlink" Target="http://cs1033.gaul.csd.uwo.ca/~lreid2/examplesforta/assign3/student1/staff.html" TargetMode="Externa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en.wikipedia.org/wiki/Jpg#Sample_photographs" TargetMode="Externa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8" Type="http://schemas.openxmlformats.org/officeDocument/2006/relationships/hyperlink" Target="https://www.newyorker.com/" TargetMode="External"/><Relationship Id="rId3" Type="http://schemas.openxmlformats.org/officeDocument/2006/relationships/hyperlink" Target="https://www.margarethevanderpas.com/" TargetMode="External"/><Relationship Id="rId7" Type="http://schemas.openxmlformats.org/officeDocument/2006/relationships/hyperlink" Target="https://etch.co/" TargetMode="External"/><Relationship Id="rId2" Type="http://schemas.openxmlformats.org/officeDocument/2006/relationships/hyperlink" Target="http://www.brescia.uwo.ca/" TargetMode="External"/><Relationship Id="rId1" Type="http://schemas.openxmlformats.org/officeDocument/2006/relationships/slideLayout" Target="../slideLayouts/slideLayout2.xml"/><Relationship Id="rId6" Type="http://schemas.openxmlformats.org/officeDocument/2006/relationships/hyperlink" Target="http://www.distancetomars.com/" TargetMode="External"/><Relationship Id="rId5" Type="http://schemas.openxmlformats.org/officeDocument/2006/relationships/hyperlink" Target="https://wrightwoodfurniture.com/" TargetMode="External"/><Relationship Id="rId4" Type="http://schemas.openxmlformats.org/officeDocument/2006/relationships/hyperlink" Target="http://www.mariasemple.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sd.uwo.ca/~lreid/cs1033/ExamplesForLectures/tablesexamples.html" TargetMode="External"/><Relationship Id="rId2" Type="http://schemas.openxmlformats.org/officeDocument/2006/relationships/hyperlink" Target="http://www.csd.uwo.ca/~lreid/outreach/iveysurveyTables.ht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m/fo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com/fo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hyperlink" Target="http://www.lingscars.com/" TargetMode="External"/><Relationship Id="rId2" Type="http://schemas.openxmlformats.org/officeDocument/2006/relationships/hyperlink" Target="https://history.aip.org/climate/index.htm" TargetMode="External"/><Relationship Id="rId1" Type="http://schemas.openxmlformats.org/officeDocument/2006/relationships/slideLayout" Target="../slideLayouts/slideLayout2.xml"/><Relationship Id="rId5" Type="http://schemas.openxmlformats.org/officeDocument/2006/relationships/hyperlink" Target="http://www.gatesnfences.com/" TargetMode="External"/><Relationship Id="rId4" Type="http://schemas.openxmlformats.org/officeDocument/2006/relationships/hyperlink" Target="http://www.jamilin.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hristmaschebacca.ytmnd.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0313" y="2143125"/>
            <a:ext cx="6429375" cy="1114425"/>
          </a:xfrm>
        </p:spPr>
        <p:txBody>
          <a:bodyPr>
            <a:normAutofit fontScale="90000"/>
          </a:bodyPr>
          <a:lstStyle/>
          <a:p>
            <a:pPr eaLnBrk="1" fontAlgn="auto" hangingPunct="1">
              <a:spcAft>
                <a:spcPts val="0"/>
              </a:spcAft>
              <a:defRPr/>
            </a:pPr>
            <a:r>
              <a:rPr lang="en-CA" dirty="0" err="1">
                <a:solidFill>
                  <a:schemeClr val="tx2">
                    <a:satMod val="130000"/>
                  </a:schemeClr>
                </a:solidFill>
              </a:rPr>
              <a:t>WeB</a:t>
            </a:r>
            <a:r>
              <a:rPr lang="en-CA" dirty="0">
                <a:solidFill>
                  <a:schemeClr val="tx2">
                    <a:satMod val="130000"/>
                  </a:schemeClr>
                </a:solidFill>
              </a:rPr>
              <a:t> SITE Design &amp; Setup</a:t>
            </a:r>
          </a:p>
        </p:txBody>
      </p:sp>
      <p:sp>
        <p:nvSpPr>
          <p:cNvPr id="5" name="Text Placeholder 4"/>
          <p:cNvSpPr>
            <a:spLocks noGrp="1"/>
          </p:cNvSpPr>
          <p:nvPr>
            <p:ph type="body" idx="1"/>
          </p:nvPr>
        </p:nvSpPr>
        <p:spPr>
          <a:xfrm>
            <a:off x="2378075" y="1111250"/>
            <a:ext cx="6400800" cy="1103313"/>
          </a:xfrm>
        </p:spPr>
        <p:txBody>
          <a:bodyPr>
            <a:normAutofit/>
          </a:bodyPr>
          <a:lstStyle/>
          <a:p>
            <a:pPr eaLnBrk="1" fontAlgn="auto" hangingPunct="1">
              <a:spcAft>
                <a:spcPts val="0"/>
              </a:spcAft>
              <a:buFont typeface="Wingdings 2"/>
              <a:buNone/>
              <a:defRPr/>
            </a:pPr>
            <a:r>
              <a:rPr lang="en-CA" dirty="0"/>
              <a:t>Computer Science 1033 – Week 6</a:t>
            </a:r>
          </a:p>
        </p:txBody>
      </p:sp>
      <p:sp>
        <p:nvSpPr>
          <p:cNvPr id="12292" name="TextBox 6"/>
          <p:cNvSpPr txBox="1">
            <a:spLocks noChangeArrowheads="1"/>
          </p:cNvSpPr>
          <p:nvPr/>
        </p:nvSpPr>
        <p:spPr bwMode="auto">
          <a:xfrm>
            <a:off x="2378075" y="5876925"/>
            <a:ext cx="6567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000" b="1" i="1">
                <a:solidFill>
                  <a:schemeClr val="accent1"/>
                </a:solidFill>
              </a:rPr>
              <a:t>“What separates design from art is that design is meant to be… functional.” ― </a:t>
            </a:r>
            <a:r>
              <a:rPr lang="en-US" altLang="en-US" sz="2000" b="1">
                <a:solidFill>
                  <a:schemeClr val="accent1"/>
                </a:solidFill>
              </a:rPr>
              <a:t>Cameron Moll</a:t>
            </a:r>
            <a:endParaRPr lang="en-CA" altLang="en-US" sz="2000" b="1">
              <a:solidFill>
                <a:schemeClr val="accent1"/>
              </a:solidFill>
            </a:endParaRPr>
          </a:p>
        </p:txBody>
      </p:sp>
      <p:pic>
        <p:nvPicPr>
          <p:cNvPr id="12293" name="Picture 4" descr="Image result for website design hum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700338"/>
            <a:ext cx="367347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072438" cy="1143000"/>
          </a:xfrm>
        </p:spPr>
        <p:txBody>
          <a:bodyPr/>
          <a:lstStyle/>
          <a:p>
            <a:pPr eaLnBrk="1" fontAlgn="auto" hangingPunct="1">
              <a:spcAft>
                <a:spcPts val="0"/>
              </a:spcAft>
              <a:defRPr/>
            </a:pPr>
            <a:r>
              <a:rPr lang="en-CA" dirty="0">
                <a:solidFill>
                  <a:schemeClr val="tx2">
                    <a:satMod val="130000"/>
                  </a:schemeClr>
                </a:solidFill>
              </a:rPr>
              <a:t>More Tips</a:t>
            </a:r>
          </a:p>
        </p:txBody>
      </p:sp>
      <p:sp>
        <p:nvSpPr>
          <p:cNvPr id="3" name="Content Placeholder 2"/>
          <p:cNvSpPr>
            <a:spLocks noGrp="1"/>
          </p:cNvSpPr>
          <p:nvPr>
            <p:ph idx="1"/>
          </p:nvPr>
        </p:nvSpPr>
        <p:spPr>
          <a:xfrm>
            <a:off x="611560" y="908720"/>
            <a:ext cx="8077200" cy="5072063"/>
          </a:xfrm>
        </p:spPr>
        <p:txBody>
          <a:bodyPr/>
          <a:lstStyle/>
          <a:p>
            <a:pPr eaLnBrk="1" hangingPunct="1">
              <a:defRPr/>
            </a:pPr>
            <a:r>
              <a:rPr lang="en-CA" altLang="en-US" dirty="0"/>
              <a:t>Test your links</a:t>
            </a:r>
          </a:p>
          <a:p>
            <a:pPr eaLnBrk="1" hangingPunct="1">
              <a:defRPr/>
            </a:pPr>
            <a:r>
              <a:rPr lang="en-CA" altLang="en-US" dirty="0"/>
              <a:t>Remove dead links</a:t>
            </a:r>
          </a:p>
          <a:p>
            <a:pPr marL="365760" indent="-283464" eaLnBrk="1" fontAlgn="auto" hangingPunct="1">
              <a:spcAft>
                <a:spcPts val="0"/>
              </a:spcAft>
              <a:buFont typeface="Wingdings 2"/>
              <a:buChar char=""/>
              <a:defRPr/>
            </a:pPr>
            <a:r>
              <a:rPr lang="en-CA" dirty="0"/>
              <a:t>Avoid confusing navigation and having menus in different spots on different pages</a:t>
            </a:r>
          </a:p>
          <a:p>
            <a:pPr marL="365760" indent="-283464" eaLnBrk="1" fontAlgn="auto" hangingPunct="1">
              <a:spcAft>
                <a:spcPts val="0"/>
              </a:spcAft>
              <a:buFont typeface="Wingdings 2"/>
              <a:buChar char=""/>
              <a:defRPr/>
            </a:pPr>
            <a:r>
              <a:rPr lang="en-CA" dirty="0"/>
              <a:t>Avoid ugly design: no color continuity</a:t>
            </a:r>
          </a:p>
          <a:p>
            <a:pPr marL="365760" indent="-283464" eaLnBrk="1" fontAlgn="auto" hangingPunct="1">
              <a:spcAft>
                <a:spcPts val="0"/>
              </a:spcAft>
              <a:buFont typeface="Wingdings 2"/>
              <a:buChar char=""/>
              <a:defRPr/>
            </a:pPr>
            <a:r>
              <a:rPr lang="en-CA" dirty="0"/>
              <a:t>Don’t have text that hard to read</a:t>
            </a:r>
            <a:endParaRPr lang="en-CA" altLang="en-US" dirty="0"/>
          </a:p>
          <a:p>
            <a:pPr eaLnBrk="1" hangingPunct="1">
              <a:defRPr/>
            </a:pPr>
            <a:r>
              <a:rPr lang="en-CA" altLang="en-US" dirty="0"/>
              <a:t>Include a “Last Modified” date</a:t>
            </a:r>
          </a:p>
          <a:p>
            <a:pPr lvl="1" eaLnBrk="1" hangingPunct="1">
              <a:defRPr/>
            </a:pPr>
            <a:r>
              <a:rPr lang="en-CA" altLang="en-US" dirty="0"/>
              <a:t>Keep up to date, update your “What’s New” section frequently</a:t>
            </a:r>
          </a:p>
          <a:p>
            <a:pPr eaLnBrk="1" hangingPunct="1">
              <a:defRPr/>
            </a:pPr>
            <a:r>
              <a:rPr lang="en-CA" altLang="en-US" dirty="0"/>
              <a:t>Don’t steal content (I stole this content is from: </a:t>
            </a:r>
            <a:r>
              <a:rPr lang="en-CA" altLang="en-US" dirty="0">
                <a:hlinkClick r:id="rId2"/>
              </a:rPr>
              <a:t>http://websitehelpers.com/design</a:t>
            </a:r>
            <a:r>
              <a:rPr lang="en-CA" altLang="en-US" dirty="0"/>
              <a:t>  </a:t>
            </a:r>
            <a:r>
              <a:rPr lang="en-CA" altLang="en-US" dirty="0">
                <a:sym typeface="Wingdings" panose="05000000000000000000" pitchFamily="2" charset="2"/>
              </a:rPr>
              <a:t> </a:t>
            </a:r>
            <a:r>
              <a:rPr lang="en-CA"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More Tips</a:t>
            </a:r>
          </a:p>
        </p:txBody>
      </p:sp>
      <p:sp>
        <p:nvSpPr>
          <p:cNvPr id="3" name="Content Placeholder 2"/>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CA" dirty="0"/>
              <a:t>Think about how the user will navigate through your website and remember the 3-click rule.</a:t>
            </a:r>
          </a:p>
          <a:p>
            <a:pPr marL="365760" indent="-283464" eaLnBrk="1" fontAlgn="auto" hangingPunct="1">
              <a:spcAft>
                <a:spcPts val="0"/>
              </a:spcAft>
              <a:buFont typeface="Wingdings 2"/>
              <a:buChar char=""/>
              <a:defRPr/>
            </a:pPr>
            <a:r>
              <a:rPr lang="en-CA" dirty="0"/>
              <a:t>Have a consistency throughout your pages</a:t>
            </a:r>
          </a:p>
          <a:p>
            <a:pPr marL="640080" lvl="1" indent="-237744" eaLnBrk="1" fontAlgn="auto" hangingPunct="1">
              <a:spcAft>
                <a:spcPts val="0"/>
              </a:spcAft>
              <a:buFont typeface="Verdana"/>
              <a:buChar char="◦"/>
              <a:defRPr/>
            </a:pPr>
            <a:r>
              <a:rPr lang="en-CA" dirty="0"/>
              <a:t>Colours</a:t>
            </a:r>
          </a:p>
          <a:p>
            <a:pPr marL="640080" lvl="1" indent="-237744" eaLnBrk="1" fontAlgn="auto" hangingPunct="1">
              <a:spcAft>
                <a:spcPts val="0"/>
              </a:spcAft>
              <a:buFont typeface="Verdana"/>
              <a:buChar char="◦"/>
              <a:defRPr/>
            </a:pPr>
            <a:r>
              <a:rPr lang="en-CA" dirty="0"/>
              <a:t>Menu placement</a:t>
            </a:r>
          </a:p>
          <a:p>
            <a:pPr marL="640080" lvl="1" indent="-237744" eaLnBrk="1" fontAlgn="auto" hangingPunct="1">
              <a:spcAft>
                <a:spcPts val="0"/>
              </a:spcAft>
              <a:buFont typeface="Verdana"/>
              <a:buChar char="◦"/>
              <a:defRPr/>
            </a:pPr>
            <a:r>
              <a:rPr lang="en-CA" dirty="0"/>
              <a:t>Layout</a:t>
            </a:r>
          </a:p>
          <a:p>
            <a:pPr marL="640080" lvl="1" indent="-237744" eaLnBrk="1" fontAlgn="auto" hangingPunct="1">
              <a:spcAft>
                <a:spcPts val="0"/>
              </a:spcAft>
              <a:buFont typeface="Verdana"/>
              <a:buChar char="◦"/>
              <a:defRPr/>
            </a:pPr>
            <a:r>
              <a:rPr lang="en-CA" dirty="0"/>
              <a:t>Fonts</a:t>
            </a:r>
          </a:p>
          <a:p>
            <a:pPr marL="640080" lvl="1" indent="-237744" eaLnBrk="1" fontAlgn="auto" hangingPunct="1">
              <a:spcAft>
                <a:spcPts val="0"/>
              </a:spcAft>
              <a:buFont typeface="Verdana"/>
              <a:buChar char="◦"/>
              <a:defRPr/>
            </a:pPr>
            <a:r>
              <a:rPr lang="en-CA" dirty="0"/>
              <a:t>Buttons</a:t>
            </a:r>
          </a:p>
          <a:p>
            <a:pPr marL="365760" indent="-283464" eaLnBrk="1" fontAlgn="auto" hangingPunct="1">
              <a:spcAft>
                <a:spcPts val="0"/>
              </a:spcAft>
              <a:buFont typeface="Wingdings 2"/>
              <a:buChar char=""/>
              <a:defRPr/>
            </a:pPr>
            <a:r>
              <a:rPr lang="en-CA" dirty="0"/>
              <a:t>Think about the layout, have white space, clean alignment and balance on your pages</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ability.coi.gov.uk/themes/page-layout/assets/images/1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85750"/>
            <a:ext cx="2779713"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ChangeArrowheads="1"/>
          </p:cNvSpPr>
          <p:nvPr/>
        </p:nvSpPr>
        <p:spPr bwMode="auto">
          <a:xfrm>
            <a:off x="1071563" y="6488113"/>
            <a:ext cx="6715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hlinkClick r:id="rId3"/>
              </a:rPr>
              <a:t>http://usability.coi.gov.uk/themes/page-layout/assets/images/1a-1.jpg</a:t>
            </a:r>
            <a:r>
              <a:rPr lang="en-CA" altLang="en-US" sz="1200"/>
              <a:t> </a:t>
            </a:r>
          </a:p>
        </p:txBody>
      </p:sp>
      <p:pic>
        <p:nvPicPr>
          <p:cNvPr id="1028" name="Picture 4" descr="https://www.microsoft.com/mspress/books/sampchap/6403/0-7356-18607-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785813"/>
            <a:ext cx="45815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p:cNvSpPr>
            <a:spLocks noChangeArrowheads="1"/>
          </p:cNvSpPr>
          <p:nvPr/>
        </p:nvSpPr>
        <p:spPr bwMode="auto">
          <a:xfrm>
            <a:off x="4286250" y="5214938"/>
            <a:ext cx="485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hlinkClick r:id="rId5"/>
              </a:rPr>
              <a:t>https://www.microsoft.com/mspress/books/sampchap/6403/0-7356-18607-04.gif</a:t>
            </a:r>
            <a:r>
              <a:rPr lang="en-CA" altLang="en-US" sz="1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Webpages and Websites</a:t>
            </a:r>
          </a:p>
        </p:txBody>
      </p:sp>
      <p:sp>
        <p:nvSpPr>
          <p:cNvPr id="3" name="Content Placeholder 2"/>
          <p:cNvSpPr>
            <a:spLocks noGrp="1"/>
          </p:cNvSpPr>
          <p:nvPr>
            <p:ph idx="1"/>
          </p:nvPr>
        </p:nvSpPr>
        <p:spPr>
          <a:xfrm>
            <a:off x="427122" y="1500187"/>
            <a:ext cx="8518978" cy="5357813"/>
          </a:xfrm>
        </p:spPr>
        <p:txBody>
          <a:bodyPr>
            <a:normAutofit/>
          </a:bodyPr>
          <a:lstStyle/>
          <a:p>
            <a:pPr marL="365760" indent="-283464" eaLnBrk="1" fontAlgn="auto" hangingPunct="1">
              <a:spcAft>
                <a:spcPts val="0"/>
              </a:spcAft>
              <a:buFont typeface="Wingdings 2"/>
              <a:buChar char=""/>
              <a:defRPr/>
            </a:pPr>
            <a:r>
              <a:rPr lang="en-CA" dirty="0"/>
              <a:t>A </a:t>
            </a:r>
            <a:r>
              <a:rPr lang="en-CA" b="1" i="1" dirty="0"/>
              <a:t>website </a:t>
            </a:r>
            <a:r>
              <a:rPr lang="en-CA" dirty="0"/>
              <a:t>is a collection of </a:t>
            </a:r>
            <a:r>
              <a:rPr lang="en-CA" i="1" dirty="0">
                <a:solidFill>
                  <a:schemeClr val="accent4"/>
                </a:solidFill>
              </a:rPr>
              <a:t>related webpages stored in a folder.</a:t>
            </a:r>
            <a:r>
              <a:rPr lang="en-CA" dirty="0"/>
              <a:t> The folder may or may not contain sub folders.</a:t>
            </a:r>
          </a:p>
          <a:p>
            <a:pPr marL="365760" indent="-283464" eaLnBrk="1" fontAlgn="auto" hangingPunct="1">
              <a:spcAft>
                <a:spcPts val="0"/>
              </a:spcAft>
              <a:buFont typeface="Wingdings 2"/>
              <a:buChar char=""/>
              <a:defRPr/>
            </a:pPr>
            <a:r>
              <a:rPr lang="en-CA" dirty="0"/>
              <a:t>The website folder should contain a sub folder called </a:t>
            </a:r>
            <a:r>
              <a:rPr lang="en-CA" b="1" i="1" dirty="0"/>
              <a:t>images</a:t>
            </a:r>
            <a:r>
              <a:rPr lang="en-CA" dirty="0"/>
              <a:t> which holds the image files (.jpg, .gif, etc) that will be displayed on the page.</a:t>
            </a:r>
          </a:p>
        </p:txBody>
      </p:sp>
      <p:pic>
        <p:nvPicPr>
          <p:cNvPr id="4" name="Picture 3"/>
          <p:cNvPicPr>
            <a:picLocks noChangeAspect="1"/>
          </p:cNvPicPr>
          <p:nvPr/>
        </p:nvPicPr>
        <p:blipFill>
          <a:blip r:embed="rId2"/>
          <a:stretch>
            <a:fillRect/>
          </a:stretch>
        </p:blipFill>
        <p:spPr>
          <a:xfrm>
            <a:off x="107504" y="2919141"/>
            <a:ext cx="5472608" cy="39724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b="34692"/>
          <a:stretch/>
        </p:blipFill>
        <p:spPr>
          <a:xfrm>
            <a:off x="184911" y="5157192"/>
            <a:ext cx="7352381" cy="75260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1275297" y="4439166"/>
            <a:ext cx="7257143" cy="231428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2"/>
          <a:stretch>
            <a:fillRect/>
          </a:stretch>
        </p:blipFill>
        <p:spPr>
          <a:xfrm>
            <a:off x="6527096" y="-99392"/>
            <a:ext cx="2376264" cy="172486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3059832" y="1867738"/>
            <a:ext cx="7257143" cy="514285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2875"/>
            <a:ext cx="8604250" cy="909638"/>
          </a:xfrm>
        </p:spPr>
        <p:txBody>
          <a:bodyPr>
            <a:normAutofit fontScale="90000"/>
          </a:bodyPr>
          <a:lstStyle/>
          <a:p>
            <a:pPr eaLnBrk="1" fontAlgn="auto" hangingPunct="1">
              <a:spcAft>
                <a:spcPts val="0"/>
              </a:spcAft>
              <a:defRPr/>
            </a:pPr>
            <a:r>
              <a:rPr lang="en-CA" dirty="0">
                <a:solidFill>
                  <a:schemeClr val="tx2">
                    <a:satMod val="130000"/>
                  </a:schemeClr>
                </a:solidFill>
              </a:rPr>
              <a:t>Decide on what webpages you will need.</a:t>
            </a:r>
          </a:p>
        </p:txBody>
      </p:sp>
      <p:sp>
        <p:nvSpPr>
          <p:cNvPr id="3" name="Content Placeholder 2"/>
          <p:cNvSpPr>
            <a:spLocks noGrp="1"/>
          </p:cNvSpPr>
          <p:nvPr>
            <p:ph idx="1"/>
          </p:nvPr>
        </p:nvSpPr>
        <p:spPr>
          <a:xfrm>
            <a:off x="428625" y="1052513"/>
            <a:ext cx="8320088" cy="5805487"/>
          </a:xfrm>
        </p:spPr>
        <p:txBody>
          <a:bodyPr>
            <a:normAutofit fontScale="92500" lnSpcReduction="20000"/>
          </a:bodyPr>
          <a:lstStyle/>
          <a:p>
            <a:pPr marL="365760" indent="-283464" eaLnBrk="1" fontAlgn="auto" hangingPunct="1">
              <a:spcAft>
                <a:spcPts val="0"/>
              </a:spcAft>
              <a:buFont typeface="Wingdings 2"/>
              <a:buChar char=""/>
              <a:defRPr/>
            </a:pPr>
            <a:r>
              <a:rPr lang="en-CA" dirty="0"/>
              <a:t>Each </a:t>
            </a:r>
            <a:r>
              <a:rPr lang="en-CA" b="1" i="1" dirty="0"/>
              <a:t>webpage </a:t>
            </a:r>
            <a:r>
              <a:rPr lang="en-CA" dirty="0"/>
              <a:t>is normally an html file, a file that has the extension </a:t>
            </a:r>
            <a:r>
              <a:rPr lang="en-CA" b="1" i="1" dirty="0"/>
              <a:t>.html </a:t>
            </a:r>
            <a:r>
              <a:rPr lang="en-CA" dirty="0"/>
              <a:t>or</a:t>
            </a:r>
            <a:r>
              <a:rPr lang="en-CA" b="1" i="1" dirty="0"/>
              <a:t> .</a:t>
            </a:r>
            <a:r>
              <a:rPr lang="en-CA" b="1" i="1" dirty="0" err="1"/>
              <a:t>htm</a:t>
            </a:r>
            <a:endParaRPr lang="en-CA" b="1" i="1" dirty="0"/>
          </a:p>
          <a:p>
            <a:pPr marL="640080" lvl="1" indent="-237744" eaLnBrk="1" fontAlgn="auto" hangingPunct="1">
              <a:spcAft>
                <a:spcPts val="0"/>
              </a:spcAft>
              <a:buFont typeface="Verdana"/>
              <a:buChar char="◦"/>
              <a:defRPr/>
            </a:pPr>
            <a:r>
              <a:rPr lang="en-CA" dirty="0"/>
              <a:t>.</a:t>
            </a:r>
            <a:r>
              <a:rPr lang="en-CA" b="1" i="1" dirty="0"/>
              <a:t>html .</a:t>
            </a:r>
            <a:r>
              <a:rPr lang="en-CA" b="1" i="1" dirty="0" err="1"/>
              <a:t>htm</a:t>
            </a:r>
            <a:r>
              <a:rPr lang="en-CA" b="1" i="1" dirty="0">
                <a:sym typeface="Wingdings" pitchFamily="2" charset="2"/>
              </a:rPr>
              <a:t> </a:t>
            </a:r>
          </a:p>
          <a:p>
            <a:pPr marL="886968" lvl="2" eaLnBrk="1" fontAlgn="auto" hangingPunct="1">
              <a:spcAft>
                <a:spcPts val="0"/>
              </a:spcAft>
              <a:buFont typeface="Wingdings 2"/>
              <a:buChar char=""/>
              <a:defRPr/>
            </a:pPr>
            <a:r>
              <a:rPr lang="en-CA" dirty="0">
                <a:sym typeface="Wingdings" pitchFamily="2" charset="2"/>
              </a:rPr>
              <a:t>Very basic page, just has clickable links, images, sometimes forms</a:t>
            </a:r>
          </a:p>
          <a:p>
            <a:pPr marL="886968" lvl="2" eaLnBrk="1" fontAlgn="auto" hangingPunct="1">
              <a:spcAft>
                <a:spcPts val="0"/>
              </a:spcAft>
              <a:buFont typeface="Wingdings 2"/>
              <a:buChar char=""/>
              <a:defRPr/>
            </a:pPr>
            <a:r>
              <a:rPr lang="en-CA" dirty="0">
                <a:sym typeface="Wingdings" pitchFamily="2" charset="2"/>
              </a:rPr>
              <a:t>The .html file is just a file with html codes that is displayed in a browser to make it look pretty for the client (Chrome, IE, Safari, Firefox)</a:t>
            </a:r>
          </a:p>
          <a:p>
            <a:pPr marL="886968" lvl="2" eaLnBrk="1" fontAlgn="auto" hangingPunct="1">
              <a:spcAft>
                <a:spcPts val="0"/>
              </a:spcAft>
              <a:buFont typeface="Wingdings 2"/>
              <a:buChar char=""/>
              <a:defRPr/>
            </a:pPr>
            <a:r>
              <a:rPr lang="en-CA" dirty="0"/>
              <a:t>CS1033 just covers .html  &amp; .</a:t>
            </a:r>
            <a:r>
              <a:rPr lang="en-CA" dirty="0" err="1"/>
              <a:t>htm</a:t>
            </a:r>
            <a:r>
              <a:rPr lang="en-CA" dirty="0"/>
              <a:t> pages</a:t>
            </a:r>
          </a:p>
          <a:p>
            <a:pPr marL="640080" lvl="1" indent="-237744" eaLnBrk="1" fontAlgn="auto" hangingPunct="1">
              <a:spcAft>
                <a:spcPts val="0"/>
              </a:spcAft>
              <a:buFont typeface="Verdana"/>
              <a:buChar char="◦"/>
              <a:defRPr/>
            </a:pPr>
            <a:r>
              <a:rPr lang="en-CA" dirty="0"/>
              <a:t>Other extensions for webpages include:</a:t>
            </a:r>
          </a:p>
          <a:p>
            <a:pPr marL="886968" lvl="2" eaLnBrk="1" fontAlgn="auto" hangingPunct="1">
              <a:spcAft>
                <a:spcPts val="0"/>
              </a:spcAft>
              <a:buFont typeface="Wingdings 2"/>
              <a:buChar char=""/>
              <a:defRPr/>
            </a:pPr>
            <a:r>
              <a:rPr lang="en-CA" dirty="0">
                <a:sym typeface="Wingdings" pitchFamily="2" charset="2"/>
              </a:rPr>
              <a:t>.</a:t>
            </a:r>
            <a:r>
              <a:rPr lang="en-CA" b="1" i="1" dirty="0" err="1">
                <a:sym typeface="Wingdings" pitchFamily="2" charset="2"/>
              </a:rPr>
              <a:t>php</a:t>
            </a:r>
            <a:r>
              <a:rPr lang="en-CA" b="1" i="1" dirty="0">
                <a:sym typeface="Wingdings" pitchFamily="2" charset="2"/>
              </a:rPr>
              <a:t> </a:t>
            </a:r>
            <a:r>
              <a:rPr lang="en-CA" dirty="0">
                <a:sym typeface="Wingdings" pitchFamily="2" charset="2"/>
              </a:rPr>
              <a:t> extra stuff that is brought in also from the server, allows for use of data in a database on the server, more complex form manipulation</a:t>
            </a:r>
          </a:p>
          <a:p>
            <a:pPr marL="640906" lvl="1" eaLnBrk="1" fontAlgn="auto" hangingPunct="1">
              <a:spcAft>
                <a:spcPts val="0"/>
              </a:spcAft>
              <a:buFont typeface="Wingdings 2"/>
              <a:buChar char=""/>
              <a:defRPr/>
            </a:pPr>
            <a:r>
              <a:rPr lang="en-CA" dirty="0">
                <a:sym typeface="Wingdings" pitchFamily="2" charset="2"/>
              </a:rPr>
              <a:t>Store each .html file in the folder (the Website)</a:t>
            </a:r>
          </a:p>
          <a:p>
            <a:pPr marL="640906" lvl="1" eaLnBrk="1" fontAlgn="auto" hangingPunct="1">
              <a:spcAft>
                <a:spcPts val="0"/>
              </a:spcAft>
              <a:buFont typeface="Wingdings 2"/>
              <a:buChar char=""/>
              <a:defRPr/>
            </a:pPr>
            <a:r>
              <a:rPr lang="en-CA" dirty="0"/>
              <a:t>The home page for the website, the “starting page” should have the file name </a:t>
            </a:r>
            <a:r>
              <a:rPr lang="en-CA" b="1" i="1" dirty="0"/>
              <a:t>index.html</a:t>
            </a:r>
          </a:p>
          <a:p>
            <a:pPr marL="640906" lvl="1" eaLnBrk="1" fontAlgn="auto" hangingPunct="1">
              <a:spcAft>
                <a:spcPts val="0"/>
              </a:spcAft>
              <a:buFont typeface="Wingdings 2"/>
              <a:buChar char=""/>
              <a:defRPr/>
            </a:pPr>
            <a:endParaRPr lang="en-CA" dirty="0"/>
          </a:p>
        </p:txBody>
      </p:sp>
      <p:pic>
        <p:nvPicPr>
          <p:cNvPr id="36868" name="Picture 4" descr="http://cov112mc.files.wordpress.com/2009/03/client-server.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4071938"/>
            <a:ext cx="1619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ox(i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Webpages and Websites</a:t>
            </a:r>
          </a:p>
        </p:txBody>
      </p:sp>
      <p:sp>
        <p:nvSpPr>
          <p:cNvPr id="37891" name="Content Placeholder 2"/>
          <p:cNvSpPr>
            <a:spLocks noGrp="1"/>
          </p:cNvSpPr>
          <p:nvPr>
            <p:ph idx="1"/>
          </p:nvPr>
        </p:nvSpPr>
        <p:spPr>
          <a:xfrm>
            <a:off x="714375" y="1285875"/>
            <a:ext cx="8220075" cy="5072063"/>
          </a:xfrm>
        </p:spPr>
        <p:txBody>
          <a:bodyPr/>
          <a:lstStyle/>
          <a:p>
            <a:pPr eaLnBrk="1" hangingPunct="1"/>
            <a:r>
              <a:rPr lang="en-CA" altLang="en-US" b="1">
                <a:solidFill>
                  <a:schemeClr val="accent1"/>
                </a:solidFill>
              </a:rPr>
              <a:t>Question</a:t>
            </a:r>
            <a:r>
              <a:rPr lang="en-CA" altLang="en-US" b="1" i="1">
                <a:solidFill>
                  <a:schemeClr val="accent1"/>
                </a:solidFill>
              </a:rPr>
              <a:t>: </a:t>
            </a:r>
            <a:r>
              <a:rPr lang="en-CA" altLang="en-US">
                <a:solidFill>
                  <a:schemeClr val="accent1"/>
                </a:solidFill>
              </a:rPr>
              <a:t>On panther.uwo.ca, what is the main folder for your: </a:t>
            </a:r>
            <a:r>
              <a:rPr lang="en-CA" altLang="en-US">
                <a:hlinkClick r:id="rId2"/>
              </a:rPr>
              <a:t>http://publish.uwo.ca/~lreid2</a:t>
            </a:r>
            <a:endParaRPr lang="en-CA" altLang="en-US"/>
          </a:p>
          <a:p>
            <a:pPr eaLnBrk="1" hangingPunct="1"/>
            <a:r>
              <a:rPr lang="en-CA" altLang="en-US" b="1">
                <a:solidFill>
                  <a:schemeClr val="accent1"/>
                </a:solidFill>
              </a:rPr>
              <a:t>Question</a:t>
            </a:r>
            <a:r>
              <a:rPr lang="en-CA" altLang="en-US">
                <a:solidFill>
                  <a:schemeClr val="accent1"/>
                </a:solidFill>
              </a:rPr>
              <a:t>: Does that folder contain a file called </a:t>
            </a:r>
            <a:r>
              <a:rPr lang="en-CA" altLang="en-US" b="1" i="1">
                <a:solidFill>
                  <a:schemeClr val="accent1"/>
                </a:solidFill>
              </a:rPr>
              <a:t>index.html</a:t>
            </a:r>
            <a:r>
              <a:rPr lang="en-CA" altLang="en-US">
                <a:solidFill>
                  <a:schemeClr val="accent1"/>
                </a:solidFill>
              </a:rPr>
              <a:t>?</a:t>
            </a:r>
          </a:p>
          <a:p>
            <a:pPr eaLnBrk="1" hangingPunct="1">
              <a:buFont typeface="Wingdings 2" panose="05020102010507070707" pitchFamily="18" charset="2"/>
              <a:buNone/>
            </a:pPr>
            <a:r>
              <a:rPr lang="en-CA" altLang="en-US">
                <a:solidFill>
                  <a:schemeClr val="accent1"/>
                </a:solidFill>
                <a:hlinkClick r:id="rId3"/>
              </a:rPr>
              <a:t>http://wts.uwo.ca/services/web/activate_my_personal_web_space.html</a:t>
            </a:r>
            <a:r>
              <a:rPr lang="en-CA" altLang="en-US">
                <a:solidFill>
                  <a:schemeClr val="accent1"/>
                </a:solidFill>
              </a:rPr>
              <a:t> </a:t>
            </a:r>
            <a:br>
              <a:rPr lang="en-CA" altLang="en-US">
                <a:solidFill>
                  <a:schemeClr val="accent1"/>
                </a:solidFill>
              </a:rPr>
            </a:br>
            <a:r>
              <a:rPr lang="en-CA" altLang="en-US" b="1"/>
              <a:t>CHECK IT OUT USING SECURE FTP (WINSCP, FUGU, FILEZILLA)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Folder Structure for a Simple Site</a:t>
            </a:r>
          </a:p>
        </p:txBody>
      </p:sp>
      <p:sp>
        <p:nvSpPr>
          <p:cNvPr id="3" name="Content Placeholder 2"/>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CA" dirty="0"/>
              <a:t>Decide on the pages you will need</a:t>
            </a:r>
          </a:p>
          <a:p>
            <a:pPr marL="365760" indent="-283464" eaLnBrk="1" fontAlgn="auto" hangingPunct="1">
              <a:spcAft>
                <a:spcPts val="0"/>
              </a:spcAft>
              <a:buFont typeface="Wingdings 2"/>
              <a:buChar char=""/>
              <a:defRPr/>
            </a:pPr>
            <a:r>
              <a:rPr lang="en-CA" dirty="0"/>
              <a:t>Create a top level folder. Use lowercase letters</a:t>
            </a:r>
          </a:p>
          <a:p>
            <a:pPr marL="365760" indent="-283464" eaLnBrk="1" fontAlgn="auto" hangingPunct="1">
              <a:spcAft>
                <a:spcPts val="0"/>
              </a:spcAft>
              <a:buFont typeface="Wingdings 2"/>
              <a:buChar char=""/>
              <a:defRPr/>
            </a:pPr>
            <a:r>
              <a:rPr lang="en-CA" dirty="0"/>
              <a:t>Give the home page the name </a:t>
            </a:r>
            <a:r>
              <a:rPr lang="en-CA" dirty="0" err="1"/>
              <a:t>index.html</a:t>
            </a:r>
            <a:endParaRPr lang="en-CA" dirty="0"/>
          </a:p>
          <a:p>
            <a:pPr marL="640080" lvl="1" indent="-237744" eaLnBrk="1" fontAlgn="auto" hangingPunct="1">
              <a:spcAft>
                <a:spcPts val="0"/>
              </a:spcAft>
              <a:buFont typeface="Verdana"/>
              <a:buChar char="◦"/>
              <a:defRPr/>
            </a:pPr>
            <a:r>
              <a:rPr lang="en-CA" dirty="0"/>
              <a:t>Must be all lowercase!</a:t>
            </a:r>
          </a:p>
          <a:p>
            <a:pPr marL="640080" lvl="1" indent="-237744" eaLnBrk="1" fontAlgn="auto" hangingPunct="1">
              <a:spcAft>
                <a:spcPts val="0"/>
              </a:spcAft>
              <a:buFont typeface="Verdana"/>
              <a:buChar char="◦"/>
              <a:defRPr/>
            </a:pPr>
            <a:r>
              <a:rPr lang="en-CA" dirty="0" err="1">
                <a:latin typeface="Times New Roman" pitchFamily="18" charset="0"/>
                <a:cs typeface="Times New Roman" pitchFamily="18" charset="0"/>
              </a:rPr>
              <a:t>Index.html</a:t>
            </a:r>
            <a:r>
              <a:rPr lang="en-CA" dirty="0">
                <a:latin typeface="Times New Roman" pitchFamily="18" charset="0"/>
                <a:cs typeface="Times New Roman" pitchFamily="18" charset="0"/>
              </a:rPr>
              <a:t> </a:t>
            </a:r>
            <a:r>
              <a:rPr lang="en-CA" dirty="0"/>
              <a:t>is invalid</a:t>
            </a:r>
          </a:p>
          <a:p>
            <a:pPr marL="365760" indent="-283464" eaLnBrk="1" fontAlgn="auto" hangingPunct="1">
              <a:spcAft>
                <a:spcPts val="0"/>
              </a:spcAft>
              <a:buFont typeface="Wingdings 2"/>
              <a:buChar char=""/>
              <a:defRPr/>
            </a:pPr>
            <a:r>
              <a:rPr lang="en-CA" dirty="0"/>
              <a:t>Give the other pages appropriate lowercase names (no spaces in the file names) with the .html extension</a:t>
            </a:r>
          </a:p>
          <a:p>
            <a:pPr marL="365760" indent="-283464" eaLnBrk="1" fontAlgn="auto" hangingPunct="1">
              <a:spcAft>
                <a:spcPts val="0"/>
              </a:spcAft>
              <a:buFont typeface="Wingdings 2"/>
              <a:buChar char=""/>
              <a:defRPr/>
            </a:pPr>
            <a:r>
              <a:rPr lang="en-CA" dirty="0"/>
              <a:t>Create a subfolder called images (lowercase) and put all your images in that folder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Example of a simple website</a:t>
            </a:r>
          </a:p>
        </p:txBody>
      </p:sp>
      <p:sp>
        <p:nvSpPr>
          <p:cNvPr id="39939" name="Content Placeholder 2"/>
          <p:cNvSpPr>
            <a:spLocks noGrp="1"/>
          </p:cNvSpPr>
          <p:nvPr>
            <p:ph idx="1"/>
          </p:nvPr>
        </p:nvSpPr>
        <p:spPr>
          <a:xfrm>
            <a:off x="857250" y="1285875"/>
            <a:ext cx="8077200" cy="2000250"/>
          </a:xfrm>
        </p:spPr>
        <p:txBody>
          <a:bodyPr/>
          <a:lstStyle/>
          <a:p>
            <a:pPr eaLnBrk="1" hangingPunct="1"/>
            <a:r>
              <a:rPr lang="en-CA" altLang="en-US"/>
              <a:t>Assume we are making a website about Polar Bears. The folder structure (folder is called H:\polarbears) might look like this:</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3143250"/>
            <a:ext cx="62103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Links for the simple structure</a:t>
            </a:r>
          </a:p>
        </p:txBody>
      </p:sp>
      <p:sp>
        <p:nvSpPr>
          <p:cNvPr id="3" name="Content Placeholder 2"/>
          <p:cNvSpPr>
            <a:spLocks noGrp="1"/>
          </p:cNvSpPr>
          <p:nvPr>
            <p:ph idx="1"/>
          </p:nvPr>
        </p:nvSpPr>
        <p:spPr>
          <a:xfrm>
            <a:off x="428625" y="1285875"/>
            <a:ext cx="8715375" cy="5072063"/>
          </a:xfrm>
        </p:spPr>
        <p:txBody>
          <a:bodyPr>
            <a:normAutofit fontScale="92500"/>
          </a:bodyPr>
          <a:lstStyle/>
          <a:p>
            <a:pPr marL="365760" indent="-283464" eaLnBrk="1" fontAlgn="auto" hangingPunct="1">
              <a:spcAft>
                <a:spcPts val="0"/>
              </a:spcAft>
              <a:buFont typeface="Wingdings 2"/>
              <a:buChar char=""/>
              <a:defRPr/>
            </a:pPr>
            <a:r>
              <a:rPr lang="en-CA" dirty="0"/>
              <a:t>Assume the domain name for this site is: </a:t>
            </a:r>
            <a:r>
              <a:rPr lang="en-CA" b="1" i="1" dirty="0" err="1">
                <a:solidFill>
                  <a:schemeClr val="accent4"/>
                </a:solidFill>
              </a:rPr>
              <a:t>ArcticAnimals.org</a:t>
            </a:r>
            <a:endParaRPr lang="en-CA" b="1" i="1" dirty="0">
              <a:solidFill>
                <a:schemeClr val="accent4"/>
              </a:solidFill>
            </a:endParaRPr>
          </a:p>
          <a:p>
            <a:pPr marL="365760" indent="-283464" eaLnBrk="1" fontAlgn="auto" hangingPunct="1">
              <a:spcAft>
                <a:spcPts val="0"/>
              </a:spcAft>
              <a:buFont typeface="Wingdings 2"/>
              <a:buChar char=""/>
              <a:defRPr/>
            </a:pPr>
            <a:r>
              <a:rPr lang="en-CA" dirty="0"/>
              <a:t>Thus the website would be:</a:t>
            </a:r>
          </a:p>
          <a:p>
            <a:pPr marL="640080" lvl="1" indent="-237744" eaLnBrk="1" fontAlgn="auto" hangingPunct="1">
              <a:spcAft>
                <a:spcPts val="0"/>
              </a:spcAft>
              <a:buFont typeface="Verdana"/>
              <a:buChar char="◦"/>
              <a:defRPr/>
            </a:pPr>
            <a:r>
              <a:rPr lang="en-CA" b="1" i="1" dirty="0">
                <a:solidFill>
                  <a:schemeClr val="accent4"/>
                </a:solidFill>
              </a:rPr>
              <a:t>http://www.ArcticAnimals.org</a:t>
            </a:r>
          </a:p>
          <a:p>
            <a:pPr marL="365760" indent="-283464" eaLnBrk="1" fontAlgn="auto" hangingPunct="1">
              <a:spcAft>
                <a:spcPts val="0"/>
              </a:spcAft>
              <a:buFont typeface="Wingdings 2"/>
              <a:buChar char=""/>
              <a:defRPr/>
            </a:pPr>
            <a:r>
              <a:rPr lang="en-CA" dirty="0"/>
              <a:t>To get to the polar bear website, you could type:</a:t>
            </a:r>
          </a:p>
          <a:p>
            <a:pPr marL="640080" lvl="1" indent="-237744" eaLnBrk="1" fontAlgn="auto" hangingPunct="1">
              <a:spcAft>
                <a:spcPts val="0"/>
              </a:spcAft>
              <a:buFont typeface="Verdana"/>
              <a:buChar char="◦"/>
              <a:defRPr/>
            </a:pPr>
            <a:r>
              <a:rPr lang="en-CA" b="1" i="1" dirty="0">
                <a:solidFill>
                  <a:schemeClr val="accent4"/>
                </a:solidFill>
              </a:rPr>
              <a:t>http://www.ArcticAnimals.org/polarbears </a:t>
            </a:r>
            <a:r>
              <a:rPr lang="en-CA" b="1" dirty="0"/>
              <a:t>OR</a:t>
            </a:r>
          </a:p>
          <a:p>
            <a:pPr marL="640080" lvl="1" indent="-237744" eaLnBrk="1" fontAlgn="auto" hangingPunct="1">
              <a:spcAft>
                <a:spcPts val="0"/>
              </a:spcAft>
              <a:buFont typeface="Verdana"/>
              <a:buChar char="◦"/>
              <a:defRPr/>
            </a:pPr>
            <a:r>
              <a:rPr lang="en-CA" b="1" i="1" dirty="0">
                <a:solidFill>
                  <a:schemeClr val="accent4"/>
                </a:solidFill>
              </a:rPr>
              <a:t>http://www.ArcticAnimals.org/polarbears/index.html</a:t>
            </a:r>
            <a:r>
              <a:rPr lang="en-CA" dirty="0"/>
              <a:t> </a:t>
            </a:r>
          </a:p>
          <a:p>
            <a:pPr marL="365760" indent="-283464" eaLnBrk="1" fontAlgn="auto" hangingPunct="1">
              <a:spcAft>
                <a:spcPts val="0"/>
              </a:spcAft>
              <a:buFont typeface="Wingdings 2"/>
              <a:buChar char=""/>
              <a:defRPr/>
            </a:pPr>
            <a:r>
              <a:rPr lang="en-CA" dirty="0"/>
              <a:t>To get to the habitat page you would type:</a:t>
            </a:r>
          </a:p>
          <a:p>
            <a:pPr marL="640080" lvl="1" indent="-237744" eaLnBrk="1" fontAlgn="auto" hangingPunct="1">
              <a:spcAft>
                <a:spcPts val="0"/>
              </a:spcAft>
              <a:buFont typeface="Verdana"/>
              <a:buChar char="◦"/>
              <a:defRPr/>
            </a:pPr>
            <a:r>
              <a:rPr lang="en-CA" b="1" i="1" dirty="0">
                <a:solidFill>
                  <a:schemeClr val="accent4"/>
                </a:solidFill>
              </a:rPr>
              <a:t>http://www.ArcticAnimals.org/polarbears/habitat.html </a:t>
            </a:r>
          </a:p>
          <a:p>
            <a:pPr marL="640080" lvl="1" indent="-237744" eaLnBrk="1" fontAlgn="auto" hangingPunct="1">
              <a:spcAft>
                <a:spcPts val="0"/>
              </a:spcAft>
              <a:buFont typeface="Verdana"/>
              <a:buChar char="◦"/>
              <a:defRPr/>
            </a:pP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Something to try</a:t>
            </a:r>
          </a:p>
        </p:txBody>
      </p:sp>
      <p:sp>
        <p:nvSpPr>
          <p:cNvPr id="3" name="Content Placeholder 2"/>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CA" dirty="0"/>
              <a:t>Go to your panther page and type each of the following:</a:t>
            </a:r>
          </a:p>
          <a:p>
            <a:pPr marL="640080" lvl="1" indent="-237744" eaLnBrk="1" fontAlgn="auto" hangingPunct="1">
              <a:spcAft>
                <a:spcPts val="0"/>
              </a:spcAft>
              <a:buFont typeface="Verdana"/>
              <a:buChar char="◦"/>
              <a:defRPr/>
            </a:pPr>
            <a:r>
              <a:rPr lang="en-CA" dirty="0">
                <a:hlinkClick r:id="rId2"/>
              </a:rPr>
              <a:t>http://publish.uwo.ca/~lreid2</a:t>
            </a:r>
            <a:r>
              <a:rPr lang="en-CA" dirty="0"/>
              <a:t> </a:t>
            </a:r>
          </a:p>
          <a:p>
            <a:pPr marL="640080" lvl="1" indent="-237744" eaLnBrk="1" fontAlgn="auto" hangingPunct="1">
              <a:spcAft>
                <a:spcPts val="0"/>
              </a:spcAft>
              <a:buFont typeface="Verdana"/>
              <a:buChar char="◦"/>
              <a:defRPr/>
            </a:pPr>
            <a:r>
              <a:rPr lang="en-CA" dirty="0">
                <a:hlinkClick r:id="rId3"/>
              </a:rPr>
              <a:t>http://publish.uwo.ca/~lreid2/index.html</a:t>
            </a:r>
            <a:r>
              <a:rPr lang="en-CA" dirty="0"/>
              <a:t> </a:t>
            </a:r>
          </a:p>
          <a:p>
            <a:pPr marL="640080" lvl="1" indent="-237744" eaLnBrk="1" fontAlgn="auto" hangingPunct="1">
              <a:spcAft>
                <a:spcPts val="0"/>
              </a:spcAft>
              <a:buFont typeface="Verdana"/>
              <a:buChar char="◦"/>
              <a:defRPr/>
            </a:pPr>
            <a:r>
              <a:rPr lang="en-CA" dirty="0">
                <a:hlinkClick r:id="rId4"/>
              </a:rPr>
              <a:t>http://publish.uwo.ca/~lreid2/posterassign</a:t>
            </a:r>
            <a:r>
              <a:rPr lang="en-CA" dirty="0"/>
              <a:t>  </a:t>
            </a:r>
          </a:p>
          <a:p>
            <a:pPr marL="640080" lvl="1" indent="-237744" eaLnBrk="1" fontAlgn="auto" hangingPunct="1">
              <a:spcAft>
                <a:spcPts val="0"/>
              </a:spcAft>
              <a:buFont typeface="Verdana"/>
              <a:buNone/>
              <a:defRPr/>
            </a:pPr>
            <a:r>
              <a:rPr lang="en-CA" b="1" dirty="0">
                <a:solidFill>
                  <a:schemeClr val="accent1"/>
                </a:solidFill>
              </a:rPr>
              <a:t>Question: </a:t>
            </a:r>
            <a:r>
              <a:rPr lang="en-CA" dirty="0">
                <a:solidFill>
                  <a:schemeClr val="accent1"/>
                </a:solidFill>
              </a:rPr>
              <a:t>Why don’t we see a webpage when we type the last choice? </a:t>
            </a:r>
          </a:p>
          <a:p>
            <a:pPr marL="365760" indent="-283464" eaLnBrk="1" fontAlgn="auto" hangingPunct="1">
              <a:spcAft>
                <a:spcPts val="0"/>
              </a:spcAft>
              <a:buFont typeface="Wingdings 2"/>
              <a:buNone/>
              <a:defRPr/>
            </a:pPr>
            <a:endParaRPr lang="en-CA" dirty="0"/>
          </a:p>
          <a:p>
            <a:pPr marL="365760" indent="-283464" eaLnBrk="1" fontAlgn="auto" hangingPunct="1">
              <a:spcAft>
                <a:spcPts val="0"/>
              </a:spcAft>
              <a:buFont typeface="Wingdings 2"/>
              <a:buChar char=""/>
              <a:defRPr/>
            </a:pPr>
            <a:r>
              <a:rPr lang="en-CA" dirty="0"/>
              <a:t>Now go to UWO Computer Science page and type each of the following: </a:t>
            </a:r>
          </a:p>
          <a:p>
            <a:pPr marL="640080" lvl="1" indent="-237744" eaLnBrk="1" fontAlgn="auto" hangingPunct="1">
              <a:spcAft>
                <a:spcPts val="0"/>
              </a:spcAft>
              <a:buFont typeface="Verdana"/>
              <a:buChar char="◦"/>
              <a:defRPr/>
            </a:pPr>
            <a:r>
              <a:rPr lang="en-CA" dirty="0">
                <a:hlinkClick r:id="rId5"/>
              </a:rPr>
              <a:t>http://www.csd.uwo.ca</a:t>
            </a:r>
            <a:endParaRPr lang="en-CA" dirty="0"/>
          </a:p>
          <a:p>
            <a:pPr marL="640080" lvl="1" indent="-237744" eaLnBrk="1" fontAlgn="auto" hangingPunct="1">
              <a:spcAft>
                <a:spcPts val="0"/>
              </a:spcAft>
              <a:buFont typeface="Verdana"/>
              <a:buChar char="◦"/>
              <a:defRPr/>
            </a:pPr>
            <a:r>
              <a:rPr lang="en-CA" dirty="0">
                <a:hlinkClick r:id="rId6"/>
              </a:rPr>
              <a:t>http://www.csd.uwo.ca/index.html</a:t>
            </a:r>
            <a:r>
              <a:rPr lang="en-CA" dirty="0"/>
              <a:t> </a:t>
            </a:r>
          </a:p>
          <a:p>
            <a:pPr marL="640080" lvl="1" indent="-237744" eaLnBrk="1" fontAlgn="auto" hangingPunct="1">
              <a:spcAft>
                <a:spcPts val="0"/>
              </a:spcAft>
              <a:buFont typeface="Verdana"/>
              <a:buChar char="◦"/>
              <a:defRPr/>
            </a:pP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Overview of This Week’s Topics</a:t>
            </a:r>
          </a:p>
        </p:txBody>
      </p:sp>
      <p:sp>
        <p:nvSpPr>
          <p:cNvPr id="13315" name="Content Placeholder 2"/>
          <p:cNvSpPr>
            <a:spLocks noGrp="1"/>
          </p:cNvSpPr>
          <p:nvPr>
            <p:ph idx="1"/>
          </p:nvPr>
        </p:nvSpPr>
        <p:spPr>
          <a:xfrm>
            <a:off x="827088" y="1125538"/>
            <a:ext cx="7858125" cy="5572125"/>
          </a:xfrm>
        </p:spPr>
        <p:txBody>
          <a:bodyPr/>
          <a:lstStyle/>
          <a:p>
            <a:pPr eaLnBrk="1" hangingPunct="1"/>
            <a:r>
              <a:rPr lang="en-CA" altLang="en-US" dirty="0"/>
              <a:t>Good and bad websites</a:t>
            </a:r>
          </a:p>
          <a:p>
            <a:pPr eaLnBrk="1" hangingPunct="1"/>
            <a:r>
              <a:rPr lang="en-CA" altLang="en-US" dirty="0"/>
              <a:t>Websites and Webpage organization</a:t>
            </a:r>
          </a:p>
          <a:p>
            <a:pPr eaLnBrk="1" hangingPunct="1"/>
            <a:r>
              <a:rPr lang="en-CA" altLang="en-US" dirty="0"/>
              <a:t>index.html </a:t>
            </a:r>
            <a:r>
              <a:rPr lang="en-CA" altLang="en-US" dirty="0">
                <a:sym typeface="Wingdings" panose="05000000000000000000" pitchFamily="2" charset="2"/>
              </a:rPr>
              <a:t> importance of</a:t>
            </a:r>
            <a:endParaRPr lang="en-CA" altLang="en-US" dirty="0"/>
          </a:p>
          <a:p>
            <a:pPr eaLnBrk="1" hangingPunct="1"/>
            <a:r>
              <a:rPr lang="en-CA" altLang="en-US" dirty="0"/>
              <a:t>HTML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More complicated site</a:t>
            </a:r>
          </a:p>
        </p:txBody>
      </p:sp>
      <p:sp>
        <p:nvSpPr>
          <p:cNvPr id="43011" name="Content Placeholder 2"/>
          <p:cNvSpPr>
            <a:spLocks noGrp="1"/>
          </p:cNvSpPr>
          <p:nvPr>
            <p:ph idx="1"/>
          </p:nvPr>
        </p:nvSpPr>
        <p:spPr/>
        <p:txBody>
          <a:bodyPr/>
          <a:lstStyle/>
          <a:p>
            <a:pPr eaLnBrk="1" hangingPunct="1"/>
            <a:r>
              <a:rPr lang="en-CA" altLang="en-US"/>
              <a:t>Sometimes websites have many submenus and have lots of webpages. </a:t>
            </a:r>
          </a:p>
          <a:p>
            <a:pPr eaLnBrk="1" hangingPunct="1"/>
            <a:r>
              <a:rPr lang="en-CA" altLang="en-US"/>
              <a:t>In this case we need a more complicated folder structure</a:t>
            </a:r>
          </a:p>
          <a:p>
            <a:pPr lvl="1" eaLnBrk="1" hangingPunct="1"/>
            <a:r>
              <a:rPr lang="en-CA" altLang="en-US" b="1"/>
              <a:t>BUT</a:t>
            </a:r>
            <a:r>
              <a:rPr lang="en-CA" altLang="en-US"/>
              <a:t> it is NOT really that much more complicated, just one main folder with subfolders that contain “</a:t>
            </a:r>
            <a:r>
              <a:rPr lang="en-CA" altLang="en-US" i="1"/>
              <a:t>sub websites”</a:t>
            </a:r>
          </a:p>
          <a:p>
            <a:pPr lvl="1" eaLnBrk="1" hangingPunct="1"/>
            <a:r>
              <a:rPr lang="en-CA" altLang="en-US"/>
              <a:t>Each sub website is a sub folder that contains it’s own index.html and images subfolder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4143375" cy="1214438"/>
          </a:xfrm>
        </p:spPr>
        <p:txBody>
          <a:bodyPr>
            <a:normAutofit fontScale="90000"/>
          </a:bodyPr>
          <a:lstStyle/>
          <a:p>
            <a:pPr eaLnBrk="1" fontAlgn="auto" hangingPunct="1">
              <a:spcAft>
                <a:spcPts val="0"/>
              </a:spcAft>
              <a:defRPr/>
            </a:pPr>
            <a:r>
              <a:rPr lang="en-CA" dirty="0">
                <a:solidFill>
                  <a:schemeClr val="tx2">
                    <a:satMod val="130000"/>
                  </a:schemeClr>
                </a:solidFill>
              </a:rPr>
              <a:t>Example of a more complicated site:</a:t>
            </a:r>
          </a:p>
        </p:txBody>
      </p:sp>
      <p:sp>
        <p:nvSpPr>
          <p:cNvPr id="44035" name="Content Placeholder 2"/>
          <p:cNvSpPr>
            <a:spLocks noGrp="1"/>
          </p:cNvSpPr>
          <p:nvPr>
            <p:ph idx="1"/>
          </p:nvPr>
        </p:nvSpPr>
        <p:spPr>
          <a:xfrm>
            <a:off x="928688" y="1571625"/>
            <a:ext cx="4000500" cy="4572000"/>
          </a:xfrm>
        </p:spPr>
        <p:txBody>
          <a:bodyPr/>
          <a:lstStyle/>
          <a:p>
            <a:pPr eaLnBrk="1" hangingPunct="1"/>
            <a:r>
              <a:rPr lang="en-CA" altLang="en-US"/>
              <a:t>Westerns Computer Science Site might be set up like this </a:t>
            </a:r>
            <a:r>
              <a:rPr lang="en-CA" altLang="en-US">
                <a:sym typeface="Wingdings" panose="05000000000000000000" pitchFamily="2" charset="2"/>
              </a:rPr>
              <a:t></a:t>
            </a:r>
            <a:endParaRPr lang="en-CA" altLang="en-US"/>
          </a:p>
        </p:txBody>
      </p:sp>
      <p:pic>
        <p:nvPicPr>
          <p:cNvPr id="4403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0"/>
            <a:ext cx="3500437"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8"/>
            <a:ext cx="6072188"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3813"/>
            <a:ext cx="350043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Web Server</a:t>
            </a:r>
          </a:p>
        </p:txBody>
      </p:sp>
      <p:sp>
        <p:nvSpPr>
          <p:cNvPr id="3" name="Content Placeholder 2"/>
          <p:cNvSpPr>
            <a:spLocks noGrp="1"/>
          </p:cNvSpPr>
          <p:nvPr>
            <p:ph idx="1"/>
          </p:nvPr>
        </p:nvSpPr>
        <p:spPr>
          <a:xfrm>
            <a:off x="642938" y="1214438"/>
            <a:ext cx="8291512" cy="5500687"/>
          </a:xfrm>
        </p:spPr>
        <p:txBody>
          <a:bodyPr>
            <a:normAutofit fontScale="92500" lnSpcReduction="20000"/>
          </a:bodyPr>
          <a:lstStyle/>
          <a:p>
            <a:pPr marL="365760" indent="-283464" eaLnBrk="1" fontAlgn="auto" hangingPunct="1">
              <a:spcAft>
                <a:spcPts val="0"/>
              </a:spcAft>
              <a:buFont typeface="Wingdings 2"/>
              <a:buChar char=""/>
              <a:defRPr/>
            </a:pPr>
            <a:r>
              <a:rPr lang="en-CA" dirty="0"/>
              <a:t>You will likely build your site on your own machine. When the website is completed you will need to move it to a </a:t>
            </a:r>
            <a:r>
              <a:rPr lang="en-CA" b="1" i="1" dirty="0"/>
              <a:t>Web Server</a:t>
            </a:r>
          </a:p>
          <a:p>
            <a:pPr marL="365760" indent="-283464" eaLnBrk="1" fontAlgn="auto" hangingPunct="1">
              <a:spcAft>
                <a:spcPts val="0"/>
              </a:spcAft>
              <a:buFont typeface="Wingdings 2"/>
              <a:buChar char=""/>
              <a:defRPr/>
            </a:pPr>
            <a:r>
              <a:rPr lang="en-CA" b="1" i="1" dirty="0"/>
              <a:t>Web Server </a:t>
            </a:r>
            <a:r>
              <a:rPr lang="en-CA" b="1" i="1" dirty="0">
                <a:sym typeface="Wingdings" pitchFamily="2" charset="2"/>
              </a:rPr>
              <a:t> </a:t>
            </a:r>
            <a:r>
              <a:rPr lang="en-CA" dirty="0">
                <a:sym typeface="Wingdings" pitchFamily="2" charset="2"/>
              </a:rPr>
              <a:t>the computer that runs software which holds the webpages and serves up (delivers) webpage to the client. This computer must be connected to the Internet. The software delivering the webpages is also called a web server</a:t>
            </a:r>
          </a:p>
          <a:p>
            <a:pPr marL="365760" indent="-283464" eaLnBrk="1" fontAlgn="auto" hangingPunct="1">
              <a:spcAft>
                <a:spcPts val="0"/>
              </a:spcAft>
              <a:buFont typeface="Wingdings 2"/>
              <a:buChar char=""/>
              <a:defRPr/>
            </a:pPr>
            <a:r>
              <a:rPr lang="en-CA" b="1" dirty="0">
                <a:solidFill>
                  <a:schemeClr val="accent1"/>
                </a:solidFill>
                <a:sym typeface="Wingdings" pitchFamily="2" charset="2"/>
              </a:rPr>
              <a:t>Question</a:t>
            </a:r>
            <a:r>
              <a:rPr lang="en-CA" b="1" i="1" dirty="0">
                <a:solidFill>
                  <a:schemeClr val="accent1"/>
                </a:solidFill>
                <a:sym typeface="Wingdings" pitchFamily="2" charset="2"/>
              </a:rPr>
              <a:t>: </a:t>
            </a:r>
            <a:r>
              <a:rPr lang="en-CA" dirty="0">
                <a:solidFill>
                  <a:schemeClr val="accent1"/>
                </a:solidFill>
                <a:sym typeface="Wingdings" pitchFamily="2" charset="2"/>
              </a:rPr>
              <a:t>What is the software we use to move the webpages we have built on to the web server?</a:t>
            </a:r>
          </a:p>
          <a:p>
            <a:pPr marL="365760" indent="-283464" eaLnBrk="1" fontAlgn="auto" hangingPunct="1">
              <a:spcAft>
                <a:spcPts val="0"/>
              </a:spcAft>
              <a:buFont typeface="Wingdings 2"/>
              <a:buChar char=""/>
              <a:defRPr/>
            </a:pPr>
            <a:r>
              <a:rPr lang="en-CA" b="1" dirty="0">
                <a:solidFill>
                  <a:schemeClr val="accent1"/>
                </a:solidFill>
                <a:sym typeface="Wingdings" pitchFamily="2" charset="2"/>
              </a:rPr>
              <a:t>Question</a:t>
            </a:r>
            <a:r>
              <a:rPr lang="en-CA" b="1" i="1" dirty="0">
                <a:solidFill>
                  <a:schemeClr val="accent1"/>
                </a:solidFill>
                <a:sym typeface="Wingdings" pitchFamily="2" charset="2"/>
              </a:rPr>
              <a:t>: </a:t>
            </a:r>
            <a:r>
              <a:rPr lang="en-CA" dirty="0">
                <a:solidFill>
                  <a:schemeClr val="accent1"/>
                </a:solidFill>
                <a:sym typeface="Wingdings" pitchFamily="2" charset="2"/>
              </a:rPr>
              <a:t>What is the name of the web server machine at Western?</a:t>
            </a:r>
            <a:endParaRPr lang="en-CA" b="1" i="1" dirty="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Web Browser</a:t>
            </a:r>
          </a:p>
        </p:txBody>
      </p:sp>
      <p:sp>
        <p:nvSpPr>
          <p:cNvPr id="3" name="Content Placeholder 2"/>
          <p:cNvSpPr>
            <a:spLocks noGrp="1"/>
          </p:cNvSpPr>
          <p:nvPr>
            <p:ph idx="1"/>
          </p:nvPr>
        </p:nvSpPr>
        <p:spPr>
          <a:xfrm>
            <a:off x="571500" y="1285875"/>
            <a:ext cx="8286750" cy="5286375"/>
          </a:xfrm>
        </p:spPr>
        <p:txBody>
          <a:bodyPr>
            <a:normAutofit fontScale="85000" lnSpcReduction="10000"/>
          </a:bodyPr>
          <a:lstStyle/>
          <a:p>
            <a:pPr marL="365760" indent="-283464" eaLnBrk="1" fontAlgn="auto" hangingPunct="1">
              <a:spcAft>
                <a:spcPts val="0"/>
              </a:spcAft>
              <a:buFont typeface="Wingdings 2"/>
              <a:buChar char=""/>
              <a:defRPr/>
            </a:pPr>
            <a:r>
              <a:rPr lang="en-CA" dirty="0"/>
              <a:t>Once you have moved your website onto the web server you MUST test your website by opening it in a </a:t>
            </a:r>
            <a:r>
              <a:rPr lang="en-CA" b="1" i="1" dirty="0"/>
              <a:t>Web Browser</a:t>
            </a:r>
          </a:p>
          <a:p>
            <a:pPr marL="365760" indent="-283464" eaLnBrk="1" fontAlgn="auto" hangingPunct="1">
              <a:spcAft>
                <a:spcPts val="0"/>
              </a:spcAft>
              <a:buFont typeface="Wingdings 2"/>
              <a:buChar char=""/>
              <a:defRPr/>
            </a:pPr>
            <a:r>
              <a:rPr lang="en-CA" b="1" i="1" dirty="0"/>
              <a:t>Web Browser </a:t>
            </a:r>
            <a:r>
              <a:rPr lang="en-CA" b="1" i="1" dirty="0">
                <a:sym typeface="Wingdings" pitchFamily="2" charset="2"/>
              </a:rPr>
              <a:t> </a:t>
            </a:r>
            <a:r>
              <a:rPr lang="en-CA" dirty="0">
                <a:sym typeface="Wingdings" pitchFamily="2" charset="2"/>
              </a:rPr>
              <a:t>software/program that displays formatted webpages to the client.</a:t>
            </a:r>
          </a:p>
          <a:p>
            <a:pPr marL="365760" indent="-283464" eaLnBrk="1" fontAlgn="auto" hangingPunct="1">
              <a:spcAft>
                <a:spcPts val="0"/>
              </a:spcAft>
              <a:buFont typeface="Wingdings 2"/>
              <a:buChar char=""/>
              <a:defRPr/>
            </a:pPr>
            <a:r>
              <a:rPr lang="en-CA" b="1" dirty="0">
                <a:solidFill>
                  <a:schemeClr val="accent1"/>
                </a:solidFill>
              </a:rPr>
              <a:t>Question:  </a:t>
            </a:r>
            <a:r>
              <a:rPr lang="en-CA" dirty="0">
                <a:solidFill>
                  <a:schemeClr val="accent1"/>
                </a:solidFill>
              </a:rPr>
              <a:t>What is the input we give a web browser?</a:t>
            </a:r>
          </a:p>
          <a:p>
            <a:pPr marL="365760" indent="-283464" eaLnBrk="1" fontAlgn="auto" hangingPunct="1">
              <a:spcAft>
                <a:spcPts val="0"/>
              </a:spcAft>
              <a:buFont typeface="Wingdings 2"/>
              <a:buChar char=""/>
              <a:defRPr/>
            </a:pPr>
            <a:r>
              <a:rPr lang="en-CA" b="1" dirty="0">
                <a:solidFill>
                  <a:schemeClr val="accent1"/>
                </a:solidFill>
              </a:rPr>
              <a:t>Question:  </a:t>
            </a:r>
            <a:r>
              <a:rPr lang="en-CA" dirty="0">
                <a:solidFill>
                  <a:schemeClr val="accent1"/>
                </a:solidFill>
              </a:rPr>
              <a:t>What is the output from the web browser program?</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Can you name 3 web browser programs?</a:t>
            </a:r>
          </a:p>
          <a:p>
            <a:pPr marL="365760" indent="-283464" eaLnBrk="1" fontAlgn="auto" hangingPunct="1">
              <a:spcAft>
                <a:spcPts val="0"/>
              </a:spcAft>
              <a:buFont typeface="Wingdings 2"/>
              <a:buChar char=""/>
              <a:defRPr/>
            </a:pPr>
            <a:r>
              <a:rPr lang="en-CA" b="1" dirty="0">
                <a:solidFill>
                  <a:schemeClr val="accent1"/>
                </a:solidFill>
              </a:rPr>
              <a:t>Question:  </a:t>
            </a:r>
            <a:r>
              <a:rPr lang="en-CA" dirty="0">
                <a:solidFill>
                  <a:schemeClr val="accent1"/>
                </a:solidFill>
              </a:rPr>
              <a:t>Does anyone know how you look at the html that was used to create the page currently displayed in the browser?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142875"/>
            <a:ext cx="7497762" cy="1143000"/>
          </a:xfrm>
        </p:spPr>
        <p:txBody>
          <a:bodyPr/>
          <a:lstStyle/>
          <a:p>
            <a:pPr eaLnBrk="1" fontAlgn="auto" hangingPunct="1">
              <a:spcAft>
                <a:spcPts val="0"/>
              </a:spcAft>
              <a:defRPr/>
            </a:pPr>
            <a:r>
              <a:rPr lang="en-CA" dirty="0">
                <a:solidFill>
                  <a:schemeClr val="tx2">
                    <a:satMod val="130000"/>
                  </a:schemeClr>
                </a:solidFill>
              </a:rPr>
              <a:t>HTML and Web Browsers</a:t>
            </a:r>
          </a:p>
        </p:txBody>
      </p:sp>
      <p:sp>
        <p:nvSpPr>
          <p:cNvPr id="6" name="TextBox 5"/>
          <p:cNvSpPr txBox="1"/>
          <p:nvPr/>
        </p:nvSpPr>
        <p:spPr>
          <a:xfrm>
            <a:off x="714375" y="1143000"/>
            <a:ext cx="5072063" cy="1600200"/>
          </a:xfrm>
          <a:prstGeom prst="rect">
            <a:avLst/>
          </a:prstGeom>
          <a:solidFill>
            <a:schemeClr val="accent1">
              <a:lumMod val="20000"/>
              <a:lumOff val="80000"/>
            </a:schemeClr>
          </a:solidFill>
          <a:ln w="25400">
            <a:solidFill>
              <a:schemeClr val="tx1"/>
            </a:solidFill>
          </a:ln>
        </p:spPr>
        <p:txBody>
          <a:bodyPr>
            <a:spAutoFit/>
          </a:bodyPr>
          <a:lstStyle/>
          <a:p>
            <a:pPr eaLnBrk="1" fontAlgn="auto" hangingPunct="1">
              <a:spcBef>
                <a:spcPts val="0"/>
              </a:spcBef>
              <a:spcAft>
                <a:spcPts val="0"/>
              </a:spcAft>
              <a:defRPr/>
            </a:pPr>
            <a:r>
              <a:rPr lang="en-CA" sz="1400" dirty="0">
                <a:latin typeface="+mn-lt"/>
              </a:rPr>
              <a:t>&lt;html&gt;</a:t>
            </a:r>
          </a:p>
          <a:p>
            <a:pPr eaLnBrk="1" fontAlgn="auto" hangingPunct="1">
              <a:spcBef>
                <a:spcPts val="0"/>
              </a:spcBef>
              <a:spcAft>
                <a:spcPts val="0"/>
              </a:spcAft>
              <a:defRPr/>
            </a:pPr>
            <a:r>
              <a:rPr lang="en-CA" sz="1400" dirty="0">
                <a:latin typeface="+mn-lt"/>
              </a:rPr>
              <a:t>&lt;title&gt;Sample webpage&lt;/title&gt;</a:t>
            </a:r>
          </a:p>
          <a:p>
            <a:pPr eaLnBrk="1" fontAlgn="auto" hangingPunct="1">
              <a:spcBef>
                <a:spcPts val="0"/>
              </a:spcBef>
              <a:spcAft>
                <a:spcPts val="0"/>
              </a:spcAft>
              <a:defRPr/>
            </a:pPr>
            <a:r>
              <a:rPr lang="en-CA" sz="1400" dirty="0">
                <a:latin typeface="+mn-lt"/>
              </a:rPr>
              <a:t>&lt;body&gt;</a:t>
            </a:r>
          </a:p>
          <a:p>
            <a:pPr eaLnBrk="1" fontAlgn="auto" hangingPunct="1">
              <a:spcBef>
                <a:spcPts val="0"/>
              </a:spcBef>
              <a:spcAft>
                <a:spcPts val="0"/>
              </a:spcAft>
              <a:defRPr/>
            </a:pPr>
            <a:r>
              <a:rPr lang="en-CA" sz="1400" dirty="0">
                <a:latin typeface="+mn-lt"/>
              </a:rPr>
              <a:t>Here is some &lt;b&gt;text&lt;/b&gt; and a picture: &lt;</a:t>
            </a:r>
            <a:r>
              <a:rPr lang="en-CA" sz="1400" dirty="0" err="1">
                <a:latin typeface="+mn-lt"/>
              </a:rPr>
              <a:t>img</a:t>
            </a:r>
            <a:r>
              <a:rPr lang="en-CA" sz="1400" dirty="0">
                <a:latin typeface="+mn-lt"/>
              </a:rPr>
              <a:t> </a:t>
            </a:r>
            <a:r>
              <a:rPr lang="en-CA" sz="1400" dirty="0" err="1">
                <a:latin typeface="+mn-lt"/>
              </a:rPr>
              <a:t>src</a:t>
            </a:r>
            <a:r>
              <a:rPr lang="en-CA" sz="1400" dirty="0">
                <a:latin typeface="+mn-lt"/>
              </a:rPr>
              <a:t>="</a:t>
            </a:r>
            <a:r>
              <a:rPr lang="en-CA" sz="1400" dirty="0" err="1">
                <a:latin typeface="+mn-lt"/>
              </a:rPr>
              <a:t>sunset.gif</a:t>
            </a:r>
            <a:r>
              <a:rPr lang="en-CA" sz="1400" dirty="0">
                <a:latin typeface="+mn-lt"/>
              </a:rPr>
              <a:t>"&gt;</a:t>
            </a:r>
          </a:p>
          <a:p>
            <a:pPr eaLnBrk="1" fontAlgn="auto" hangingPunct="1">
              <a:spcBef>
                <a:spcPts val="0"/>
              </a:spcBef>
              <a:spcAft>
                <a:spcPts val="0"/>
              </a:spcAft>
              <a:defRPr/>
            </a:pPr>
            <a:r>
              <a:rPr lang="en-CA" sz="1400" dirty="0">
                <a:latin typeface="+mn-lt"/>
              </a:rPr>
              <a:t>and a link to &lt;a </a:t>
            </a:r>
            <a:r>
              <a:rPr lang="en-CA" sz="1400" dirty="0" err="1">
                <a:latin typeface="+mn-lt"/>
              </a:rPr>
              <a:t>href</a:t>
            </a:r>
            <a:r>
              <a:rPr lang="en-CA" sz="1400" dirty="0">
                <a:latin typeface="+mn-lt"/>
              </a:rPr>
              <a:t>="http://www.uwo.ca"&gt;Western&lt;/a&gt;</a:t>
            </a:r>
          </a:p>
          <a:p>
            <a:pPr eaLnBrk="1" fontAlgn="auto" hangingPunct="1">
              <a:spcBef>
                <a:spcPts val="0"/>
              </a:spcBef>
              <a:spcAft>
                <a:spcPts val="0"/>
              </a:spcAft>
              <a:defRPr/>
            </a:pPr>
            <a:r>
              <a:rPr lang="en-CA" sz="1400" dirty="0">
                <a:latin typeface="+mn-lt"/>
              </a:rPr>
              <a:t>&lt;/body&gt;</a:t>
            </a:r>
          </a:p>
          <a:p>
            <a:pPr eaLnBrk="1" fontAlgn="auto" hangingPunct="1">
              <a:spcBef>
                <a:spcPts val="0"/>
              </a:spcBef>
              <a:spcAft>
                <a:spcPts val="0"/>
              </a:spcAft>
              <a:defRPr/>
            </a:pPr>
            <a:r>
              <a:rPr lang="en-CA" sz="1400" dirty="0">
                <a:latin typeface="+mn-lt"/>
              </a:rPr>
              <a:t>&lt;/html&gt;</a:t>
            </a:r>
          </a:p>
        </p:txBody>
      </p:sp>
      <p:pic>
        <p:nvPicPr>
          <p:cNvPr id="481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71900"/>
            <a:ext cx="42783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Callout 9"/>
          <p:cNvSpPr/>
          <p:nvPr/>
        </p:nvSpPr>
        <p:spPr>
          <a:xfrm>
            <a:off x="1643063" y="2686050"/>
            <a:ext cx="2071687" cy="13858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Above is input to </a:t>
            </a:r>
          </a:p>
          <a:p>
            <a:pPr algn="ctr" eaLnBrk="1" fontAlgn="auto" hangingPunct="1">
              <a:spcBef>
                <a:spcPts val="0"/>
              </a:spcBef>
              <a:spcAft>
                <a:spcPts val="0"/>
              </a:spcAft>
              <a:defRPr/>
            </a:pPr>
            <a:r>
              <a:rPr lang="en-CA" dirty="0"/>
              <a:t>A Web Browser</a:t>
            </a:r>
          </a:p>
        </p:txBody>
      </p:sp>
      <p:sp>
        <p:nvSpPr>
          <p:cNvPr id="11" name="Right Arrow Callout 10"/>
          <p:cNvSpPr/>
          <p:nvPr/>
        </p:nvSpPr>
        <p:spPr>
          <a:xfrm>
            <a:off x="1259632" y="5000625"/>
            <a:ext cx="3312369" cy="9286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Lovely website to the right is output from a Web Browser</a:t>
            </a:r>
          </a:p>
        </p:txBody>
      </p:sp>
      <p:pic>
        <p:nvPicPr>
          <p:cNvPr id="481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143375"/>
            <a:ext cx="39735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6169025" y="965200"/>
            <a:ext cx="2303463" cy="1349375"/>
          </a:xfrm>
          <a:prstGeom prst="wedgeEllipseCallout">
            <a:avLst>
              <a:gd name="adj1" fmla="val -65031"/>
              <a:gd name="adj2" fmla="val 166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Stored on the webserver (the SERVER)</a:t>
            </a:r>
          </a:p>
        </p:txBody>
      </p:sp>
      <p:sp>
        <p:nvSpPr>
          <p:cNvPr id="9" name="Oval Callout 8"/>
          <p:cNvSpPr/>
          <p:nvPr/>
        </p:nvSpPr>
        <p:spPr>
          <a:xfrm>
            <a:off x="6619875" y="2492375"/>
            <a:ext cx="2303463" cy="1081088"/>
          </a:xfrm>
          <a:prstGeom prst="wedgeEllipseCallout">
            <a:avLst>
              <a:gd name="adj1" fmla="val -40780"/>
              <a:gd name="adj2" fmla="val 645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Viewed on the CLIENT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is HTML?</a:t>
            </a:r>
          </a:p>
        </p:txBody>
      </p:sp>
      <p:sp>
        <p:nvSpPr>
          <p:cNvPr id="10" name="Content Placeholder 9"/>
          <p:cNvSpPr>
            <a:spLocks noGrp="1"/>
          </p:cNvSpPr>
          <p:nvPr>
            <p:ph idx="1"/>
          </p:nvPr>
        </p:nvSpPr>
        <p:spPr>
          <a:xfrm>
            <a:off x="857250" y="1285875"/>
            <a:ext cx="8077200" cy="5429250"/>
          </a:xfrm>
        </p:spPr>
        <p:txBody>
          <a:bodyPr>
            <a:normAutofit fontScale="85000" lnSpcReduction="10000"/>
          </a:bodyPr>
          <a:lstStyle/>
          <a:p>
            <a:pPr marL="365760" indent="-283464" eaLnBrk="1" fontAlgn="auto" hangingPunct="1">
              <a:spcAft>
                <a:spcPts val="0"/>
              </a:spcAft>
              <a:buFont typeface="Wingdings 2"/>
              <a:buChar char=""/>
              <a:defRPr/>
            </a:pPr>
            <a:r>
              <a:rPr lang="en-CA" dirty="0"/>
              <a:t>History:</a:t>
            </a:r>
          </a:p>
          <a:p>
            <a:pPr marL="640080" lvl="1" indent="-237744" eaLnBrk="1" fontAlgn="auto" hangingPunct="1">
              <a:spcAft>
                <a:spcPts val="0"/>
              </a:spcAft>
              <a:buFont typeface="Verdana"/>
              <a:buChar char="◦"/>
              <a:defRPr/>
            </a:pPr>
            <a:r>
              <a:rPr lang="en-CA" dirty="0"/>
              <a:t>In the late 1980s, Tim </a:t>
            </a:r>
            <a:r>
              <a:rPr lang="en-CA" dirty="0" err="1"/>
              <a:t>Berners</a:t>
            </a:r>
            <a:r>
              <a:rPr lang="en-CA" dirty="0"/>
              <a:t> Lee proposed a way of sharing research papers using the Internet and hypertext (immediate links to other documents)</a:t>
            </a:r>
          </a:p>
          <a:p>
            <a:pPr marL="640080" lvl="1" indent="-237744" eaLnBrk="1" fontAlgn="auto" hangingPunct="1">
              <a:spcAft>
                <a:spcPts val="0"/>
              </a:spcAft>
              <a:buFont typeface="Verdana"/>
              <a:buChar char="◦"/>
              <a:defRPr/>
            </a:pPr>
            <a:r>
              <a:rPr lang="en-CA" dirty="0"/>
              <a:t>In 1990 </a:t>
            </a:r>
            <a:r>
              <a:rPr lang="en-CA" dirty="0" err="1"/>
              <a:t>Berners</a:t>
            </a:r>
            <a:r>
              <a:rPr lang="en-CA" dirty="0"/>
              <a:t> Lee set the specifications for the HTML language and wrote a browser to read HTML files and output linkable papers</a:t>
            </a:r>
          </a:p>
          <a:p>
            <a:pPr marL="640080" lvl="1" indent="-237744" eaLnBrk="1" fontAlgn="auto" hangingPunct="1">
              <a:spcAft>
                <a:spcPts val="0"/>
              </a:spcAft>
              <a:buFont typeface="Verdana"/>
              <a:buChar char="◦"/>
              <a:defRPr/>
            </a:pPr>
            <a:r>
              <a:rPr lang="en-CA" dirty="0"/>
              <a:t>He proposed </a:t>
            </a:r>
            <a:r>
              <a:rPr lang="en-CA" b="1" dirty="0"/>
              <a:t>html tags</a:t>
            </a:r>
          </a:p>
          <a:p>
            <a:pPr marL="886968" lvl="2" eaLnBrk="1" fontAlgn="auto" hangingPunct="1">
              <a:spcAft>
                <a:spcPts val="0"/>
              </a:spcAft>
              <a:buFont typeface="Wingdings 2"/>
              <a:buChar char=""/>
              <a:defRPr/>
            </a:pPr>
            <a:r>
              <a:rPr lang="en-CA" dirty="0"/>
              <a:t>Example of some tags </a:t>
            </a:r>
            <a:r>
              <a:rPr lang="en-CA" dirty="0">
                <a:sym typeface="Wingdings" pitchFamily="2" charset="2"/>
              </a:rPr>
              <a:t> &lt;html&gt;, &lt;/html&gt;, &lt;b&gt;, &lt;/b&gt;,&lt;</a:t>
            </a:r>
            <a:r>
              <a:rPr lang="en-CA" dirty="0" err="1">
                <a:sym typeface="Wingdings" pitchFamily="2" charset="2"/>
              </a:rPr>
              <a:t>ol</a:t>
            </a:r>
            <a:r>
              <a:rPr lang="en-CA" dirty="0">
                <a:sym typeface="Wingdings" pitchFamily="2" charset="2"/>
              </a:rPr>
              <a:t>&gt;, &lt;/</a:t>
            </a:r>
            <a:r>
              <a:rPr lang="en-CA" dirty="0" err="1">
                <a:sym typeface="Wingdings" pitchFamily="2" charset="2"/>
              </a:rPr>
              <a:t>ol</a:t>
            </a:r>
            <a:r>
              <a:rPr lang="en-CA" dirty="0">
                <a:sym typeface="Wingdings" pitchFamily="2" charset="2"/>
              </a:rPr>
              <a:t>&gt;</a:t>
            </a:r>
          </a:p>
          <a:p>
            <a:pPr marL="886968" lvl="2" eaLnBrk="1" fontAlgn="auto" hangingPunct="1">
              <a:spcAft>
                <a:spcPts val="0"/>
              </a:spcAft>
              <a:buFont typeface="Wingdings 2"/>
              <a:buChar char=""/>
              <a:defRPr/>
            </a:pPr>
            <a:r>
              <a:rPr lang="en-CA" dirty="0">
                <a:sym typeface="Wingdings" pitchFamily="2" charset="2"/>
              </a:rPr>
              <a:t>Tag always start with “&lt;“ and end with “&gt;”</a:t>
            </a:r>
          </a:p>
          <a:p>
            <a:pPr marL="886968" lvl="2" eaLnBrk="1" fontAlgn="auto" hangingPunct="1">
              <a:spcAft>
                <a:spcPts val="0"/>
              </a:spcAft>
              <a:buFont typeface="Wingdings 2"/>
              <a:buChar char=""/>
              <a:defRPr/>
            </a:pPr>
            <a:r>
              <a:rPr lang="en-CA" dirty="0">
                <a:sym typeface="Wingdings" pitchFamily="2" charset="2"/>
              </a:rPr>
              <a:t>Most tags come in pairs: opening tag and a closing tag, for example:</a:t>
            </a:r>
            <a:br>
              <a:rPr lang="en-CA" dirty="0">
                <a:sym typeface="Wingdings" pitchFamily="2" charset="2"/>
              </a:rPr>
            </a:br>
            <a:r>
              <a:rPr lang="en-CA" dirty="0">
                <a:sym typeface="Wingdings" pitchFamily="2" charset="2"/>
              </a:rPr>
              <a:t>   </a:t>
            </a:r>
            <a:r>
              <a:rPr lang="en-CA" sz="3000" dirty="0">
                <a:solidFill>
                  <a:schemeClr val="tx2">
                    <a:lumMod val="60000"/>
                    <a:lumOff val="40000"/>
                  </a:schemeClr>
                </a:solidFill>
                <a:sym typeface="Wingdings" pitchFamily="2" charset="2"/>
              </a:rPr>
              <a:t>&lt;title&gt;This is the title of the webpage&lt;/title&gt;</a:t>
            </a:r>
          </a:p>
          <a:p>
            <a:pPr marL="640080" lvl="1" indent="-237744" eaLnBrk="1" fontAlgn="auto" hangingPunct="1">
              <a:spcAft>
                <a:spcPts val="0"/>
              </a:spcAft>
              <a:buFont typeface="Verdana"/>
              <a:buChar char="◦"/>
              <a:defRPr/>
            </a:pPr>
            <a:r>
              <a:rPr lang="en-CA" dirty="0">
                <a:sym typeface="Wingdings" pitchFamily="2" charset="2"/>
              </a:rPr>
              <a:t>Used to have to make html files (webpages) with simple text editors like Notepad</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t>
            </a:r>
          </a:p>
        </p:txBody>
      </p:sp>
      <p:sp>
        <p:nvSpPr>
          <p:cNvPr id="3" name="Content Placeholder 2"/>
          <p:cNvSpPr>
            <a:spLocks noGrp="1"/>
          </p:cNvSpPr>
          <p:nvPr>
            <p:ph idx="1"/>
          </p:nvPr>
        </p:nvSpPr>
        <p:spPr>
          <a:xfrm>
            <a:off x="539552" y="1484784"/>
            <a:ext cx="8077200" cy="5072063"/>
          </a:xfrm>
        </p:spPr>
        <p:txBody>
          <a:bodyPr/>
          <a:lstStyle/>
          <a:p>
            <a:r>
              <a:rPr lang="en-US" dirty="0"/>
              <a:t>Tim Berners Lee:</a:t>
            </a:r>
          </a:p>
          <a:p>
            <a:pPr lvl="1"/>
            <a:r>
              <a:rPr lang="en-US" dirty="0"/>
              <a:t>Created the first web browser</a:t>
            </a:r>
          </a:p>
          <a:p>
            <a:pPr lvl="1"/>
            <a:r>
              <a:rPr lang="en-US" dirty="0"/>
              <a:t>Created URL layout</a:t>
            </a:r>
          </a:p>
          <a:p>
            <a:pPr lvl="1"/>
            <a:r>
              <a:rPr lang="en-US" dirty="0"/>
              <a:t>Came up with the World Wide Web and the concept of hyperlinks among pages</a:t>
            </a:r>
          </a:p>
          <a:p>
            <a:pPr lvl="1"/>
            <a:r>
              <a:rPr lang="en-US" dirty="0"/>
              <a:t>Created HTML tags (they have changed a bit over time but he came up with the initial ones)</a:t>
            </a:r>
          </a:p>
          <a:p>
            <a:pPr lvl="1"/>
            <a:r>
              <a:rPr lang="en-US" dirty="0">
                <a:hlinkClick r:id="rId2"/>
              </a:rPr>
              <a:t>Watch starting at 2 minutes</a:t>
            </a:r>
            <a:endParaRPr lang="en-US" dirty="0"/>
          </a:p>
        </p:txBody>
      </p:sp>
      <p:pic>
        <p:nvPicPr>
          <p:cNvPr id="4" name="Picture 3"/>
          <p:cNvPicPr>
            <a:picLocks noChangeAspect="1"/>
          </p:cNvPicPr>
          <p:nvPr/>
        </p:nvPicPr>
        <p:blipFill>
          <a:blip r:embed="rId3"/>
          <a:stretch>
            <a:fillRect/>
          </a:stretch>
        </p:blipFill>
        <p:spPr>
          <a:xfrm>
            <a:off x="5820559" y="142875"/>
            <a:ext cx="3128882" cy="2494037"/>
          </a:xfrm>
          <a:prstGeom prst="rect">
            <a:avLst/>
          </a:prstGeom>
        </p:spPr>
      </p:pic>
    </p:spTree>
    <p:extLst>
      <p:ext uri="{BB962C8B-B14F-4D97-AF65-F5344CB8AC3E}">
        <p14:creationId xmlns:p14="http://schemas.microsoft.com/office/powerpoint/2010/main" val="355386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HTML </a:t>
            </a:r>
          </a:p>
        </p:txBody>
      </p:sp>
      <p:sp>
        <p:nvSpPr>
          <p:cNvPr id="51203" name="Content Placeholder 2"/>
          <p:cNvSpPr>
            <a:spLocks noGrp="1"/>
          </p:cNvSpPr>
          <p:nvPr>
            <p:ph idx="1"/>
          </p:nvPr>
        </p:nvSpPr>
        <p:spPr>
          <a:xfrm>
            <a:off x="857250" y="1285875"/>
            <a:ext cx="8077200" cy="2786063"/>
          </a:xfrm>
        </p:spPr>
        <p:txBody>
          <a:bodyPr/>
          <a:lstStyle/>
          <a:p>
            <a:pPr eaLnBrk="1" hangingPunct="1"/>
            <a:r>
              <a:rPr lang="en-CA" altLang="en-US" b="1">
                <a:solidFill>
                  <a:schemeClr val="accent1"/>
                </a:solidFill>
              </a:rPr>
              <a:t>Question:  </a:t>
            </a:r>
            <a:r>
              <a:rPr lang="en-CA" altLang="en-US">
                <a:solidFill>
                  <a:schemeClr val="accent1"/>
                </a:solidFill>
              </a:rPr>
              <a:t>Can you guess some of the tags you think we would need to create a useful and readable webpage?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Types of HTML tags</a:t>
            </a:r>
          </a:p>
        </p:txBody>
      </p:sp>
      <p:sp>
        <p:nvSpPr>
          <p:cNvPr id="52227" name="Content Placeholder 2"/>
          <p:cNvSpPr>
            <a:spLocks noGrp="1"/>
          </p:cNvSpPr>
          <p:nvPr>
            <p:ph idx="1"/>
          </p:nvPr>
        </p:nvSpPr>
        <p:spPr/>
        <p:txBody>
          <a:bodyPr/>
          <a:lstStyle/>
          <a:p>
            <a:pPr eaLnBrk="1" hangingPunct="1"/>
            <a:r>
              <a:rPr lang="en-CA" altLang="en-US"/>
              <a:t>Section tags</a:t>
            </a:r>
          </a:p>
          <a:p>
            <a:pPr lvl="1" eaLnBrk="1" hangingPunct="1"/>
            <a:r>
              <a:rPr lang="en-CA" altLang="en-US" b="1">
                <a:solidFill>
                  <a:schemeClr val="accent2"/>
                </a:solidFill>
              </a:rPr>
              <a:t>&lt;html&gt;, &lt;body&gt;, &lt;head&gt;, …</a:t>
            </a:r>
          </a:p>
          <a:p>
            <a:pPr eaLnBrk="1" hangingPunct="1"/>
            <a:r>
              <a:rPr lang="en-CA" altLang="en-US"/>
              <a:t>Formatting tags</a:t>
            </a:r>
          </a:p>
          <a:p>
            <a:pPr lvl="1" eaLnBrk="1" hangingPunct="1"/>
            <a:r>
              <a:rPr lang="en-CA" altLang="en-US" b="1">
                <a:solidFill>
                  <a:schemeClr val="accent2"/>
                </a:solidFill>
              </a:rPr>
              <a:t>&lt;b&gt;, &lt;ul&gt;, &lt;i&gt;,&lt;p&gt;,&lt;h2&gt;,&lt;/b&gt;,&lt;/h2&gt;, …</a:t>
            </a:r>
          </a:p>
          <a:p>
            <a:pPr eaLnBrk="1" hangingPunct="1"/>
            <a:r>
              <a:rPr lang="en-CA" altLang="en-US"/>
              <a:t>Link tags</a:t>
            </a:r>
          </a:p>
          <a:p>
            <a:pPr lvl="1" eaLnBrk="1" hangingPunct="1"/>
            <a:r>
              <a:rPr lang="en-CA" altLang="en-US" b="1">
                <a:solidFill>
                  <a:schemeClr val="accent2"/>
                </a:solidFill>
              </a:rPr>
              <a:t>&lt;a href=“http://www.msn.com”&gt;, &lt;/a&gt;, …</a:t>
            </a:r>
          </a:p>
          <a:p>
            <a:pPr eaLnBrk="1" hangingPunct="1"/>
            <a:r>
              <a:rPr lang="en-CA" altLang="en-US"/>
              <a:t>Placeholder tags (standalone or unpaired tags)</a:t>
            </a:r>
          </a:p>
          <a:p>
            <a:pPr lvl="1" eaLnBrk="1" hangingPunct="1"/>
            <a:r>
              <a:rPr lang="en-CA" altLang="en-US" b="1">
                <a:solidFill>
                  <a:schemeClr val="accent2"/>
                </a:solidFill>
              </a:rPr>
              <a:t>&lt;img src=“mydog.jpg”&gt;, &lt;hr&gt;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Textbook Readings for this Week</a:t>
            </a:r>
          </a:p>
        </p:txBody>
      </p:sp>
      <p:sp>
        <p:nvSpPr>
          <p:cNvPr id="14339" name="Content Placeholder 2"/>
          <p:cNvSpPr>
            <a:spLocks noGrp="1"/>
          </p:cNvSpPr>
          <p:nvPr>
            <p:ph idx="1"/>
          </p:nvPr>
        </p:nvSpPr>
        <p:spPr/>
        <p:txBody>
          <a:bodyPr/>
          <a:lstStyle/>
          <a:p>
            <a:r>
              <a:rPr lang="en-US" altLang="en-US"/>
              <a:t>Websites</a:t>
            </a:r>
          </a:p>
          <a:p>
            <a:pPr lvl="1"/>
            <a:r>
              <a:rPr lang="en-US" altLang="en-US"/>
              <a:t>Websites</a:t>
            </a:r>
          </a:p>
          <a:p>
            <a:pPr lvl="1"/>
            <a:r>
              <a:rPr lang="en-US" altLang="en-US"/>
              <a:t>Website Development</a:t>
            </a:r>
          </a:p>
          <a:p>
            <a:pPr lvl="1"/>
            <a:r>
              <a:rPr lang="en-US" altLang="en-US"/>
              <a:t>Design Principles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Let’s make a webpage the </a:t>
            </a:r>
            <a:r>
              <a:rPr lang="en-CA" b="1" i="1" dirty="0">
                <a:solidFill>
                  <a:schemeClr val="tx2">
                    <a:satMod val="130000"/>
                  </a:schemeClr>
                </a:solidFill>
              </a:rPr>
              <a:t>Old Fashioned Way!</a:t>
            </a:r>
            <a:endParaRPr lang="en-CA" b="1" dirty="0">
              <a:solidFill>
                <a:schemeClr val="tx2">
                  <a:satMod val="130000"/>
                </a:schemeClr>
              </a:solidFill>
            </a:endParaRPr>
          </a:p>
        </p:txBody>
      </p:sp>
      <p:sp>
        <p:nvSpPr>
          <p:cNvPr id="3" name="Content Placeholder 2"/>
          <p:cNvSpPr>
            <a:spLocks noGrp="1"/>
          </p:cNvSpPr>
          <p:nvPr>
            <p:ph idx="1"/>
          </p:nvPr>
        </p:nvSpPr>
        <p:spPr>
          <a:xfrm>
            <a:off x="857250" y="1571625"/>
            <a:ext cx="7858125" cy="4786313"/>
          </a:xfrm>
        </p:spPr>
        <p:txBody>
          <a:bodyPr>
            <a:normAutofit fontScale="92500" lnSpcReduction="20000"/>
          </a:bodyPr>
          <a:lstStyle/>
          <a:p>
            <a:pPr marL="365760" indent="-283464" eaLnBrk="1" fontAlgn="auto" hangingPunct="1">
              <a:spcAft>
                <a:spcPts val="0"/>
              </a:spcAft>
              <a:buFont typeface="Wingdings 2"/>
              <a:buChar char=""/>
              <a:defRPr/>
            </a:pPr>
            <a:r>
              <a:rPr lang="en-CA" dirty="0"/>
              <a:t>Open </a:t>
            </a:r>
            <a:r>
              <a:rPr lang="en-CA" i="1" dirty="0"/>
              <a:t>Notepad</a:t>
            </a:r>
          </a:p>
          <a:p>
            <a:pPr marL="365760" indent="-283464" eaLnBrk="1" fontAlgn="auto" hangingPunct="1">
              <a:spcAft>
                <a:spcPts val="0"/>
              </a:spcAft>
              <a:buFont typeface="Wingdings 2"/>
              <a:buChar char=""/>
              <a:defRPr/>
            </a:pPr>
            <a:r>
              <a:rPr lang="en-CA" dirty="0"/>
              <a:t>Save your file as </a:t>
            </a:r>
            <a:r>
              <a:rPr lang="en-CA" i="1" dirty="0" err="1"/>
              <a:t>myfirstpage.html</a:t>
            </a:r>
            <a:endParaRPr lang="en-CA" i="1" dirty="0"/>
          </a:p>
          <a:p>
            <a:pPr marL="365760" indent="-283464" eaLnBrk="1" fontAlgn="auto" hangingPunct="1">
              <a:spcAft>
                <a:spcPts val="0"/>
              </a:spcAft>
              <a:buFont typeface="Wingdings 2"/>
              <a:buChar char=""/>
              <a:defRPr/>
            </a:pPr>
            <a:r>
              <a:rPr lang="en-CA" dirty="0"/>
              <a:t>Type in some tags</a:t>
            </a:r>
          </a:p>
          <a:p>
            <a:pPr marL="365760" indent="-283464" eaLnBrk="1" fontAlgn="auto" hangingPunct="1">
              <a:spcAft>
                <a:spcPts val="0"/>
              </a:spcAft>
              <a:buFont typeface="Wingdings 2"/>
              <a:buChar char=""/>
              <a:defRPr/>
            </a:pPr>
            <a:r>
              <a:rPr lang="en-CA" dirty="0"/>
              <a:t>Save the file again</a:t>
            </a:r>
          </a:p>
          <a:p>
            <a:pPr marL="365760" indent="-283464" eaLnBrk="1" fontAlgn="auto" hangingPunct="1">
              <a:spcAft>
                <a:spcPts val="0"/>
              </a:spcAft>
              <a:buFont typeface="Wingdings 2"/>
              <a:buChar char=""/>
              <a:defRPr/>
            </a:pPr>
            <a:r>
              <a:rPr lang="en-CA" dirty="0"/>
              <a:t>Close the file</a:t>
            </a:r>
          </a:p>
          <a:p>
            <a:pPr marL="365760" indent="-283464" eaLnBrk="1" fontAlgn="auto" hangingPunct="1">
              <a:spcAft>
                <a:spcPts val="0"/>
              </a:spcAft>
              <a:buFont typeface="Wingdings 2"/>
              <a:buChar char=""/>
              <a:defRPr/>
            </a:pPr>
            <a:r>
              <a:rPr lang="en-CA" dirty="0"/>
              <a:t>Double click on it, it should now open in </a:t>
            </a:r>
            <a:r>
              <a:rPr lang="en-CA" i="1" dirty="0"/>
              <a:t>Chrome</a:t>
            </a:r>
          </a:p>
          <a:p>
            <a:pPr marL="365760" indent="-283464" eaLnBrk="1" fontAlgn="auto" hangingPunct="1">
              <a:spcAft>
                <a:spcPts val="0"/>
              </a:spcAft>
              <a:buFont typeface="Wingdings 2"/>
              <a:buChar char=""/>
              <a:defRPr/>
            </a:pPr>
            <a:r>
              <a:rPr lang="en-CA" dirty="0"/>
              <a:t>In Chrome, from the menu select  </a:t>
            </a:r>
            <a:r>
              <a:rPr lang="en-CA" i="1" dirty="0"/>
              <a:t>View&gt;Source</a:t>
            </a:r>
          </a:p>
          <a:p>
            <a:pPr marL="365760" indent="-283464" eaLnBrk="1" fontAlgn="auto" hangingPunct="1">
              <a:spcAft>
                <a:spcPts val="0"/>
              </a:spcAft>
              <a:buFont typeface="Wingdings 2"/>
              <a:buChar char=""/>
              <a:defRPr/>
            </a:pPr>
            <a:r>
              <a:rPr lang="en-CA" dirty="0"/>
              <a:t>Edit the tags some more and save the file</a:t>
            </a:r>
          </a:p>
          <a:p>
            <a:pPr marL="365760" indent="-283464" eaLnBrk="1" fontAlgn="auto" hangingPunct="1">
              <a:spcAft>
                <a:spcPts val="0"/>
              </a:spcAft>
              <a:buFont typeface="Wingdings 2"/>
              <a:buChar char=""/>
              <a:defRPr/>
            </a:pPr>
            <a:r>
              <a:rPr lang="en-CA" dirty="0"/>
              <a:t>Go back to Chrome and hit the refresh button</a:t>
            </a:r>
          </a:p>
          <a:p>
            <a:pPr marL="365760" indent="-283464" eaLnBrk="1" fontAlgn="auto" hangingPunct="1">
              <a:spcAft>
                <a:spcPts val="0"/>
              </a:spcAft>
              <a:buFont typeface="Wingdings 2"/>
              <a:buChar char=""/>
              <a:defRPr/>
            </a:pPr>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929563" cy="1143000"/>
          </a:xfrm>
        </p:spPr>
        <p:txBody>
          <a:bodyPr>
            <a:normAutofit fontScale="90000"/>
          </a:bodyPr>
          <a:lstStyle/>
          <a:p>
            <a:pPr eaLnBrk="1" fontAlgn="auto" hangingPunct="1">
              <a:spcAft>
                <a:spcPts val="0"/>
              </a:spcAft>
              <a:defRPr/>
            </a:pPr>
            <a:r>
              <a:rPr lang="en-CA" dirty="0">
                <a:solidFill>
                  <a:schemeClr val="tx2">
                    <a:satMod val="130000"/>
                  </a:schemeClr>
                </a:solidFill>
              </a:rPr>
              <a:t>It is way to hard to remember all the tags, so…</a:t>
            </a:r>
          </a:p>
        </p:txBody>
      </p:sp>
      <p:sp>
        <p:nvSpPr>
          <p:cNvPr id="54275" name="Content Placeholder 2"/>
          <p:cNvSpPr>
            <a:spLocks noGrp="1"/>
          </p:cNvSpPr>
          <p:nvPr>
            <p:ph idx="1"/>
          </p:nvPr>
        </p:nvSpPr>
        <p:spPr>
          <a:xfrm>
            <a:off x="857250" y="1285875"/>
            <a:ext cx="7715250" cy="4929188"/>
          </a:xfrm>
        </p:spPr>
        <p:txBody>
          <a:bodyPr/>
          <a:lstStyle/>
          <a:p>
            <a:pPr eaLnBrk="1" hangingPunct="1"/>
            <a:r>
              <a:rPr lang="en-CA" altLang="en-US" b="1" dirty="0"/>
              <a:t>WYSIWYG programs to the rescue! </a:t>
            </a:r>
          </a:p>
          <a:p>
            <a:pPr lvl="1" eaLnBrk="1" hangingPunct="1"/>
            <a:r>
              <a:rPr lang="en-CA" altLang="en-US" dirty="0" err="1"/>
              <a:t>Eg</a:t>
            </a:r>
            <a:r>
              <a:rPr lang="en-CA" altLang="en-US" dirty="0"/>
              <a:t>. Adobe Dreamweaver or html5-editor.net</a:t>
            </a:r>
          </a:p>
          <a:p>
            <a:pPr eaLnBrk="1" hangingPunct="1"/>
            <a:r>
              <a:rPr lang="en-CA" altLang="en-US" dirty="0"/>
              <a:t>They creates the tags for us so that we don’t have to remember the syntax for each tag!</a:t>
            </a:r>
          </a:p>
          <a:p>
            <a:pPr eaLnBrk="1" hangingPunct="1"/>
            <a:r>
              <a:rPr lang="en-CA" altLang="en-US" b="1" dirty="0">
                <a:solidFill>
                  <a:schemeClr val="accent1"/>
                </a:solidFill>
              </a:rPr>
              <a:t>Question: </a:t>
            </a:r>
            <a:r>
              <a:rPr lang="en-CA" altLang="en-US" dirty="0">
                <a:solidFill>
                  <a:schemeClr val="accent1"/>
                </a:solidFill>
              </a:rPr>
              <a:t>Can you still see the tags in </a:t>
            </a:r>
            <a:r>
              <a:rPr lang="en-CA" altLang="en-US" dirty="0">
                <a:solidFill>
                  <a:schemeClr val="accent1"/>
                </a:solidFill>
                <a:hlinkClick r:id="rId2"/>
              </a:rPr>
              <a:t>https://editor.csd.uwo.ca/</a:t>
            </a:r>
            <a:r>
              <a:rPr lang="en-CA" altLang="en-US" dirty="0">
                <a:solidFill>
                  <a:schemeClr val="accent1"/>
                </a:solidFill>
              </a:rPr>
              <a:t> ? If so, how?</a:t>
            </a:r>
          </a:p>
        </p:txBody>
      </p:sp>
      <p:pic>
        <p:nvPicPr>
          <p:cNvPr id="54276" name="Picture 2" descr="C:\Documents and Settings\lreid\Local Settings\Temporary Internet Files\Content.IE5\FTQVBHZQ\MCj0441888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549275"/>
            <a:ext cx="2263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Some Tips</a:t>
            </a:r>
          </a:p>
        </p:txBody>
      </p:sp>
      <p:sp>
        <p:nvSpPr>
          <p:cNvPr id="3" name="Content Placeholder 2"/>
          <p:cNvSpPr>
            <a:spLocks noGrp="1"/>
          </p:cNvSpPr>
          <p:nvPr>
            <p:ph idx="1"/>
          </p:nvPr>
        </p:nvSpPr>
        <p:spPr>
          <a:xfrm>
            <a:off x="714375" y="1071563"/>
            <a:ext cx="8220075" cy="5572125"/>
          </a:xfrm>
        </p:spPr>
        <p:txBody>
          <a:bodyPr>
            <a:normAutofit fontScale="85000" lnSpcReduction="20000"/>
          </a:bodyPr>
          <a:lstStyle/>
          <a:p>
            <a:pPr marL="365760" indent="-283464" eaLnBrk="1" fontAlgn="auto" hangingPunct="1">
              <a:spcAft>
                <a:spcPts val="0"/>
              </a:spcAft>
              <a:buFont typeface="Wingdings 2"/>
              <a:buChar char=""/>
              <a:defRPr/>
            </a:pPr>
            <a:r>
              <a:rPr lang="en-CA" dirty="0"/>
              <a:t>Webpages will NOT format as precisely as something like a MS Word document to be printed because everyone’s resolution is different and screen size is different. </a:t>
            </a:r>
          </a:p>
          <a:p>
            <a:pPr marL="365760" indent="-283464" eaLnBrk="1" fontAlgn="auto" hangingPunct="1">
              <a:spcAft>
                <a:spcPts val="0"/>
              </a:spcAft>
              <a:buFont typeface="Wingdings 2"/>
              <a:buChar char=""/>
              <a:defRPr/>
            </a:pPr>
            <a:r>
              <a:rPr lang="en-CA" dirty="0"/>
              <a:t>Design a template/layout and then save it and make copies for each page in your site and add the content to the copies</a:t>
            </a:r>
          </a:p>
          <a:p>
            <a:pPr marL="365760" indent="-283464" eaLnBrk="1" fontAlgn="auto" hangingPunct="1">
              <a:spcAft>
                <a:spcPts val="0"/>
              </a:spcAft>
              <a:buFont typeface="Wingdings 2"/>
              <a:buChar char=""/>
              <a:defRPr/>
            </a:pPr>
            <a:r>
              <a:rPr lang="en-CA" dirty="0"/>
              <a:t>Don’t forget to make an images folder! Put your images in the folder BEFORE you start adding them to your page.  ALWAYS ADD THE IMAGE TO THE IMAGES FOLDER BEFORE YOU PUT IT IN YOUR PAGE!</a:t>
            </a:r>
          </a:p>
          <a:p>
            <a:pPr marL="365760" indent="-283464" eaLnBrk="1" fontAlgn="auto" hangingPunct="1">
              <a:spcAft>
                <a:spcPts val="0"/>
              </a:spcAft>
              <a:buFont typeface="Wingdings 2"/>
              <a:buChar char=""/>
              <a:defRPr/>
            </a:pPr>
            <a:r>
              <a:rPr lang="en-CA" dirty="0"/>
              <a:t>Try previewing your page in more than one browser</a:t>
            </a:r>
          </a:p>
          <a:p>
            <a:pPr marL="365760" indent="-283464" eaLnBrk="1" fontAlgn="auto" hangingPunct="1">
              <a:spcAft>
                <a:spcPts val="0"/>
              </a:spcAft>
              <a:buFont typeface="Wingdings 2"/>
              <a:buChar char=""/>
              <a:defRPr/>
            </a:pPr>
            <a:r>
              <a:rPr lang="en-CA" dirty="0"/>
              <a:t>Always use lower case names with no spaces for all folder and all file names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26988"/>
            <a:ext cx="8072438" cy="1143000"/>
          </a:xfrm>
        </p:spPr>
        <p:txBody>
          <a:bodyPr/>
          <a:lstStyle/>
          <a:p>
            <a:pPr eaLnBrk="1" fontAlgn="auto" hangingPunct="1">
              <a:spcAft>
                <a:spcPts val="0"/>
              </a:spcAft>
              <a:defRPr/>
            </a:pPr>
            <a:r>
              <a:rPr lang="en-CA" dirty="0">
                <a:solidFill>
                  <a:schemeClr val="tx2">
                    <a:satMod val="130000"/>
                  </a:schemeClr>
                </a:solidFill>
              </a:rPr>
              <a:t>Page Title</a:t>
            </a:r>
          </a:p>
        </p:txBody>
      </p:sp>
      <p:sp>
        <p:nvSpPr>
          <p:cNvPr id="3" name="Content Placeholder 2"/>
          <p:cNvSpPr>
            <a:spLocks noGrp="1"/>
          </p:cNvSpPr>
          <p:nvPr>
            <p:ph idx="1"/>
          </p:nvPr>
        </p:nvSpPr>
        <p:spPr>
          <a:xfrm>
            <a:off x="360362" y="980728"/>
            <a:ext cx="8539163" cy="4786312"/>
          </a:xfrm>
        </p:spPr>
        <p:txBody>
          <a:bodyPr/>
          <a:lstStyle/>
          <a:p>
            <a:pPr eaLnBrk="1" hangingPunct="1"/>
            <a:r>
              <a:rPr lang="en-CA" altLang="en-US" dirty="0"/>
              <a:t>Shows up now at the top of the tab</a:t>
            </a:r>
          </a:p>
          <a:p>
            <a:pPr eaLnBrk="1" hangingPunct="1"/>
            <a:r>
              <a:rPr lang="en-CA" altLang="en-US" dirty="0"/>
              <a:t>Page title is very important, when you print a webpage, the title appears at the top of printed paper</a:t>
            </a:r>
          </a:p>
          <a:p>
            <a:pPr eaLnBrk="1" hangingPunct="1"/>
            <a:r>
              <a:rPr lang="en-CA" altLang="en-US" dirty="0"/>
              <a:t>Search engines look at page title</a:t>
            </a:r>
          </a:p>
          <a:p>
            <a:pPr eaLnBrk="1" hangingPunct="1"/>
            <a:r>
              <a:rPr lang="en-CA" altLang="en-US" dirty="0"/>
              <a:t>Title is displayed in the list returned by Google</a:t>
            </a:r>
          </a:p>
          <a:p>
            <a:pPr eaLnBrk="1" hangingPunct="1"/>
            <a:r>
              <a:rPr lang="en-CA" altLang="en-US" dirty="0"/>
              <a:t>Always set the page title on all your pages</a:t>
            </a:r>
          </a:p>
          <a:p>
            <a:pPr eaLnBrk="1" hangingPunct="1"/>
            <a:r>
              <a:rPr lang="en-CA" altLang="en-US" dirty="0"/>
              <a:t>Start with the current page, then the pipe | then the site name</a:t>
            </a:r>
          </a:p>
          <a:p>
            <a:pPr lvl="1" eaLnBrk="1" hangingPunct="1"/>
            <a:r>
              <a:rPr lang="en-CA" altLang="en-US" dirty="0"/>
              <a:t>Examples:   </a:t>
            </a:r>
            <a:br>
              <a:rPr lang="en-CA" altLang="en-US" dirty="0"/>
            </a:br>
            <a:r>
              <a:rPr lang="en-CA" altLang="en-US" sz="1800" i="1" dirty="0"/>
              <a:t>Work Experience | Laura K. Reid Online Resume</a:t>
            </a:r>
            <a:br>
              <a:rPr lang="en-CA" altLang="en-US" sz="1800" i="1" dirty="0"/>
            </a:br>
            <a:r>
              <a:rPr lang="en-CA" altLang="en-US" sz="1800" i="1" dirty="0"/>
              <a:t>Natural Sciences | Western Buildings</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916113"/>
            <a:ext cx="8515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5561013" y="1935163"/>
            <a:ext cx="2827337" cy="1274762"/>
          </a:xfrm>
          <a:custGeom>
            <a:avLst/>
            <a:gdLst>
              <a:gd name="connsiteX0" fmla="*/ 2313992 w 2848348"/>
              <a:gd name="connsiteY0" fmla="*/ 202121 h 1275142"/>
              <a:gd name="connsiteX1" fmla="*/ 2024743 w 2848348"/>
              <a:gd name="connsiteY1" fmla="*/ 80823 h 1275142"/>
              <a:gd name="connsiteX2" fmla="*/ 1791477 w 2848348"/>
              <a:gd name="connsiteY2" fmla="*/ 52831 h 1275142"/>
              <a:gd name="connsiteX3" fmla="*/ 1716833 w 2848348"/>
              <a:gd name="connsiteY3" fmla="*/ 43501 h 1275142"/>
              <a:gd name="connsiteX4" fmla="*/ 774441 w 2848348"/>
              <a:gd name="connsiteY4" fmla="*/ 80823 h 1275142"/>
              <a:gd name="connsiteX5" fmla="*/ 662473 w 2848348"/>
              <a:gd name="connsiteY5" fmla="*/ 99484 h 1275142"/>
              <a:gd name="connsiteX6" fmla="*/ 578498 w 2848348"/>
              <a:gd name="connsiteY6" fmla="*/ 127476 h 1275142"/>
              <a:gd name="connsiteX7" fmla="*/ 485192 w 2848348"/>
              <a:gd name="connsiteY7" fmla="*/ 136807 h 1275142"/>
              <a:gd name="connsiteX8" fmla="*/ 289249 w 2848348"/>
              <a:gd name="connsiteY8" fmla="*/ 230113 h 1275142"/>
              <a:gd name="connsiteX9" fmla="*/ 223935 w 2848348"/>
              <a:gd name="connsiteY9" fmla="*/ 258105 h 1275142"/>
              <a:gd name="connsiteX10" fmla="*/ 205273 w 2848348"/>
              <a:gd name="connsiteY10" fmla="*/ 276766 h 1275142"/>
              <a:gd name="connsiteX11" fmla="*/ 186612 w 2848348"/>
              <a:gd name="connsiteY11" fmla="*/ 304758 h 1275142"/>
              <a:gd name="connsiteX12" fmla="*/ 158620 w 2848348"/>
              <a:gd name="connsiteY12" fmla="*/ 342080 h 1275142"/>
              <a:gd name="connsiteX13" fmla="*/ 121298 w 2848348"/>
              <a:gd name="connsiteY13" fmla="*/ 416725 h 1275142"/>
              <a:gd name="connsiteX14" fmla="*/ 83975 w 2848348"/>
              <a:gd name="connsiteY14" fmla="*/ 500701 h 1275142"/>
              <a:gd name="connsiteX15" fmla="*/ 37322 w 2848348"/>
              <a:gd name="connsiteY15" fmla="*/ 566015 h 1275142"/>
              <a:gd name="connsiteX16" fmla="*/ 27992 w 2848348"/>
              <a:gd name="connsiteY16" fmla="*/ 603338 h 1275142"/>
              <a:gd name="connsiteX17" fmla="*/ 9331 w 2848348"/>
              <a:gd name="connsiteY17" fmla="*/ 715305 h 1275142"/>
              <a:gd name="connsiteX18" fmla="*/ 0 w 2848348"/>
              <a:gd name="connsiteY18" fmla="*/ 761958 h 1275142"/>
              <a:gd name="connsiteX19" fmla="*/ 18661 w 2848348"/>
              <a:gd name="connsiteY19" fmla="*/ 901917 h 1275142"/>
              <a:gd name="connsiteX20" fmla="*/ 37322 w 2848348"/>
              <a:gd name="connsiteY20" fmla="*/ 948570 h 1275142"/>
              <a:gd name="connsiteX21" fmla="*/ 65314 w 2848348"/>
              <a:gd name="connsiteY21" fmla="*/ 995223 h 1275142"/>
              <a:gd name="connsiteX22" fmla="*/ 177282 w 2848348"/>
              <a:gd name="connsiteY22" fmla="*/ 1116521 h 1275142"/>
              <a:gd name="connsiteX23" fmla="*/ 223935 w 2848348"/>
              <a:gd name="connsiteY23" fmla="*/ 1153844 h 1275142"/>
              <a:gd name="connsiteX24" fmla="*/ 298579 w 2848348"/>
              <a:gd name="connsiteY24" fmla="*/ 1172505 h 1275142"/>
              <a:gd name="connsiteX25" fmla="*/ 475861 w 2848348"/>
              <a:gd name="connsiteY25" fmla="*/ 1256480 h 1275142"/>
              <a:gd name="connsiteX26" fmla="*/ 681135 w 2848348"/>
              <a:gd name="connsiteY26" fmla="*/ 1275142 h 1275142"/>
              <a:gd name="connsiteX27" fmla="*/ 1166326 w 2848348"/>
              <a:gd name="connsiteY27" fmla="*/ 1256480 h 1275142"/>
              <a:gd name="connsiteX28" fmla="*/ 1306286 w 2848348"/>
              <a:gd name="connsiteY28" fmla="*/ 1228489 h 1275142"/>
              <a:gd name="connsiteX29" fmla="*/ 1679510 w 2848348"/>
              <a:gd name="connsiteY29" fmla="*/ 1181835 h 1275142"/>
              <a:gd name="connsiteX30" fmla="*/ 1856792 w 2848348"/>
              <a:gd name="connsiteY30" fmla="*/ 1125852 h 1275142"/>
              <a:gd name="connsiteX31" fmla="*/ 2304661 w 2848348"/>
              <a:gd name="connsiteY31" fmla="*/ 1060538 h 1275142"/>
              <a:gd name="connsiteX32" fmla="*/ 2425959 w 2848348"/>
              <a:gd name="connsiteY32" fmla="*/ 1013884 h 1275142"/>
              <a:gd name="connsiteX33" fmla="*/ 2547257 w 2848348"/>
              <a:gd name="connsiteY33" fmla="*/ 995223 h 1275142"/>
              <a:gd name="connsiteX34" fmla="*/ 2640563 w 2848348"/>
              <a:gd name="connsiteY34" fmla="*/ 976562 h 1275142"/>
              <a:gd name="connsiteX35" fmla="*/ 2696547 w 2848348"/>
              <a:gd name="connsiteY35" fmla="*/ 948570 h 1275142"/>
              <a:gd name="connsiteX36" fmla="*/ 2743200 w 2848348"/>
              <a:gd name="connsiteY36" fmla="*/ 939240 h 1275142"/>
              <a:gd name="connsiteX37" fmla="*/ 2808514 w 2848348"/>
              <a:gd name="connsiteY37" fmla="*/ 892587 h 1275142"/>
              <a:gd name="connsiteX38" fmla="*/ 2808514 w 2848348"/>
              <a:gd name="connsiteY38" fmla="*/ 603338 h 1275142"/>
              <a:gd name="connsiteX39" fmla="*/ 2780522 w 2848348"/>
              <a:gd name="connsiteY39" fmla="*/ 547354 h 1275142"/>
              <a:gd name="connsiteX40" fmla="*/ 2743200 w 2848348"/>
              <a:gd name="connsiteY40" fmla="*/ 463378 h 1275142"/>
              <a:gd name="connsiteX41" fmla="*/ 2640563 w 2848348"/>
              <a:gd name="connsiteY41" fmla="*/ 351411 h 1275142"/>
              <a:gd name="connsiteX42" fmla="*/ 2584579 w 2848348"/>
              <a:gd name="connsiteY42" fmla="*/ 314089 h 1275142"/>
              <a:gd name="connsiteX43" fmla="*/ 2407298 w 2848348"/>
              <a:gd name="connsiteY43" fmla="*/ 220782 h 1275142"/>
              <a:gd name="connsiteX44" fmla="*/ 2341984 w 2848348"/>
              <a:gd name="connsiteY44" fmla="*/ 183460 h 1275142"/>
              <a:gd name="connsiteX45" fmla="*/ 2258008 w 2848348"/>
              <a:gd name="connsiteY45" fmla="*/ 155468 h 1275142"/>
              <a:gd name="connsiteX46" fmla="*/ 2164702 w 2848348"/>
              <a:gd name="connsiteY46" fmla="*/ 108815 h 1275142"/>
              <a:gd name="connsiteX47" fmla="*/ 2090057 w 2848348"/>
              <a:gd name="connsiteY47" fmla="*/ 90154 h 1275142"/>
              <a:gd name="connsiteX48" fmla="*/ 2006082 w 2848348"/>
              <a:gd name="connsiteY48" fmla="*/ 62162 h 1275142"/>
              <a:gd name="connsiteX49" fmla="*/ 1875453 w 2848348"/>
              <a:gd name="connsiteY49" fmla="*/ 43501 h 1275142"/>
              <a:gd name="connsiteX50" fmla="*/ 1642188 w 2848348"/>
              <a:gd name="connsiteY50" fmla="*/ 62162 h 12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48348" h="1275142">
                <a:moveTo>
                  <a:pt x="2313992" y="202121"/>
                </a:moveTo>
                <a:cubicBezTo>
                  <a:pt x="2217576" y="161688"/>
                  <a:pt x="2125271" y="109545"/>
                  <a:pt x="2024743" y="80823"/>
                </a:cubicBezTo>
                <a:cubicBezTo>
                  <a:pt x="1949443" y="59309"/>
                  <a:pt x="1869221" y="62254"/>
                  <a:pt x="1791477" y="52831"/>
                </a:cubicBezTo>
                <a:lnTo>
                  <a:pt x="1716833" y="43501"/>
                </a:lnTo>
                <a:cubicBezTo>
                  <a:pt x="1337966" y="52856"/>
                  <a:pt x="1102802" y="39778"/>
                  <a:pt x="774441" y="80823"/>
                </a:cubicBezTo>
                <a:cubicBezTo>
                  <a:pt x="736896" y="85516"/>
                  <a:pt x="699796" y="93264"/>
                  <a:pt x="662473" y="99484"/>
                </a:cubicBezTo>
                <a:cubicBezTo>
                  <a:pt x="634481" y="108815"/>
                  <a:pt x="607371" y="121397"/>
                  <a:pt x="578498" y="127476"/>
                </a:cubicBezTo>
                <a:cubicBezTo>
                  <a:pt x="547911" y="133915"/>
                  <a:pt x="515199" y="128055"/>
                  <a:pt x="485192" y="136807"/>
                </a:cubicBezTo>
                <a:cubicBezTo>
                  <a:pt x="363556" y="172284"/>
                  <a:pt x="378735" y="185370"/>
                  <a:pt x="289249" y="230113"/>
                </a:cubicBezTo>
                <a:cubicBezTo>
                  <a:pt x="268063" y="240706"/>
                  <a:pt x="245706" y="248774"/>
                  <a:pt x="223935" y="258105"/>
                </a:cubicBezTo>
                <a:cubicBezTo>
                  <a:pt x="217714" y="264325"/>
                  <a:pt x="210769" y="269897"/>
                  <a:pt x="205273" y="276766"/>
                </a:cubicBezTo>
                <a:cubicBezTo>
                  <a:pt x="198268" y="285523"/>
                  <a:pt x="193130" y="295633"/>
                  <a:pt x="186612" y="304758"/>
                </a:cubicBezTo>
                <a:cubicBezTo>
                  <a:pt x="177573" y="317412"/>
                  <a:pt x="167951" y="329639"/>
                  <a:pt x="158620" y="342080"/>
                </a:cubicBezTo>
                <a:cubicBezTo>
                  <a:pt x="137582" y="405198"/>
                  <a:pt x="165365" y="328593"/>
                  <a:pt x="121298" y="416725"/>
                </a:cubicBezTo>
                <a:cubicBezTo>
                  <a:pt x="78162" y="502995"/>
                  <a:pt x="174079" y="354282"/>
                  <a:pt x="83975" y="500701"/>
                </a:cubicBezTo>
                <a:cubicBezTo>
                  <a:pt x="69953" y="523487"/>
                  <a:pt x="52873" y="544244"/>
                  <a:pt x="37322" y="566015"/>
                </a:cubicBezTo>
                <a:cubicBezTo>
                  <a:pt x="34212" y="578456"/>
                  <a:pt x="30355" y="590734"/>
                  <a:pt x="27992" y="603338"/>
                </a:cubicBezTo>
                <a:cubicBezTo>
                  <a:pt x="21019" y="640527"/>
                  <a:pt x="16752" y="678203"/>
                  <a:pt x="9331" y="715305"/>
                </a:cubicBezTo>
                <a:lnTo>
                  <a:pt x="0" y="761958"/>
                </a:lnTo>
                <a:cubicBezTo>
                  <a:pt x="6220" y="808611"/>
                  <a:pt x="9431" y="855765"/>
                  <a:pt x="18661" y="901917"/>
                </a:cubicBezTo>
                <a:cubicBezTo>
                  <a:pt x="21946" y="918341"/>
                  <a:pt x="29832" y="933589"/>
                  <a:pt x="37322" y="948570"/>
                </a:cubicBezTo>
                <a:cubicBezTo>
                  <a:pt x="45432" y="964791"/>
                  <a:pt x="55254" y="980133"/>
                  <a:pt x="65314" y="995223"/>
                </a:cubicBezTo>
                <a:cubicBezTo>
                  <a:pt x="94080" y="1038372"/>
                  <a:pt x="140801" y="1087336"/>
                  <a:pt x="177282" y="1116521"/>
                </a:cubicBezTo>
                <a:cubicBezTo>
                  <a:pt x="192833" y="1128962"/>
                  <a:pt x="205853" y="1145498"/>
                  <a:pt x="223935" y="1153844"/>
                </a:cubicBezTo>
                <a:cubicBezTo>
                  <a:pt x="247221" y="1164592"/>
                  <a:pt x="273698" y="1166285"/>
                  <a:pt x="298579" y="1172505"/>
                </a:cubicBezTo>
                <a:cubicBezTo>
                  <a:pt x="361476" y="1214436"/>
                  <a:pt x="389898" y="1239287"/>
                  <a:pt x="475861" y="1256480"/>
                </a:cubicBezTo>
                <a:cubicBezTo>
                  <a:pt x="543234" y="1269955"/>
                  <a:pt x="681135" y="1275142"/>
                  <a:pt x="681135" y="1275142"/>
                </a:cubicBezTo>
                <a:cubicBezTo>
                  <a:pt x="842865" y="1268921"/>
                  <a:pt x="1004925" y="1268525"/>
                  <a:pt x="1166326" y="1256480"/>
                </a:cubicBezTo>
                <a:cubicBezTo>
                  <a:pt x="1213771" y="1252939"/>
                  <a:pt x="1259204" y="1235337"/>
                  <a:pt x="1306286" y="1228489"/>
                </a:cubicBezTo>
                <a:cubicBezTo>
                  <a:pt x="1430357" y="1210442"/>
                  <a:pt x="1679510" y="1181835"/>
                  <a:pt x="1679510" y="1181835"/>
                </a:cubicBezTo>
                <a:cubicBezTo>
                  <a:pt x="1738604" y="1163174"/>
                  <a:pt x="1796586" y="1140536"/>
                  <a:pt x="1856792" y="1125852"/>
                </a:cubicBezTo>
                <a:cubicBezTo>
                  <a:pt x="2004312" y="1089871"/>
                  <a:pt x="2154317" y="1077885"/>
                  <a:pt x="2304661" y="1060538"/>
                </a:cubicBezTo>
                <a:cubicBezTo>
                  <a:pt x="2345094" y="1044987"/>
                  <a:pt x="2384128" y="1025146"/>
                  <a:pt x="2425959" y="1013884"/>
                </a:cubicBezTo>
                <a:cubicBezTo>
                  <a:pt x="2465461" y="1003249"/>
                  <a:pt x="2506954" y="1002232"/>
                  <a:pt x="2547257" y="995223"/>
                </a:cubicBezTo>
                <a:cubicBezTo>
                  <a:pt x="2578506" y="989788"/>
                  <a:pt x="2609461" y="982782"/>
                  <a:pt x="2640563" y="976562"/>
                </a:cubicBezTo>
                <a:cubicBezTo>
                  <a:pt x="2659224" y="967231"/>
                  <a:pt x="2676939" y="955700"/>
                  <a:pt x="2696547" y="948570"/>
                </a:cubicBezTo>
                <a:cubicBezTo>
                  <a:pt x="2711451" y="943150"/>
                  <a:pt x="2728351" y="944808"/>
                  <a:pt x="2743200" y="939240"/>
                </a:cubicBezTo>
                <a:cubicBezTo>
                  <a:pt x="2752292" y="935830"/>
                  <a:pt x="2806372" y="894194"/>
                  <a:pt x="2808514" y="892587"/>
                </a:cubicBezTo>
                <a:cubicBezTo>
                  <a:pt x="2848348" y="773083"/>
                  <a:pt x="2842597" y="814651"/>
                  <a:pt x="2808514" y="603338"/>
                </a:cubicBezTo>
                <a:cubicBezTo>
                  <a:pt x="2805192" y="582740"/>
                  <a:pt x="2789156" y="566348"/>
                  <a:pt x="2780522" y="547354"/>
                </a:cubicBezTo>
                <a:cubicBezTo>
                  <a:pt x="2768978" y="521957"/>
                  <a:pt x="2759151" y="487304"/>
                  <a:pt x="2743200" y="463378"/>
                </a:cubicBezTo>
                <a:cubicBezTo>
                  <a:pt x="2720353" y="429108"/>
                  <a:pt x="2667842" y="374493"/>
                  <a:pt x="2640563" y="351411"/>
                </a:cubicBezTo>
                <a:cubicBezTo>
                  <a:pt x="2623442" y="336924"/>
                  <a:pt x="2603811" y="325628"/>
                  <a:pt x="2584579" y="314089"/>
                </a:cubicBezTo>
                <a:cubicBezTo>
                  <a:pt x="2495413" y="260589"/>
                  <a:pt x="2501873" y="270851"/>
                  <a:pt x="2407298" y="220782"/>
                </a:cubicBezTo>
                <a:cubicBezTo>
                  <a:pt x="2385137" y="209050"/>
                  <a:pt x="2364957" y="193511"/>
                  <a:pt x="2341984" y="183460"/>
                </a:cubicBezTo>
                <a:cubicBezTo>
                  <a:pt x="2314952" y="171633"/>
                  <a:pt x="2285202" y="166918"/>
                  <a:pt x="2258008" y="155468"/>
                </a:cubicBezTo>
                <a:cubicBezTo>
                  <a:pt x="2225960" y="141974"/>
                  <a:pt x="2197111" y="121418"/>
                  <a:pt x="2164702" y="108815"/>
                </a:cubicBezTo>
                <a:cubicBezTo>
                  <a:pt x="2140798" y="99519"/>
                  <a:pt x="2114662" y="97391"/>
                  <a:pt x="2090057" y="90154"/>
                </a:cubicBezTo>
                <a:cubicBezTo>
                  <a:pt x="2061750" y="81828"/>
                  <a:pt x="2034914" y="68430"/>
                  <a:pt x="2006082" y="62162"/>
                </a:cubicBezTo>
                <a:cubicBezTo>
                  <a:pt x="1963101" y="52818"/>
                  <a:pt x="1875453" y="43501"/>
                  <a:pt x="1875453" y="43501"/>
                </a:cubicBezTo>
                <a:cubicBezTo>
                  <a:pt x="1647123" y="53014"/>
                  <a:pt x="1704343" y="0"/>
                  <a:pt x="1642188" y="6216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6" name="Freeform 5"/>
          <p:cNvSpPr/>
          <p:nvPr/>
        </p:nvSpPr>
        <p:spPr>
          <a:xfrm>
            <a:off x="4094163" y="2006600"/>
            <a:ext cx="2339975" cy="811213"/>
          </a:xfrm>
          <a:custGeom>
            <a:avLst/>
            <a:gdLst>
              <a:gd name="connsiteX0" fmla="*/ 1709042 w 2357626"/>
              <a:gd name="connsiteY0" fmla="*/ 102636 h 811763"/>
              <a:gd name="connsiteX1" fmla="*/ 1681050 w 2357626"/>
              <a:gd name="connsiteY1" fmla="*/ 83975 h 811763"/>
              <a:gd name="connsiteX2" fmla="*/ 1653058 w 2357626"/>
              <a:gd name="connsiteY2" fmla="*/ 74645 h 811763"/>
              <a:gd name="connsiteX3" fmla="*/ 1606405 w 2357626"/>
              <a:gd name="connsiteY3" fmla="*/ 55983 h 811763"/>
              <a:gd name="connsiteX4" fmla="*/ 1578413 w 2357626"/>
              <a:gd name="connsiteY4" fmla="*/ 46653 h 811763"/>
              <a:gd name="connsiteX5" fmla="*/ 1541091 w 2357626"/>
              <a:gd name="connsiteY5" fmla="*/ 27991 h 811763"/>
              <a:gd name="connsiteX6" fmla="*/ 1354479 w 2357626"/>
              <a:gd name="connsiteY6" fmla="*/ 9330 h 811763"/>
              <a:gd name="connsiteX7" fmla="*/ 1279834 w 2357626"/>
              <a:gd name="connsiteY7" fmla="*/ 0 h 811763"/>
              <a:gd name="connsiteX8" fmla="*/ 206813 w 2357626"/>
              <a:gd name="connsiteY8" fmla="*/ 9330 h 811763"/>
              <a:gd name="connsiteX9" fmla="*/ 169491 w 2357626"/>
              <a:gd name="connsiteY9" fmla="*/ 18661 h 811763"/>
              <a:gd name="connsiteX10" fmla="*/ 113507 w 2357626"/>
              <a:gd name="connsiteY10" fmla="*/ 37322 h 811763"/>
              <a:gd name="connsiteX11" fmla="*/ 57523 w 2357626"/>
              <a:gd name="connsiteY11" fmla="*/ 83975 h 811763"/>
              <a:gd name="connsiteX12" fmla="*/ 20201 w 2357626"/>
              <a:gd name="connsiteY12" fmla="*/ 158620 h 811763"/>
              <a:gd name="connsiteX13" fmla="*/ 10870 w 2357626"/>
              <a:gd name="connsiteY13" fmla="*/ 205273 h 811763"/>
              <a:gd name="connsiteX14" fmla="*/ 1540 w 2357626"/>
              <a:gd name="connsiteY14" fmla="*/ 233265 h 811763"/>
              <a:gd name="connsiteX15" fmla="*/ 10870 w 2357626"/>
              <a:gd name="connsiteY15" fmla="*/ 457200 h 811763"/>
              <a:gd name="connsiteX16" fmla="*/ 76185 w 2357626"/>
              <a:gd name="connsiteY16" fmla="*/ 587828 h 811763"/>
              <a:gd name="connsiteX17" fmla="*/ 104177 w 2357626"/>
              <a:gd name="connsiteY17" fmla="*/ 615820 h 811763"/>
              <a:gd name="connsiteX18" fmla="*/ 132168 w 2357626"/>
              <a:gd name="connsiteY18" fmla="*/ 634481 h 811763"/>
              <a:gd name="connsiteX19" fmla="*/ 178821 w 2357626"/>
              <a:gd name="connsiteY19" fmla="*/ 681134 h 811763"/>
              <a:gd name="connsiteX20" fmla="*/ 318781 w 2357626"/>
              <a:gd name="connsiteY20" fmla="*/ 737118 h 811763"/>
              <a:gd name="connsiteX21" fmla="*/ 384095 w 2357626"/>
              <a:gd name="connsiteY21" fmla="*/ 765110 h 811763"/>
              <a:gd name="connsiteX22" fmla="*/ 542715 w 2357626"/>
              <a:gd name="connsiteY22" fmla="*/ 802432 h 811763"/>
              <a:gd name="connsiteX23" fmla="*/ 747989 w 2357626"/>
              <a:gd name="connsiteY23" fmla="*/ 811763 h 811763"/>
              <a:gd name="connsiteX24" fmla="*/ 1559752 w 2357626"/>
              <a:gd name="connsiteY24" fmla="*/ 793102 h 811763"/>
              <a:gd name="connsiteX25" fmla="*/ 1606405 w 2357626"/>
              <a:gd name="connsiteY25" fmla="*/ 783771 h 811763"/>
              <a:gd name="connsiteX26" fmla="*/ 1709042 w 2357626"/>
              <a:gd name="connsiteY26" fmla="*/ 755779 h 811763"/>
              <a:gd name="connsiteX27" fmla="*/ 1765025 w 2357626"/>
              <a:gd name="connsiteY27" fmla="*/ 737118 h 811763"/>
              <a:gd name="connsiteX28" fmla="*/ 1830340 w 2357626"/>
              <a:gd name="connsiteY28" fmla="*/ 718457 h 811763"/>
              <a:gd name="connsiteX29" fmla="*/ 1988960 w 2357626"/>
              <a:gd name="connsiteY29" fmla="*/ 671804 h 811763"/>
              <a:gd name="connsiteX30" fmla="*/ 2063605 w 2357626"/>
              <a:gd name="connsiteY30" fmla="*/ 653142 h 811763"/>
              <a:gd name="connsiteX31" fmla="*/ 2128919 w 2357626"/>
              <a:gd name="connsiteY31" fmla="*/ 643812 h 811763"/>
              <a:gd name="connsiteX32" fmla="*/ 2306201 w 2357626"/>
              <a:gd name="connsiteY32" fmla="*/ 625151 h 811763"/>
              <a:gd name="connsiteX33" fmla="*/ 2334193 w 2357626"/>
              <a:gd name="connsiteY33" fmla="*/ 597159 h 811763"/>
              <a:gd name="connsiteX34" fmla="*/ 2334193 w 2357626"/>
              <a:gd name="connsiteY34" fmla="*/ 419877 h 811763"/>
              <a:gd name="connsiteX35" fmla="*/ 2296870 w 2357626"/>
              <a:gd name="connsiteY35" fmla="*/ 317240 h 811763"/>
              <a:gd name="connsiteX36" fmla="*/ 2268879 w 2357626"/>
              <a:gd name="connsiteY36" fmla="*/ 279918 h 811763"/>
              <a:gd name="connsiteX37" fmla="*/ 2250217 w 2357626"/>
              <a:gd name="connsiteY37" fmla="*/ 251926 h 811763"/>
              <a:gd name="connsiteX38" fmla="*/ 2212895 w 2357626"/>
              <a:gd name="connsiteY38" fmla="*/ 223934 h 811763"/>
              <a:gd name="connsiteX39" fmla="*/ 2110258 w 2357626"/>
              <a:gd name="connsiteY39" fmla="*/ 158620 h 811763"/>
              <a:gd name="connsiteX40" fmla="*/ 2063605 w 2357626"/>
              <a:gd name="connsiteY40" fmla="*/ 121298 h 811763"/>
              <a:gd name="connsiteX41" fmla="*/ 1970299 w 2357626"/>
              <a:gd name="connsiteY41" fmla="*/ 93306 h 811763"/>
              <a:gd name="connsiteX42" fmla="*/ 1774356 w 2357626"/>
              <a:gd name="connsiteY42" fmla="*/ 37322 h 811763"/>
              <a:gd name="connsiteX43" fmla="*/ 1671719 w 2357626"/>
              <a:gd name="connsiteY43" fmla="*/ 27991 h 811763"/>
              <a:gd name="connsiteX44" fmla="*/ 1606405 w 2357626"/>
              <a:gd name="connsiteY44" fmla="*/ 18661 h 811763"/>
              <a:gd name="connsiteX45" fmla="*/ 1531760 w 2357626"/>
              <a:gd name="connsiteY45" fmla="*/ 9330 h 811763"/>
              <a:gd name="connsiteX46" fmla="*/ 1345148 w 2357626"/>
              <a:gd name="connsiteY46" fmla="*/ 18661 h 811763"/>
              <a:gd name="connsiteX47" fmla="*/ 1317156 w 2357626"/>
              <a:gd name="connsiteY47" fmla="*/ 46653 h 8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57626" h="811763">
                <a:moveTo>
                  <a:pt x="1709042" y="102636"/>
                </a:moveTo>
                <a:cubicBezTo>
                  <a:pt x="1699711" y="96416"/>
                  <a:pt x="1691080" y="88990"/>
                  <a:pt x="1681050" y="83975"/>
                </a:cubicBezTo>
                <a:cubicBezTo>
                  <a:pt x="1672253" y="79577"/>
                  <a:pt x="1662267" y="78098"/>
                  <a:pt x="1653058" y="74645"/>
                </a:cubicBezTo>
                <a:cubicBezTo>
                  <a:pt x="1637375" y="68764"/>
                  <a:pt x="1622088" y="61864"/>
                  <a:pt x="1606405" y="55983"/>
                </a:cubicBezTo>
                <a:cubicBezTo>
                  <a:pt x="1597196" y="52530"/>
                  <a:pt x="1587453" y="50527"/>
                  <a:pt x="1578413" y="46653"/>
                </a:cubicBezTo>
                <a:cubicBezTo>
                  <a:pt x="1565628" y="41174"/>
                  <a:pt x="1554414" y="31988"/>
                  <a:pt x="1541091" y="27991"/>
                </a:cubicBezTo>
                <a:cubicBezTo>
                  <a:pt x="1499176" y="15417"/>
                  <a:pt x="1372156" y="10937"/>
                  <a:pt x="1354479" y="9330"/>
                </a:cubicBezTo>
                <a:cubicBezTo>
                  <a:pt x="1329507" y="7060"/>
                  <a:pt x="1304716" y="3110"/>
                  <a:pt x="1279834" y="0"/>
                </a:cubicBezTo>
                <a:lnTo>
                  <a:pt x="206813" y="9330"/>
                </a:lnTo>
                <a:cubicBezTo>
                  <a:pt x="193991" y="9545"/>
                  <a:pt x="181774" y="14976"/>
                  <a:pt x="169491" y="18661"/>
                </a:cubicBezTo>
                <a:cubicBezTo>
                  <a:pt x="150650" y="24313"/>
                  <a:pt x="113507" y="37322"/>
                  <a:pt x="113507" y="37322"/>
                </a:cubicBezTo>
                <a:cubicBezTo>
                  <a:pt x="107280" y="41992"/>
                  <a:pt x="65610" y="70497"/>
                  <a:pt x="57523" y="83975"/>
                </a:cubicBezTo>
                <a:cubicBezTo>
                  <a:pt x="43210" y="107829"/>
                  <a:pt x="20201" y="158620"/>
                  <a:pt x="20201" y="158620"/>
                </a:cubicBezTo>
                <a:cubicBezTo>
                  <a:pt x="17091" y="174171"/>
                  <a:pt x="14716" y="189888"/>
                  <a:pt x="10870" y="205273"/>
                </a:cubicBezTo>
                <a:cubicBezTo>
                  <a:pt x="8485" y="214815"/>
                  <a:pt x="1540" y="223430"/>
                  <a:pt x="1540" y="233265"/>
                </a:cubicBezTo>
                <a:cubicBezTo>
                  <a:pt x="1540" y="307975"/>
                  <a:pt x="0" y="383285"/>
                  <a:pt x="10870" y="457200"/>
                </a:cubicBezTo>
                <a:cubicBezTo>
                  <a:pt x="18006" y="505725"/>
                  <a:pt x="44789" y="551200"/>
                  <a:pt x="76185" y="587828"/>
                </a:cubicBezTo>
                <a:cubicBezTo>
                  <a:pt x="84773" y="597847"/>
                  <a:pt x="94040" y="607372"/>
                  <a:pt x="104177" y="615820"/>
                </a:cubicBezTo>
                <a:cubicBezTo>
                  <a:pt x="112792" y="622999"/>
                  <a:pt x="123729" y="627097"/>
                  <a:pt x="132168" y="634481"/>
                </a:cubicBezTo>
                <a:cubicBezTo>
                  <a:pt x="148719" y="648963"/>
                  <a:pt x="161227" y="667939"/>
                  <a:pt x="178821" y="681134"/>
                </a:cubicBezTo>
                <a:cubicBezTo>
                  <a:pt x="248223" y="733185"/>
                  <a:pt x="238405" y="710326"/>
                  <a:pt x="318781" y="737118"/>
                </a:cubicBezTo>
                <a:cubicBezTo>
                  <a:pt x="341252" y="744608"/>
                  <a:pt x="361624" y="757620"/>
                  <a:pt x="384095" y="765110"/>
                </a:cubicBezTo>
                <a:cubicBezTo>
                  <a:pt x="398756" y="769997"/>
                  <a:pt x="531869" y="801382"/>
                  <a:pt x="542715" y="802432"/>
                </a:cubicBezTo>
                <a:cubicBezTo>
                  <a:pt x="610892" y="809030"/>
                  <a:pt x="679564" y="808653"/>
                  <a:pt x="747989" y="811763"/>
                </a:cubicBezTo>
                <a:lnTo>
                  <a:pt x="1559752" y="793102"/>
                </a:lnTo>
                <a:cubicBezTo>
                  <a:pt x="1575603" y="792585"/>
                  <a:pt x="1591020" y="787617"/>
                  <a:pt x="1606405" y="783771"/>
                </a:cubicBezTo>
                <a:cubicBezTo>
                  <a:pt x="1640808" y="775170"/>
                  <a:pt x="1675021" y="765785"/>
                  <a:pt x="1709042" y="755779"/>
                </a:cubicBezTo>
                <a:cubicBezTo>
                  <a:pt x="1727913" y="750229"/>
                  <a:pt x="1746224" y="742903"/>
                  <a:pt x="1765025" y="737118"/>
                </a:cubicBezTo>
                <a:cubicBezTo>
                  <a:pt x="1786667" y="730459"/>
                  <a:pt x="1808568" y="724677"/>
                  <a:pt x="1830340" y="718457"/>
                </a:cubicBezTo>
                <a:cubicBezTo>
                  <a:pt x="1938419" y="656696"/>
                  <a:pt x="1851224" y="694760"/>
                  <a:pt x="1988960" y="671804"/>
                </a:cubicBezTo>
                <a:cubicBezTo>
                  <a:pt x="2014259" y="667588"/>
                  <a:pt x="2038456" y="658172"/>
                  <a:pt x="2063605" y="653142"/>
                </a:cubicBezTo>
                <a:cubicBezTo>
                  <a:pt x="2085170" y="648829"/>
                  <a:pt x="2107072" y="646333"/>
                  <a:pt x="2128919" y="643812"/>
                </a:cubicBezTo>
                <a:cubicBezTo>
                  <a:pt x="2187948" y="637001"/>
                  <a:pt x="2247107" y="631371"/>
                  <a:pt x="2306201" y="625151"/>
                </a:cubicBezTo>
                <a:cubicBezTo>
                  <a:pt x="2315532" y="615820"/>
                  <a:pt x="2327646" y="608616"/>
                  <a:pt x="2334193" y="597159"/>
                </a:cubicBezTo>
                <a:cubicBezTo>
                  <a:pt x="2357626" y="556150"/>
                  <a:pt x="2334298" y="420683"/>
                  <a:pt x="2334193" y="419877"/>
                </a:cubicBezTo>
                <a:cubicBezTo>
                  <a:pt x="2326522" y="361065"/>
                  <a:pt x="2323764" y="354892"/>
                  <a:pt x="2296870" y="317240"/>
                </a:cubicBezTo>
                <a:cubicBezTo>
                  <a:pt x="2287831" y="304586"/>
                  <a:pt x="2277918" y="292572"/>
                  <a:pt x="2268879" y="279918"/>
                </a:cubicBezTo>
                <a:cubicBezTo>
                  <a:pt x="2262361" y="270793"/>
                  <a:pt x="2258147" y="259856"/>
                  <a:pt x="2250217" y="251926"/>
                </a:cubicBezTo>
                <a:cubicBezTo>
                  <a:pt x="2239221" y="240930"/>
                  <a:pt x="2225834" y="232560"/>
                  <a:pt x="2212895" y="223934"/>
                </a:cubicBezTo>
                <a:cubicBezTo>
                  <a:pt x="2179154" y="201440"/>
                  <a:pt x="2141924" y="183953"/>
                  <a:pt x="2110258" y="158620"/>
                </a:cubicBezTo>
                <a:cubicBezTo>
                  <a:pt x="2094707" y="146179"/>
                  <a:pt x="2081652" y="129720"/>
                  <a:pt x="2063605" y="121298"/>
                </a:cubicBezTo>
                <a:cubicBezTo>
                  <a:pt x="2034180" y="107566"/>
                  <a:pt x="2000768" y="104532"/>
                  <a:pt x="1970299" y="93306"/>
                </a:cubicBezTo>
                <a:cubicBezTo>
                  <a:pt x="1831399" y="42132"/>
                  <a:pt x="1941672" y="59146"/>
                  <a:pt x="1774356" y="37322"/>
                </a:cubicBezTo>
                <a:cubicBezTo>
                  <a:pt x="1740291" y="32879"/>
                  <a:pt x="1705862" y="31785"/>
                  <a:pt x="1671719" y="27991"/>
                </a:cubicBezTo>
                <a:cubicBezTo>
                  <a:pt x="1649861" y="25562"/>
                  <a:pt x="1628204" y="21568"/>
                  <a:pt x="1606405" y="18661"/>
                </a:cubicBezTo>
                <a:lnTo>
                  <a:pt x="1531760" y="9330"/>
                </a:lnTo>
                <a:cubicBezTo>
                  <a:pt x="1469556" y="12440"/>
                  <a:pt x="1406907" y="10605"/>
                  <a:pt x="1345148" y="18661"/>
                </a:cubicBezTo>
                <a:cubicBezTo>
                  <a:pt x="1314568" y="22650"/>
                  <a:pt x="1317156" y="30656"/>
                  <a:pt x="1317156" y="4665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
          <p:cNvSpPr/>
          <p:nvPr/>
        </p:nvSpPr>
        <p:spPr>
          <a:xfrm>
            <a:off x="2033588" y="1798638"/>
            <a:ext cx="2263775" cy="1392237"/>
          </a:xfrm>
          <a:custGeom>
            <a:avLst/>
            <a:gdLst>
              <a:gd name="connsiteX0" fmla="*/ 1857464 w 2280012"/>
              <a:gd name="connsiteY0" fmla="*/ 449347 h 1391738"/>
              <a:gd name="connsiteX1" fmla="*/ 1848134 w 2280012"/>
              <a:gd name="connsiteY1" fmla="*/ 393363 h 1391738"/>
              <a:gd name="connsiteX2" fmla="*/ 1810811 w 2280012"/>
              <a:gd name="connsiteY2" fmla="*/ 374702 h 1391738"/>
              <a:gd name="connsiteX3" fmla="*/ 1642860 w 2280012"/>
              <a:gd name="connsiteY3" fmla="*/ 272065 h 1391738"/>
              <a:gd name="connsiteX4" fmla="*/ 1493570 w 2280012"/>
              <a:gd name="connsiteY4" fmla="*/ 225412 h 1391738"/>
              <a:gd name="connsiteX5" fmla="*/ 1409595 w 2280012"/>
              <a:gd name="connsiteY5" fmla="*/ 197420 h 1391738"/>
              <a:gd name="connsiteX6" fmla="*/ 1334950 w 2280012"/>
              <a:gd name="connsiteY6" fmla="*/ 188089 h 1391738"/>
              <a:gd name="connsiteX7" fmla="*/ 1129677 w 2280012"/>
              <a:gd name="connsiteY7" fmla="*/ 169428 h 1391738"/>
              <a:gd name="connsiteX8" fmla="*/ 1027040 w 2280012"/>
              <a:gd name="connsiteY8" fmla="*/ 150767 h 1391738"/>
              <a:gd name="connsiteX9" fmla="*/ 653815 w 2280012"/>
              <a:gd name="connsiteY9" fmla="*/ 160098 h 1391738"/>
              <a:gd name="connsiteX10" fmla="*/ 579170 w 2280012"/>
              <a:gd name="connsiteY10" fmla="*/ 178759 h 1391738"/>
              <a:gd name="connsiteX11" fmla="*/ 448542 w 2280012"/>
              <a:gd name="connsiteY11" fmla="*/ 197420 h 1391738"/>
              <a:gd name="connsiteX12" fmla="*/ 327244 w 2280012"/>
              <a:gd name="connsiteY12" fmla="*/ 253404 h 1391738"/>
              <a:gd name="connsiteX13" fmla="*/ 261930 w 2280012"/>
              <a:gd name="connsiteY13" fmla="*/ 309387 h 1391738"/>
              <a:gd name="connsiteX14" fmla="*/ 224607 w 2280012"/>
              <a:gd name="connsiteY14" fmla="*/ 328049 h 1391738"/>
              <a:gd name="connsiteX15" fmla="*/ 187285 w 2280012"/>
              <a:gd name="connsiteY15" fmla="*/ 374702 h 1391738"/>
              <a:gd name="connsiteX16" fmla="*/ 168623 w 2280012"/>
              <a:gd name="connsiteY16" fmla="*/ 412024 h 1391738"/>
              <a:gd name="connsiteX17" fmla="*/ 84648 w 2280012"/>
              <a:gd name="connsiteY17" fmla="*/ 477338 h 1391738"/>
              <a:gd name="connsiteX18" fmla="*/ 65987 w 2280012"/>
              <a:gd name="connsiteY18" fmla="*/ 505330 h 1391738"/>
              <a:gd name="connsiteX19" fmla="*/ 37995 w 2280012"/>
              <a:gd name="connsiteY19" fmla="*/ 514661 h 1391738"/>
              <a:gd name="connsiteX20" fmla="*/ 28664 w 2280012"/>
              <a:gd name="connsiteY20" fmla="*/ 542653 h 1391738"/>
              <a:gd name="connsiteX21" fmla="*/ 10003 w 2280012"/>
              <a:gd name="connsiteY21" fmla="*/ 570645 h 1391738"/>
              <a:gd name="connsiteX22" fmla="*/ 47326 w 2280012"/>
              <a:gd name="connsiteY22" fmla="*/ 766587 h 1391738"/>
              <a:gd name="connsiteX23" fmla="*/ 56656 w 2280012"/>
              <a:gd name="connsiteY23" fmla="*/ 803910 h 1391738"/>
              <a:gd name="connsiteX24" fmla="*/ 131301 w 2280012"/>
              <a:gd name="connsiteY24" fmla="*/ 887885 h 1391738"/>
              <a:gd name="connsiteX25" fmla="*/ 224607 w 2280012"/>
              <a:gd name="connsiteY25" fmla="*/ 962530 h 1391738"/>
              <a:gd name="connsiteX26" fmla="*/ 327244 w 2280012"/>
              <a:gd name="connsiteY26" fmla="*/ 1046506 h 1391738"/>
              <a:gd name="connsiteX27" fmla="*/ 467203 w 2280012"/>
              <a:gd name="connsiteY27" fmla="*/ 1111820 h 1391738"/>
              <a:gd name="connsiteX28" fmla="*/ 551179 w 2280012"/>
              <a:gd name="connsiteY28" fmla="*/ 1167804 h 1391738"/>
              <a:gd name="connsiteX29" fmla="*/ 635154 w 2280012"/>
              <a:gd name="connsiteY29" fmla="*/ 1195796 h 1391738"/>
              <a:gd name="connsiteX30" fmla="*/ 784444 w 2280012"/>
              <a:gd name="connsiteY30" fmla="*/ 1261110 h 1391738"/>
              <a:gd name="connsiteX31" fmla="*/ 868419 w 2280012"/>
              <a:gd name="connsiteY31" fmla="*/ 1289102 h 1391738"/>
              <a:gd name="connsiteX32" fmla="*/ 980387 w 2280012"/>
              <a:gd name="connsiteY32" fmla="*/ 1345085 h 1391738"/>
              <a:gd name="connsiteX33" fmla="*/ 1045701 w 2280012"/>
              <a:gd name="connsiteY33" fmla="*/ 1363747 h 1391738"/>
              <a:gd name="connsiteX34" fmla="*/ 1101685 w 2280012"/>
              <a:gd name="connsiteY34" fmla="*/ 1382408 h 1391738"/>
              <a:gd name="connsiteX35" fmla="*/ 1204321 w 2280012"/>
              <a:gd name="connsiteY35" fmla="*/ 1391738 h 1391738"/>
              <a:gd name="connsiteX36" fmla="*/ 1568215 w 2280012"/>
              <a:gd name="connsiteY36" fmla="*/ 1382408 h 1391738"/>
              <a:gd name="connsiteX37" fmla="*/ 1764158 w 2280012"/>
              <a:gd name="connsiteY37" fmla="*/ 1307763 h 1391738"/>
              <a:gd name="connsiteX38" fmla="*/ 1848134 w 2280012"/>
              <a:gd name="connsiteY38" fmla="*/ 1289102 h 1391738"/>
              <a:gd name="connsiteX39" fmla="*/ 2016085 w 2280012"/>
              <a:gd name="connsiteY39" fmla="*/ 1223787 h 1391738"/>
              <a:gd name="connsiteX40" fmla="*/ 2081399 w 2280012"/>
              <a:gd name="connsiteY40" fmla="*/ 1186465 h 1391738"/>
              <a:gd name="connsiteX41" fmla="*/ 2184036 w 2280012"/>
              <a:gd name="connsiteY41" fmla="*/ 1121151 h 1391738"/>
              <a:gd name="connsiteX42" fmla="*/ 2249350 w 2280012"/>
              <a:gd name="connsiteY42" fmla="*/ 1055836 h 1391738"/>
              <a:gd name="connsiteX43" fmla="*/ 2277342 w 2280012"/>
              <a:gd name="connsiteY43" fmla="*/ 934538 h 1391738"/>
              <a:gd name="connsiteX44" fmla="*/ 2249350 w 2280012"/>
              <a:gd name="connsiteY44" fmla="*/ 617298 h 1391738"/>
              <a:gd name="connsiteX45" fmla="*/ 2230689 w 2280012"/>
              <a:gd name="connsiteY45" fmla="*/ 561314 h 1391738"/>
              <a:gd name="connsiteX46" fmla="*/ 2100060 w 2280012"/>
              <a:gd name="connsiteY46" fmla="*/ 337379 h 1391738"/>
              <a:gd name="connsiteX47" fmla="*/ 2016085 w 2280012"/>
              <a:gd name="connsiteY47" fmla="*/ 234742 h 1391738"/>
              <a:gd name="connsiteX48" fmla="*/ 1820142 w 2280012"/>
              <a:gd name="connsiteY48" fmla="*/ 94783 h 1391738"/>
              <a:gd name="connsiteX49" fmla="*/ 1717505 w 2280012"/>
              <a:gd name="connsiteY49" fmla="*/ 29469 h 1391738"/>
              <a:gd name="connsiteX50" fmla="*/ 1642860 w 2280012"/>
              <a:gd name="connsiteY50" fmla="*/ 10808 h 1391738"/>
              <a:gd name="connsiteX51" fmla="*/ 1605538 w 2280012"/>
              <a:gd name="connsiteY51" fmla="*/ 1477 h 1391738"/>
              <a:gd name="connsiteX52" fmla="*/ 1456248 w 2280012"/>
              <a:gd name="connsiteY52" fmla="*/ 20138 h 1391738"/>
              <a:gd name="connsiteX53" fmla="*/ 1428256 w 2280012"/>
              <a:gd name="connsiteY53" fmla="*/ 38800 h 1391738"/>
              <a:gd name="connsiteX54" fmla="*/ 1418926 w 2280012"/>
              <a:gd name="connsiteY54" fmla="*/ 66791 h 1391738"/>
              <a:gd name="connsiteX55" fmla="*/ 1400264 w 2280012"/>
              <a:gd name="connsiteY55" fmla="*/ 94783 h 1391738"/>
              <a:gd name="connsiteX56" fmla="*/ 1400264 w 2280012"/>
              <a:gd name="connsiteY56" fmla="*/ 132106 h 139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80012" h="1391738">
                <a:moveTo>
                  <a:pt x="1857464" y="449347"/>
                </a:moveTo>
                <a:cubicBezTo>
                  <a:pt x="1854354" y="430686"/>
                  <a:pt x="1858161" y="409406"/>
                  <a:pt x="1848134" y="393363"/>
                </a:cubicBezTo>
                <a:cubicBezTo>
                  <a:pt x="1840762" y="381568"/>
                  <a:pt x="1821672" y="383391"/>
                  <a:pt x="1810811" y="374702"/>
                </a:cubicBezTo>
                <a:cubicBezTo>
                  <a:pt x="1695159" y="282180"/>
                  <a:pt x="1826805" y="341045"/>
                  <a:pt x="1642860" y="272065"/>
                </a:cubicBezTo>
                <a:cubicBezTo>
                  <a:pt x="1487441" y="213783"/>
                  <a:pt x="1648776" y="271061"/>
                  <a:pt x="1493570" y="225412"/>
                </a:cubicBezTo>
                <a:cubicBezTo>
                  <a:pt x="1465263" y="217086"/>
                  <a:pt x="1438316" y="204178"/>
                  <a:pt x="1409595" y="197420"/>
                </a:cubicBezTo>
                <a:cubicBezTo>
                  <a:pt x="1385186" y="191677"/>
                  <a:pt x="1359901" y="190584"/>
                  <a:pt x="1334950" y="188089"/>
                </a:cubicBezTo>
                <a:cubicBezTo>
                  <a:pt x="1266584" y="181252"/>
                  <a:pt x="1197275" y="181718"/>
                  <a:pt x="1129677" y="169428"/>
                </a:cubicBezTo>
                <a:lnTo>
                  <a:pt x="1027040" y="150767"/>
                </a:lnTo>
                <a:cubicBezTo>
                  <a:pt x="902632" y="153877"/>
                  <a:pt x="778020" y="152335"/>
                  <a:pt x="653815" y="160098"/>
                </a:cubicBezTo>
                <a:cubicBezTo>
                  <a:pt x="628218" y="161698"/>
                  <a:pt x="604404" y="174171"/>
                  <a:pt x="579170" y="178759"/>
                </a:cubicBezTo>
                <a:cubicBezTo>
                  <a:pt x="535895" y="186627"/>
                  <a:pt x="448542" y="197420"/>
                  <a:pt x="448542" y="197420"/>
                </a:cubicBezTo>
                <a:cubicBezTo>
                  <a:pt x="300943" y="285980"/>
                  <a:pt x="533395" y="150328"/>
                  <a:pt x="327244" y="253404"/>
                </a:cubicBezTo>
                <a:cubicBezTo>
                  <a:pt x="273958" y="280047"/>
                  <a:pt x="305505" y="278262"/>
                  <a:pt x="261930" y="309387"/>
                </a:cubicBezTo>
                <a:cubicBezTo>
                  <a:pt x="250611" y="317472"/>
                  <a:pt x="237048" y="321828"/>
                  <a:pt x="224607" y="328049"/>
                </a:cubicBezTo>
                <a:cubicBezTo>
                  <a:pt x="212166" y="343600"/>
                  <a:pt x="198332" y="358132"/>
                  <a:pt x="187285" y="374702"/>
                </a:cubicBezTo>
                <a:cubicBezTo>
                  <a:pt x="179569" y="386275"/>
                  <a:pt x="178458" y="402189"/>
                  <a:pt x="168623" y="412024"/>
                </a:cubicBezTo>
                <a:cubicBezTo>
                  <a:pt x="143548" y="437099"/>
                  <a:pt x="84648" y="477338"/>
                  <a:pt x="84648" y="477338"/>
                </a:cubicBezTo>
                <a:cubicBezTo>
                  <a:pt x="78428" y="486669"/>
                  <a:pt x="74744" y="498325"/>
                  <a:pt x="65987" y="505330"/>
                </a:cubicBezTo>
                <a:cubicBezTo>
                  <a:pt x="58307" y="511474"/>
                  <a:pt x="44950" y="507706"/>
                  <a:pt x="37995" y="514661"/>
                </a:cubicBezTo>
                <a:cubicBezTo>
                  <a:pt x="31040" y="521616"/>
                  <a:pt x="33063" y="533856"/>
                  <a:pt x="28664" y="542653"/>
                </a:cubicBezTo>
                <a:cubicBezTo>
                  <a:pt x="23649" y="552683"/>
                  <a:pt x="16223" y="561314"/>
                  <a:pt x="10003" y="570645"/>
                </a:cubicBezTo>
                <a:cubicBezTo>
                  <a:pt x="48870" y="901018"/>
                  <a:pt x="0" y="640384"/>
                  <a:pt x="47326" y="766587"/>
                </a:cubicBezTo>
                <a:cubicBezTo>
                  <a:pt x="51829" y="778594"/>
                  <a:pt x="51605" y="792123"/>
                  <a:pt x="56656" y="803910"/>
                </a:cubicBezTo>
                <a:cubicBezTo>
                  <a:pt x="69144" y="833049"/>
                  <a:pt x="116367" y="872951"/>
                  <a:pt x="131301" y="887885"/>
                </a:cubicBezTo>
                <a:cubicBezTo>
                  <a:pt x="207574" y="964158"/>
                  <a:pt x="124547" y="886014"/>
                  <a:pt x="224607" y="962530"/>
                </a:cubicBezTo>
                <a:cubicBezTo>
                  <a:pt x="259721" y="989382"/>
                  <a:pt x="286614" y="1029093"/>
                  <a:pt x="327244" y="1046506"/>
                </a:cubicBezTo>
                <a:cubicBezTo>
                  <a:pt x="373030" y="1066129"/>
                  <a:pt x="424336" y="1086604"/>
                  <a:pt x="467203" y="1111820"/>
                </a:cubicBezTo>
                <a:cubicBezTo>
                  <a:pt x="496200" y="1128877"/>
                  <a:pt x="521089" y="1152759"/>
                  <a:pt x="551179" y="1167804"/>
                </a:cubicBezTo>
                <a:cubicBezTo>
                  <a:pt x="577570" y="1180999"/>
                  <a:pt x="607759" y="1184838"/>
                  <a:pt x="635154" y="1195796"/>
                </a:cubicBezTo>
                <a:cubicBezTo>
                  <a:pt x="685586" y="1215969"/>
                  <a:pt x="732914" y="1243933"/>
                  <a:pt x="784444" y="1261110"/>
                </a:cubicBezTo>
                <a:cubicBezTo>
                  <a:pt x="812436" y="1270441"/>
                  <a:pt x="841299" y="1277479"/>
                  <a:pt x="868419" y="1289102"/>
                </a:cubicBezTo>
                <a:cubicBezTo>
                  <a:pt x="906773" y="1305539"/>
                  <a:pt x="940265" y="1333621"/>
                  <a:pt x="980387" y="1345085"/>
                </a:cubicBezTo>
                <a:cubicBezTo>
                  <a:pt x="1002158" y="1351306"/>
                  <a:pt x="1024060" y="1357088"/>
                  <a:pt x="1045701" y="1363747"/>
                </a:cubicBezTo>
                <a:cubicBezTo>
                  <a:pt x="1064502" y="1369532"/>
                  <a:pt x="1082314" y="1378990"/>
                  <a:pt x="1101685" y="1382408"/>
                </a:cubicBezTo>
                <a:cubicBezTo>
                  <a:pt x="1135515" y="1388378"/>
                  <a:pt x="1170109" y="1388628"/>
                  <a:pt x="1204321" y="1391738"/>
                </a:cubicBezTo>
                <a:lnTo>
                  <a:pt x="1568215" y="1382408"/>
                </a:lnTo>
                <a:cubicBezTo>
                  <a:pt x="1637335" y="1372040"/>
                  <a:pt x="1695929" y="1322925"/>
                  <a:pt x="1764158" y="1307763"/>
                </a:cubicBezTo>
                <a:cubicBezTo>
                  <a:pt x="1792150" y="1301543"/>
                  <a:pt x="1820931" y="1298170"/>
                  <a:pt x="1848134" y="1289102"/>
                </a:cubicBezTo>
                <a:cubicBezTo>
                  <a:pt x="1905120" y="1270107"/>
                  <a:pt x="1963931" y="1253589"/>
                  <a:pt x="2016085" y="1223787"/>
                </a:cubicBezTo>
                <a:cubicBezTo>
                  <a:pt x="2037856" y="1211346"/>
                  <a:pt x="2059321" y="1198353"/>
                  <a:pt x="2081399" y="1186465"/>
                </a:cubicBezTo>
                <a:cubicBezTo>
                  <a:pt x="2142355" y="1153643"/>
                  <a:pt x="2133347" y="1167616"/>
                  <a:pt x="2184036" y="1121151"/>
                </a:cubicBezTo>
                <a:cubicBezTo>
                  <a:pt x="2206733" y="1100346"/>
                  <a:pt x="2249350" y="1055836"/>
                  <a:pt x="2249350" y="1055836"/>
                </a:cubicBezTo>
                <a:cubicBezTo>
                  <a:pt x="2267920" y="1009410"/>
                  <a:pt x="2280012" y="990606"/>
                  <a:pt x="2277342" y="934538"/>
                </a:cubicBezTo>
                <a:cubicBezTo>
                  <a:pt x="2272293" y="828501"/>
                  <a:pt x="2262517" y="722636"/>
                  <a:pt x="2249350" y="617298"/>
                </a:cubicBezTo>
                <a:cubicBezTo>
                  <a:pt x="2246910" y="597779"/>
                  <a:pt x="2238678" y="579289"/>
                  <a:pt x="2230689" y="561314"/>
                </a:cubicBezTo>
                <a:cubicBezTo>
                  <a:pt x="2197730" y="487156"/>
                  <a:pt x="2151536" y="400294"/>
                  <a:pt x="2100060" y="337379"/>
                </a:cubicBezTo>
                <a:cubicBezTo>
                  <a:pt x="2072068" y="303167"/>
                  <a:pt x="2052865" y="259262"/>
                  <a:pt x="2016085" y="234742"/>
                </a:cubicBezTo>
                <a:cubicBezTo>
                  <a:pt x="1942593" y="185748"/>
                  <a:pt x="1899180" y="158013"/>
                  <a:pt x="1820142" y="94783"/>
                </a:cubicBezTo>
                <a:cubicBezTo>
                  <a:pt x="1768203" y="53232"/>
                  <a:pt x="1779771" y="57143"/>
                  <a:pt x="1717505" y="29469"/>
                </a:cubicBezTo>
                <a:cubicBezTo>
                  <a:pt x="1692491" y="18352"/>
                  <a:pt x="1670096" y="16860"/>
                  <a:pt x="1642860" y="10808"/>
                </a:cubicBezTo>
                <a:cubicBezTo>
                  <a:pt x="1630342" y="8026"/>
                  <a:pt x="1617979" y="4587"/>
                  <a:pt x="1605538" y="1477"/>
                </a:cubicBezTo>
                <a:cubicBezTo>
                  <a:pt x="1582404" y="3257"/>
                  <a:pt x="1496525" y="0"/>
                  <a:pt x="1456248" y="20138"/>
                </a:cubicBezTo>
                <a:cubicBezTo>
                  <a:pt x="1446218" y="25153"/>
                  <a:pt x="1437587" y="32579"/>
                  <a:pt x="1428256" y="38800"/>
                </a:cubicBezTo>
                <a:cubicBezTo>
                  <a:pt x="1425146" y="48130"/>
                  <a:pt x="1423324" y="57994"/>
                  <a:pt x="1418926" y="66791"/>
                </a:cubicBezTo>
                <a:cubicBezTo>
                  <a:pt x="1413911" y="76821"/>
                  <a:pt x="1403345" y="84000"/>
                  <a:pt x="1400264" y="94783"/>
                </a:cubicBezTo>
                <a:cubicBezTo>
                  <a:pt x="1396846" y="106745"/>
                  <a:pt x="1400264" y="119665"/>
                  <a:pt x="1400264" y="13210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180975" y="1844675"/>
            <a:ext cx="2600325" cy="1092200"/>
          </a:xfrm>
          <a:custGeom>
            <a:avLst/>
            <a:gdLst>
              <a:gd name="connsiteX0" fmla="*/ 2340003 w 2619922"/>
              <a:gd name="connsiteY0" fmla="*/ 298580 h 1091682"/>
              <a:gd name="connsiteX1" fmla="*/ 2284020 w 2619922"/>
              <a:gd name="connsiteY1" fmla="*/ 270588 h 1091682"/>
              <a:gd name="connsiteX2" fmla="*/ 2237367 w 2619922"/>
              <a:gd name="connsiteY2" fmla="*/ 261257 h 1091682"/>
              <a:gd name="connsiteX3" fmla="*/ 2088077 w 2619922"/>
              <a:gd name="connsiteY3" fmla="*/ 242596 h 1091682"/>
              <a:gd name="connsiteX4" fmla="*/ 1742844 w 2619922"/>
              <a:gd name="connsiteY4" fmla="*/ 233266 h 1091682"/>
              <a:gd name="connsiteX5" fmla="*/ 1500248 w 2619922"/>
              <a:gd name="connsiteY5" fmla="*/ 223935 h 1091682"/>
              <a:gd name="connsiteX6" fmla="*/ 903089 w 2619922"/>
              <a:gd name="connsiteY6" fmla="*/ 233266 h 1091682"/>
              <a:gd name="connsiteX7" fmla="*/ 753799 w 2619922"/>
              <a:gd name="connsiteY7" fmla="*/ 261257 h 1091682"/>
              <a:gd name="connsiteX8" fmla="*/ 501873 w 2619922"/>
              <a:gd name="connsiteY8" fmla="*/ 298580 h 1091682"/>
              <a:gd name="connsiteX9" fmla="*/ 389905 w 2619922"/>
              <a:gd name="connsiteY9" fmla="*/ 345233 h 1091682"/>
              <a:gd name="connsiteX10" fmla="*/ 296599 w 2619922"/>
              <a:gd name="connsiteY10" fmla="*/ 373225 h 1091682"/>
              <a:gd name="connsiteX11" fmla="*/ 221954 w 2619922"/>
              <a:gd name="connsiteY11" fmla="*/ 401217 h 1091682"/>
              <a:gd name="connsiteX12" fmla="*/ 165971 w 2619922"/>
              <a:gd name="connsiteY12" fmla="*/ 447870 h 1091682"/>
              <a:gd name="connsiteX13" fmla="*/ 100656 w 2619922"/>
              <a:gd name="connsiteY13" fmla="*/ 485192 h 1091682"/>
              <a:gd name="connsiteX14" fmla="*/ 35342 w 2619922"/>
              <a:gd name="connsiteY14" fmla="*/ 550506 h 1091682"/>
              <a:gd name="connsiteX15" fmla="*/ 16681 w 2619922"/>
              <a:gd name="connsiteY15" fmla="*/ 606490 h 1091682"/>
              <a:gd name="connsiteX16" fmla="*/ 26012 w 2619922"/>
              <a:gd name="connsiteY16" fmla="*/ 839755 h 1091682"/>
              <a:gd name="connsiteX17" fmla="*/ 44673 w 2619922"/>
              <a:gd name="connsiteY17" fmla="*/ 886408 h 1091682"/>
              <a:gd name="connsiteX18" fmla="*/ 81995 w 2619922"/>
              <a:gd name="connsiteY18" fmla="*/ 979715 h 1091682"/>
              <a:gd name="connsiteX19" fmla="*/ 100656 w 2619922"/>
              <a:gd name="connsiteY19" fmla="*/ 1007706 h 1091682"/>
              <a:gd name="connsiteX20" fmla="*/ 128648 w 2619922"/>
              <a:gd name="connsiteY20" fmla="*/ 1026368 h 1091682"/>
              <a:gd name="connsiteX21" fmla="*/ 147310 w 2619922"/>
              <a:gd name="connsiteY21" fmla="*/ 1045029 h 1091682"/>
              <a:gd name="connsiteX22" fmla="*/ 221954 w 2619922"/>
              <a:gd name="connsiteY22" fmla="*/ 1082351 h 1091682"/>
              <a:gd name="connsiteX23" fmla="*/ 352583 w 2619922"/>
              <a:gd name="connsiteY23" fmla="*/ 1091682 h 1091682"/>
              <a:gd name="connsiteX24" fmla="*/ 1108363 w 2619922"/>
              <a:gd name="connsiteY24" fmla="*/ 1026368 h 1091682"/>
              <a:gd name="connsiteX25" fmla="*/ 1341628 w 2619922"/>
              <a:gd name="connsiteY25" fmla="*/ 970384 h 1091682"/>
              <a:gd name="connsiteX26" fmla="*/ 1742844 w 2619922"/>
              <a:gd name="connsiteY26" fmla="*/ 886408 h 1091682"/>
              <a:gd name="connsiteX27" fmla="*/ 2041424 w 2619922"/>
              <a:gd name="connsiteY27" fmla="*/ 802433 h 1091682"/>
              <a:gd name="connsiteX28" fmla="*/ 2284020 w 2619922"/>
              <a:gd name="connsiteY28" fmla="*/ 699796 h 1091682"/>
              <a:gd name="connsiteX29" fmla="*/ 2386656 w 2619922"/>
              <a:gd name="connsiteY29" fmla="*/ 671804 h 1091682"/>
              <a:gd name="connsiteX30" fmla="*/ 2414648 w 2619922"/>
              <a:gd name="connsiteY30" fmla="*/ 653143 h 1091682"/>
              <a:gd name="connsiteX31" fmla="*/ 2470632 w 2619922"/>
              <a:gd name="connsiteY31" fmla="*/ 671804 h 1091682"/>
              <a:gd name="connsiteX32" fmla="*/ 2517285 w 2619922"/>
              <a:gd name="connsiteY32" fmla="*/ 699796 h 1091682"/>
              <a:gd name="connsiteX33" fmla="*/ 2582599 w 2619922"/>
              <a:gd name="connsiteY33" fmla="*/ 690466 h 1091682"/>
              <a:gd name="connsiteX34" fmla="*/ 2601261 w 2619922"/>
              <a:gd name="connsiteY34" fmla="*/ 662474 h 1091682"/>
              <a:gd name="connsiteX35" fmla="*/ 2619922 w 2619922"/>
              <a:gd name="connsiteY35" fmla="*/ 578498 h 1091682"/>
              <a:gd name="connsiteX36" fmla="*/ 2601261 w 2619922"/>
              <a:gd name="connsiteY36" fmla="*/ 401217 h 1091682"/>
              <a:gd name="connsiteX37" fmla="*/ 2591930 w 2619922"/>
              <a:gd name="connsiteY37" fmla="*/ 373225 h 1091682"/>
              <a:gd name="connsiteX38" fmla="*/ 2554607 w 2619922"/>
              <a:gd name="connsiteY38" fmla="*/ 289249 h 1091682"/>
              <a:gd name="connsiteX39" fmla="*/ 2526616 w 2619922"/>
              <a:gd name="connsiteY39" fmla="*/ 242596 h 1091682"/>
              <a:gd name="connsiteX40" fmla="*/ 2470632 w 2619922"/>
              <a:gd name="connsiteY40" fmla="*/ 158621 h 1091682"/>
              <a:gd name="connsiteX41" fmla="*/ 2461301 w 2619922"/>
              <a:gd name="connsiteY41" fmla="*/ 121298 h 1091682"/>
              <a:gd name="connsiteX42" fmla="*/ 2433310 w 2619922"/>
              <a:gd name="connsiteY42" fmla="*/ 83976 h 1091682"/>
              <a:gd name="connsiteX43" fmla="*/ 2395987 w 2619922"/>
              <a:gd name="connsiteY43" fmla="*/ 46653 h 1091682"/>
              <a:gd name="connsiteX44" fmla="*/ 2358665 w 2619922"/>
              <a:gd name="connsiteY44" fmla="*/ 27992 h 1091682"/>
              <a:gd name="connsiteX45" fmla="*/ 2265359 w 2619922"/>
              <a:gd name="connsiteY45" fmla="*/ 0 h 1091682"/>
              <a:gd name="connsiteX46" fmla="*/ 2153391 w 2619922"/>
              <a:gd name="connsiteY46" fmla="*/ 18661 h 1091682"/>
              <a:gd name="connsiteX47" fmla="*/ 2106738 w 2619922"/>
              <a:gd name="connsiteY47" fmla="*/ 46653 h 1091682"/>
              <a:gd name="connsiteX48" fmla="*/ 2069416 w 2619922"/>
              <a:gd name="connsiteY48" fmla="*/ 74645 h 1091682"/>
              <a:gd name="connsiteX49" fmla="*/ 2041424 w 2619922"/>
              <a:gd name="connsiteY49" fmla="*/ 93306 h 1091682"/>
              <a:gd name="connsiteX50" fmla="*/ 2013432 w 2619922"/>
              <a:gd name="connsiteY50" fmla="*/ 121298 h 1091682"/>
              <a:gd name="connsiteX51" fmla="*/ 2004101 w 2619922"/>
              <a:gd name="connsiteY51" fmla="*/ 195943 h 109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9922" h="1091682">
                <a:moveTo>
                  <a:pt x="2340003" y="298580"/>
                </a:moveTo>
                <a:cubicBezTo>
                  <a:pt x="2321342" y="289249"/>
                  <a:pt x="2303628" y="277718"/>
                  <a:pt x="2284020" y="270588"/>
                </a:cubicBezTo>
                <a:cubicBezTo>
                  <a:pt x="2269116" y="265168"/>
                  <a:pt x="2252848" y="264697"/>
                  <a:pt x="2237367" y="261257"/>
                </a:cubicBezTo>
                <a:cubicBezTo>
                  <a:pt x="2162450" y="244609"/>
                  <a:pt x="2216503" y="247838"/>
                  <a:pt x="2088077" y="242596"/>
                </a:cubicBezTo>
                <a:cubicBezTo>
                  <a:pt x="1973053" y="237901"/>
                  <a:pt x="1857906" y="236919"/>
                  <a:pt x="1742844" y="233266"/>
                </a:cubicBezTo>
                <a:lnTo>
                  <a:pt x="1500248" y="223935"/>
                </a:lnTo>
                <a:cubicBezTo>
                  <a:pt x="1301195" y="227045"/>
                  <a:pt x="1101918" y="223325"/>
                  <a:pt x="903089" y="233266"/>
                </a:cubicBezTo>
                <a:cubicBezTo>
                  <a:pt x="852522" y="235794"/>
                  <a:pt x="803772" y="253122"/>
                  <a:pt x="753799" y="261257"/>
                </a:cubicBezTo>
                <a:cubicBezTo>
                  <a:pt x="670010" y="274897"/>
                  <a:pt x="501873" y="298580"/>
                  <a:pt x="501873" y="298580"/>
                </a:cubicBezTo>
                <a:cubicBezTo>
                  <a:pt x="464550" y="314131"/>
                  <a:pt x="427904" y="331415"/>
                  <a:pt x="389905" y="345233"/>
                </a:cubicBezTo>
                <a:cubicBezTo>
                  <a:pt x="359389" y="356330"/>
                  <a:pt x="327404" y="362957"/>
                  <a:pt x="296599" y="373225"/>
                </a:cubicBezTo>
                <a:cubicBezTo>
                  <a:pt x="271389" y="381628"/>
                  <a:pt x="246836" y="391886"/>
                  <a:pt x="221954" y="401217"/>
                </a:cubicBezTo>
                <a:cubicBezTo>
                  <a:pt x="203293" y="416768"/>
                  <a:pt x="185943" y="434043"/>
                  <a:pt x="165971" y="447870"/>
                </a:cubicBezTo>
                <a:cubicBezTo>
                  <a:pt x="145354" y="462143"/>
                  <a:pt x="120373" y="469700"/>
                  <a:pt x="100656" y="485192"/>
                </a:cubicBezTo>
                <a:cubicBezTo>
                  <a:pt x="76446" y="504214"/>
                  <a:pt x="35342" y="550506"/>
                  <a:pt x="35342" y="550506"/>
                </a:cubicBezTo>
                <a:cubicBezTo>
                  <a:pt x="29122" y="569167"/>
                  <a:pt x="20306" y="587156"/>
                  <a:pt x="16681" y="606490"/>
                </a:cubicBezTo>
                <a:cubicBezTo>
                  <a:pt x="0" y="695456"/>
                  <a:pt x="7234" y="745867"/>
                  <a:pt x="26012" y="839755"/>
                </a:cubicBezTo>
                <a:cubicBezTo>
                  <a:pt x="29297" y="856179"/>
                  <a:pt x="38453" y="870857"/>
                  <a:pt x="44673" y="886408"/>
                </a:cubicBezTo>
                <a:cubicBezTo>
                  <a:pt x="56940" y="947745"/>
                  <a:pt x="46553" y="923007"/>
                  <a:pt x="81995" y="979715"/>
                </a:cubicBezTo>
                <a:cubicBezTo>
                  <a:pt x="87938" y="989224"/>
                  <a:pt x="92727" y="999777"/>
                  <a:pt x="100656" y="1007706"/>
                </a:cubicBezTo>
                <a:cubicBezTo>
                  <a:pt x="108586" y="1015636"/>
                  <a:pt x="119891" y="1019363"/>
                  <a:pt x="128648" y="1026368"/>
                </a:cubicBezTo>
                <a:cubicBezTo>
                  <a:pt x="135517" y="1031863"/>
                  <a:pt x="140441" y="1039534"/>
                  <a:pt x="147310" y="1045029"/>
                </a:cubicBezTo>
                <a:cubicBezTo>
                  <a:pt x="166127" y="1060082"/>
                  <a:pt x="199407" y="1078791"/>
                  <a:pt x="221954" y="1082351"/>
                </a:cubicBezTo>
                <a:cubicBezTo>
                  <a:pt x="265074" y="1089159"/>
                  <a:pt x="309040" y="1088572"/>
                  <a:pt x="352583" y="1091682"/>
                </a:cubicBezTo>
                <a:cubicBezTo>
                  <a:pt x="434567" y="1085719"/>
                  <a:pt x="938568" y="1056332"/>
                  <a:pt x="1108363" y="1026368"/>
                </a:cubicBezTo>
                <a:cubicBezTo>
                  <a:pt x="1187109" y="1012472"/>
                  <a:pt x="1263542" y="987609"/>
                  <a:pt x="1341628" y="970384"/>
                </a:cubicBezTo>
                <a:cubicBezTo>
                  <a:pt x="1475057" y="940951"/>
                  <a:pt x="1615498" y="935931"/>
                  <a:pt x="1742844" y="886408"/>
                </a:cubicBezTo>
                <a:cubicBezTo>
                  <a:pt x="1951789" y="805152"/>
                  <a:pt x="1851331" y="829589"/>
                  <a:pt x="2041424" y="802433"/>
                </a:cubicBezTo>
                <a:cubicBezTo>
                  <a:pt x="2112859" y="766716"/>
                  <a:pt x="2208254" y="714948"/>
                  <a:pt x="2284020" y="699796"/>
                </a:cubicBezTo>
                <a:cubicBezTo>
                  <a:pt x="2309062" y="694788"/>
                  <a:pt x="2366358" y="685336"/>
                  <a:pt x="2386656" y="671804"/>
                </a:cubicBezTo>
                <a:lnTo>
                  <a:pt x="2414648" y="653143"/>
                </a:lnTo>
                <a:cubicBezTo>
                  <a:pt x="2433309" y="659363"/>
                  <a:pt x="2456723" y="657894"/>
                  <a:pt x="2470632" y="671804"/>
                </a:cubicBezTo>
                <a:cubicBezTo>
                  <a:pt x="2496247" y="697421"/>
                  <a:pt x="2480947" y="687684"/>
                  <a:pt x="2517285" y="699796"/>
                </a:cubicBezTo>
                <a:cubicBezTo>
                  <a:pt x="2539056" y="696686"/>
                  <a:pt x="2562502" y="699398"/>
                  <a:pt x="2582599" y="690466"/>
                </a:cubicBezTo>
                <a:cubicBezTo>
                  <a:pt x="2592847" y="685912"/>
                  <a:pt x="2596246" y="672504"/>
                  <a:pt x="2601261" y="662474"/>
                </a:cubicBezTo>
                <a:cubicBezTo>
                  <a:pt x="2612744" y="639508"/>
                  <a:pt x="2616339" y="599992"/>
                  <a:pt x="2619922" y="578498"/>
                </a:cubicBezTo>
                <a:cubicBezTo>
                  <a:pt x="2613702" y="519404"/>
                  <a:pt x="2609290" y="460092"/>
                  <a:pt x="2601261" y="401217"/>
                </a:cubicBezTo>
                <a:cubicBezTo>
                  <a:pt x="2599932" y="391472"/>
                  <a:pt x="2595383" y="382434"/>
                  <a:pt x="2591930" y="373225"/>
                </a:cubicBezTo>
                <a:cubicBezTo>
                  <a:pt x="2579949" y="341277"/>
                  <a:pt x="2570922" y="318616"/>
                  <a:pt x="2554607" y="289249"/>
                </a:cubicBezTo>
                <a:cubicBezTo>
                  <a:pt x="2545800" y="273396"/>
                  <a:pt x="2534726" y="258817"/>
                  <a:pt x="2526616" y="242596"/>
                </a:cubicBezTo>
                <a:cubicBezTo>
                  <a:pt x="2488824" y="167012"/>
                  <a:pt x="2533028" y="221017"/>
                  <a:pt x="2470632" y="158621"/>
                </a:cubicBezTo>
                <a:cubicBezTo>
                  <a:pt x="2467522" y="146180"/>
                  <a:pt x="2467036" y="132768"/>
                  <a:pt x="2461301" y="121298"/>
                </a:cubicBezTo>
                <a:cubicBezTo>
                  <a:pt x="2454347" y="107389"/>
                  <a:pt x="2443550" y="95679"/>
                  <a:pt x="2433310" y="83976"/>
                </a:cubicBezTo>
                <a:cubicBezTo>
                  <a:pt x="2421724" y="70735"/>
                  <a:pt x="2410062" y="57210"/>
                  <a:pt x="2395987" y="46653"/>
                </a:cubicBezTo>
                <a:cubicBezTo>
                  <a:pt x="2384860" y="38308"/>
                  <a:pt x="2371579" y="33158"/>
                  <a:pt x="2358665" y="27992"/>
                </a:cubicBezTo>
                <a:cubicBezTo>
                  <a:pt x="2320808" y="12850"/>
                  <a:pt x="2302016" y="9165"/>
                  <a:pt x="2265359" y="0"/>
                </a:cubicBezTo>
                <a:cubicBezTo>
                  <a:pt x="2228036" y="6220"/>
                  <a:pt x="2189691" y="7985"/>
                  <a:pt x="2153391" y="18661"/>
                </a:cubicBezTo>
                <a:cubicBezTo>
                  <a:pt x="2135992" y="23778"/>
                  <a:pt x="2121828" y="36593"/>
                  <a:pt x="2106738" y="46653"/>
                </a:cubicBezTo>
                <a:cubicBezTo>
                  <a:pt x="2093799" y="55279"/>
                  <a:pt x="2082070" y="65606"/>
                  <a:pt x="2069416" y="74645"/>
                </a:cubicBezTo>
                <a:cubicBezTo>
                  <a:pt x="2060291" y="81163"/>
                  <a:pt x="2050039" y="86127"/>
                  <a:pt x="2041424" y="93306"/>
                </a:cubicBezTo>
                <a:cubicBezTo>
                  <a:pt x="2031287" y="101754"/>
                  <a:pt x="2022763" y="111967"/>
                  <a:pt x="2013432" y="121298"/>
                </a:cubicBezTo>
                <a:cubicBezTo>
                  <a:pt x="1999183" y="164043"/>
                  <a:pt x="2004101" y="139455"/>
                  <a:pt x="2004101" y="19594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19460"/>
                                        </p:tgtEl>
                                      </p:cBhvr>
                                    </p:animEffect>
                                    <p:set>
                                      <p:cBhvr>
                                        <p:cTn id="37" dur="1" fill="hold">
                                          <p:stCondLst>
                                            <p:cond delay="499"/>
                                          </p:stCondLst>
                                        </p:cTn>
                                        <p:tgtEl>
                                          <p:spTgt spid="19460"/>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2000"/>
                                        <p:tgtEl>
                                          <p:spTgt spid="3">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2000"/>
                                        <p:tgtEl>
                                          <p:spTgt spid="3">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2000"/>
                                        <p:tgtEl>
                                          <p:spTgt spid="3">
                                            <p:txEl>
                                              <p:pRg st="3" end="3"/>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fade">
                                      <p:cBhvr>
                                        <p:cTn id="69" dur="2000"/>
                                        <p:tgtEl>
                                          <p:spTgt spid="3">
                                            <p:txEl>
                                              <p:pRg st="4" end="4"/>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fade">
                                      <p:cBhvr>
                                        <p:cTn id="74" dur="2000"/>
                                        <p:tgtEl>
                                          <p:spTgt spid="3">
                                            <p:txEl>
                                              <p:pRg st="5" end="5"/>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8897" y="-98043"/>
            <a:ext cx="7005637" cy="928688"/>
          </a:xfrm>
        </p:spPr>
        <p:txBody>
          <a:bodyPr/>
          <a:lstStyle/>
          <a:p>
            <a:pPr eaLnBrk="1" fontAlgn="auto" hangingPunct="1">
              <a:spcAft>
                <a:spcPts val="0"/>
              </a:spcAft>
              <a:defRPr/>
            </a:pPr>
            <a:r>
              <a:rPr lang="en-CA" dirty="0">
                <a:solidFill>
                  <a:schemeClr val="tx2">
                    <a:satMod val="130000"/>
                  </a:schemeClr>
                </a:solidFill>
              </a:rPr>
              <a:t>Canadian Tire Does It Right!</a:t>
            </a:r>
          </a:p>
        </p:txBody>
      </p:sp>
      <p:pic>
        <p:nvPicPr>
          <p:cNvPr id="2" name="Picture 1"/>
          <p:cNvPicPr>
            <a:picLocks noChangeAspect="1"/>
          </p:cNvPicPr>
          <p:nvPr/>
        </p:nvPicPr>
        <p:blipFill rotWithShape="1">
          <a:blip r:embed="rId2"/>
          <a:srcRect l="-3472" t="2575" r="19273" b="2575"/>
          <a:stretch/>
        </p:blipFill>
        <p:spPr>
          <a:xfrm>
            <a:off x="683568" y="908720"/>
            <a:ext cx="6984776" cy="26521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a:stretch>
            <a:fillRect/>
          </a:stretch>
        </p:blipFill>
        <p:spPr>
          <a:xfrm>
            <a:off x="1043608" y="3717032"/>
            <a:ext cx="6516216" cy="29563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6" name="Straight Arrow Connector 5"/>
          <p:cNvCxnSpPr/>
          <p:nvPr/>
        </p:nvCxnSpPr>
        <p:spPr>
          <a:xfrm flipV="1">
            <a:off x="251520" y="1124744"/>
            <a:ext cx="1080120" cy="86409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251520" y="4011951"/>
            <a:ext cx="1080120" cy="86409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309" y="117535"/>
            <a:ext cx="7675190" cy="1143000"/>
          </a:xfrm>
        </p:spPr>
        <p:txBody>
          <a:bodyPr>
            <a:normAutofit/>
          </a:bodyPr>
          <a:lstStyle/>
          <a:p>
            <a:pPr>
              <a:defRPr/>
            </a:pPr>
            <a:r>
              <a:rPr lang="en-US" dirty="0"/>
              <a:t>Setting the Page Property/Title</a:t>
            </a:r>
          </a:p>
        </p:txBody>
      </p:sp>
      <p:sp>
        <p:nvSpPr>
          <p:cNvPr id="3" name="Content Placeholder 2"/>
          <p:cNvSpPr>
            <a:spLocks noGrp="1"/>
          </p:cNvSpPr>
          <p:nvPr>
            <p:ph idx="1"/>
          </p:nvPr>
        </p:nvSpPr>
        <p:spPr>
          <a:xfrm>
            <a:off x="611188" y="1285875"/>
            <a:ext cx="8323262" cy="2719388"/>
          </a:xfrm>
        </p:spPr>
        <p:txBody>
          <a:bodyPr/>
          <a:lstStyle/>
          <a:p>
            <a:pPr>
              <a:defRPr/>
            </a:pPr>
            <a:r>
              <a:rPr lang="en-US" dirty="0"/>
              <a:t>Must set this </a:t>
            </a:r>
            <a:r>
              <a:rPr lang="en-US"/>
              <a:t>in Notepad</a:t>
            </a:r>
          </a:p>
          <a:p>
            <a:pPr>
              <a:defRPr/>
            </a:pPr>
            <a:r>
              <a:rPr lang="en-US" dirty="0"/>
              <a:t>Webpage Name | Website </a:t>
            </a:r>
            <a:br>
              <a:rPr lang="en-US" dirty="0"/>
            </a:br>
            <a:r>
              <a:rPr lang="en-US" dirty="0"/>
              <a:t>e.g.</a:t>
            </a:r>
            <a:br>
              <a:rPr lang="en-US" dirty="0"/>
            </a:br>
            <a:r>
              <a:rPr lang="en-US" i="1" dirty="0"/>
              <a:t>Sample Work | Laura’s Stained Glass</a:t>
            </a:r>
            <a:br>
              <a:rPr lang="en-US" i="1" dirty="0"/>
            </a:b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vs. CSS vs. JavaScript</a:t>
            </a:r>
          </a:p>
        </p:txBody>
      </p:sp>
      <p:sp>
        <p:nvSpPr>
          <p:cNvPr id="3" name="Content Placeholder 2"/>
          <p:cNvSpPr>
            <a:spLocks noGrp="1"/>
          </p:cNvSpPr>
          <p:nvPr>
            <p:ph idx="1"/>
          </p:nvPr>
        </p:nvSpPr>
        <p:spPr/>
        <p:txBody>
          <a:bodyPr/>
          <a:lstStyle/>
          <a:p>
            <a:r>
              <a:rPr lang="en-US" dirty="0"/>
              <a:t>Real World Example </a:t>
            </a:r>
            <a:r>
              <a:rPr lang="en-US" dirty="0">
                <a:sym typeface="Wingdings" panose="05000000000000000000" pitchFamily="2" charset="2"/>
              </a:rPr>
              <a:t> writing a book</a:t>
            </a:r>
          </a:p>
          <a:p>
            <a:r>
              <a:rPr lang="en-US" dirty="0">
                <a:sym typeface="Wingdings" panose="05000000000000000000" pitchFamily="2" charset="2"/>
              </a:rPr>
              <a:t>STEPS:</a:t>
            </a:r>
          </a:p>
          <a:p>
            <a:pPr marL="917575" lvl="1" indent="-514350">
              <a:buFont typeface="+mj-lt"/>
              <a:buAutoNum type="arabicPeriod"/>
            </a:pPr>
            <a:r>
              <a:rPr lang="en-US" dirty="0">
                <a:sym typeface="Wingdings" panose="05000000000000000000" pitchFamily="2" charset="2"/>
              </a:rPr>
              <a:t>Author writes the book – CREATES THE CONTENT OF BOOK</a:t>
            </a:r>
          </a:p>
          <a:p>
            <a:pPr marL="917575" lvl="1" indent="-514350">
              <a:buFont typeface="+mj-lt"/>
              <a:buAutoNum type="arabicPeriod"/>
            </a:pPr>
            <a:r>
              <a:rPr lang="en-US" dirty="0">
                <a:sym typeface="Wingdings" panose="05000000000000000000" pitchFamily="2" charset="2"/>
              </a:rPr>
              <a:t>Author sends book to publisher to make it look nice – SET THE LOOK AND FEEL OF BOOK</a:t>
            </a:r>
          </a:p>
          <a:p>
            <a:pPr marL="917575" lvl="1" indent="-514350">
              <a:buFont typeface="+mj-lt"/>
              <a:buAutoNum type="arabicPeriod"/>
            </a:pPr>
            <a:r>
              <a:rPr lang="en-US" dirty="0">
                <a:sym typeface="Wingdings" panose="05000000000000000000" pitchFamily="2" charset="2"/>
              </a:rPr>
              <a:t>Publisher decides to create an audio or an online book and then they need to allow readers to jump to chapters – SET UP THE BEHAVIOUR</a:t>
            </a:r>
          </a:p>
          <a:p>
            <a:pPr lvl="1"/>
            <a:endParaRPr lang="en-US" dirty="0"/>
          </a:p>
        </p:txBody>
      </p:sp>
    </p:spTree>
    <p:extLst>
      <p:ext uri="{BB962C8B-B14F-4D97-AF65-F5344CB8AC3E}">
        <p14:creationId xmlns:p14="http://schemas.microsoft.com/office/powerpoint/2010/main" val="39074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Real World Example</a:t>
            </a:r>
          </a:p>
        </p:txBody>
      </p:sp>
      <p:sp>
        <p:nvSpPr>
          <p:cNvPr id="3" name="Content Placeholder 2"/>
          <p:cNvSpPr>
            <a:spLocks noGrp="1"/>
          </p:cNvSpPr>
          <p:nvPr>
            <p:ph idx="1"/>
          </p:nvPr>
        </p:nvSpPr>
        <p:spPr/>
        <p:txBody>
          <a:bodyPr/>
          <a:lstStyle/>
          <a:p>
            <a:r>
              <a:rPr lang="en-US" dirty="0"/>
              <a:t>Birthday cake:</a:t>
            </a:r>
          </a:p>
          <a:p>
            <a:pPr marL="917575" lvl="1" indent="-514350">
              <a:buFont typeface="+mj-lt"/>
              <a:buAutoNum type="arabicPeriod"/>
            </a:pPr>
            <a:r>
              <a:rPr lang="en-US" dirty="0"/>
              <a:t>Bake/create cake</a:t>
            </a:r>
          </a:p>
          <a:p>
            <a:pPr marL="917575" lvl="1" indent="-514350">
              <a:buFont typeface="+mj-lt"/>
              <a:buAutoNum type="arabicPeriod"/>
            </a:pPr>
            <a:r>
              <a:rPr lang="en-US" dirty="0"/>
              <a:t>Decorate cake</a:t>
            </a:r>
          </a:p>
          <a:p>
            <a:pPr marL="917575" lvl="1" indent="-514350">
              <a:buFont typeface="+mj-lt"/>
              <a:buAutoNum type="arabicPeriod"/>
            </a:pPr>
            <a:r>
              <a:rPr lang="en-US" dirty="0"/>
              <a:t>Add trick candles</a:t>
            </a:r>
          </a:p>
          <a:p>
            <a:pPr marL="917575" lvl="1" indent="-514350">
              <a:buFont typeface="+mj-lt"/>
              <a:buAutoNum type="arabicPeriod"/>
            </a:pPr>
            <a:endParaRPr lang="en-US" dirty="0"/>
          </a:p>
          <a:p>
            <a:pPr marL="128587" indent="0">
              <a:buNone/>
            </a:pPr>
            <a:r>
              <a:rPr lang="en-US" dirty="0"/>
              <a:t>Always do 3 things:</a:t>
            </a:r>
          </a:p>
          <a:p>
            <a:pPr marL="642937" indent="-514350">
              <a:buFont typeface="+mj-lt"/>
              <a:buAutoNum type="arabicPeriod"/>
            </a:pPr>
            <a:r>
              <a:rPr lang="en-US" dirty="0"/>
              <a:t>Create content</a:t>
            </a:r>
          </a:p>
          <a:p>
            <a:pPr marL="642937" indent="-514350">
              <a:buFont typeface="+mj-lt"/>
              <a:buAutoNum type="arabicPeriod"/>
            </a:pPr>
            <a:r>
              <a:rPr lang="en-US" dirty="0"/>
              <a:t>Set look</a:t>
            </a:r>
          </a:p>
          <a:p>
            <a:pPr marL="642937" indent="-514350">
              <a:buFont typeface="+mj-lt"/>
              <a:buAutoNum type="arabicPeriod"/>
            </a:pPr>
            <a:r>
              <a:rPr lang="en-US" dirty="0"/>
              <a:t>Set </a:t>
            </a:r>
            <a:r>
              <a:rPr lang="en-US" dirty="0" err="1"/>
              <a:t>behaviour</a:t>
            </a:r>
            <a:endParaRPr lang="en-US" dirty="0"/>
          </a:p>
        </p:txBody>
      </p:sp>
      <p:pic>
        <p:nvPicPr>
          <p:cNvPr id="4" name="Picture 3"/>
          <p:cNvPicPr>
            <a:picLocks noChangeAspect="1"/>
          </p:cNvPicPr>
          <p:nvPr/>
        </p:nvPicPr>
        <p:blipFill>
          <a:blip r:embed="rId2"/>
          <a:stretch>
            <a:fillRect/>
          </a:stretch>
        </p:blipFill>
        <p:spPr>
          <a:xfrm>
            <a:off x="4447722" y="1117935"/>
            <a:ext cx="2544793" cy="1472065"/>
          </a:xfrm>
          <a:prstGeom prst="rect">
            <a:avLst/>
          </a:prstGeom>
        </p:spPr>
      </p:pic>
      <p:pic>
        <p:nvPicPr>
          <p:cNvPr id="5" name="Picture 4"/>
          <p:cNvPicPr>
            <a:picLocks noChangeAspect="1"/>
          </p:cNvPicPr>
          <p:nvPr/>
        </p:nvPicPr>
        <p:blipFill>
          <a:blip r:embed="rId3"/>
          <a:stretch>
            <a:fillRect/>
          </a:stretch>
        </p:blipFill>
        <p:spPr>
          <a:xfrm>
            <a:off x="6992515" y="2017706"/>
            <a:ext cx="1759435" cy="2125335"/>
          </a:xfrm>
          <a:prstGeom prst="rect">
            <a:avLst/>
          </a:prstGeom>
        </p:spPr>
      </p:pic>
      <p:pic>
        <p:nvPicPr>
          <p:cNvPr id="6" name="Picture 5"/>
          <p:cNvPicPr>
            <a:picLocks noChangeAspect="1"/>
          </p:cNvPicPr>
          <p:nvPr/>
        </p:nvPicPr>
        <p:blipFill>
          <a:blip r:embed="rId4"/>
          <a:stretch>
            <a:fillRect/>
          </a:stretch>
        </p:blipFill>
        <p:spPr>
          <a:xfrm>
            <a:off x="4597546" y="3068960"/>
            <a:ext cx="2245143" cy="2117397"/>
          </a:xfrm>
          <a:prstGeom prst="rect">
            <a:avLst/>
          </a:prstGeom>
        </p:spPr>
      </p:pic>
    </p:spTree>
    <p:extLst>
      <p:ext uri="{BB962C8B-B14F-4D97-AF65-F5344CB8AC3E}">
        <p14:creationId xmlns:p14="http://schemas.microsoft.com/office/powerpoint/2010/main" val="56456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barn(inVertical)">
                                      <p:cBhvr>
                                        <p:cTn id="49" dur="500"/>
                                        <p:tgtEl>
                                          <p:spTgt spid="3">
                                            <p:txEl>
                                              <p:pRg st="5" end="5"/>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arn(inVertical)">
                                      <p:cBhvr>
                                        <p:cTn id="52" dur="500"/>
                                        <p:tgtEl>
                                          <p:spTgt spid="3">
                                            <p:txEl>
                                              <p:pRg st="6" end="6"/>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barn(inVertical)">
                                      <p:cBhvr>
                                        <p:cTn id="55" dur="500"/>
                                        <p:tgtEl>
                                          <p:spTgt spid="3">
                                            <p:txEl>
                                              <p:pRg st="7" end="7"/>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barn(inVertical)">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Web Page</a:t>
            </a:r>
          </a:p>
        </p:txBody>
      </p:sp>
      <p:sp>
        <p:nvSpPr>
          <p:cNvPr id="3" name="Content Placeholder 2"/>
          <p:cNvSpPr>
            <a:spLocks noGrp="1"/>
          </p:cNvSpPr>
          <p:nvPr>
            <p:ph idx="1"/>
          </p:nvPr>
        </p:nvSpPr>
        <p:spPr/>
        <p:txBody>
          <a:bodyPr/>
          <a:lstStyle/>
          <a:p>
            <a:r>
              <a:rPr lang="en-US" dirty="0"/>
              <a:t>Content </a:t>
            </a:r>
            <a:r>
              <a:rPr lang="en-US" dirty="0">
                <a:sym typeface="Wingdings" panose="05000000000000000000" pitchFamily="2" charset="2"/>
              </a:rPr>
              <a:t> create an HTML file (.html)</a:t>
            </a:r>
            <a:endParaRPr lang="en-US" dirty="0"/>
          </a:p>
          <a:p>
            <a:r>
              <a:rPr lang="en-US" dirty="0"/>
              <a:t>Looks </a:t>
            </a:r>
            <a:r>
              <a:rPr lang="en-US" dirty="0">
                <a:sym typeface="Wingdings" panose="05000000000000000000" pitchFamily="2" charset="2"/>
              </a:rPr>
              <a:t> create a CSS file (.</a:t>
            </a:r>
            <a:r>
              <a:rPr lang="en-US" dirty="0" err="1">
                <a:sym typeface="Wingdings" panose="05000000000000000000" pitchFamily="2" charset="2"/>
              </a:rPr>
              <a:t>css</a:t>
            </a:r>
            <a:r>
              <a:rPr lang="en-US" dirty="0">
                <a:sym typeface="Wingdings" panose="05000000000000000000" pitchFamily="2" charset="2"/>
              </a:rPr>
              <a:t>) </a:t>
            </a:r>
            <a:r>
              <a:rPr lang="en-US" sz="2000" dirty="0">
                <a:sym typeface="Wingdings" panose="05000000000000000000" pitchFamily="2" charset="2"/>
              </a:rPr>
              <a:t>(or sometimes add CSS to the .html file)</a:t>
            </a:r>
            <a:endParaRPr lang="en-US" sz="2000" dirty="0"/>
          </a:p>
          <a:p>
            <a:r>
              <a:rPr lang="en-US" dirty="0" err="1"/>
              <a:t>Behaviour</a:t>
            </a:r>
            <a:r>
              <a:rPr lang="en-US" dirty="0"/>
              <a:t> </a:t>
            </a:r>
            <a:r>
              <a:rPr lang="en-US" dirty="0">
                <a:sym typeface="Wingdings" panose="05000000000000000000" pitchFamily="2" charset="2"/>
              </a:rPr>
              <a:t> create a JavaScript file (.</a:t>
            </a:r>
            <a:r>
              <a:rPr lang="en-US" dirty="0" err="1">
                <a:sym typeface="Wingdings" panose="05000000000000000000" pitchFamily="2" charset="2"/>
              </a:rPr>
              <a:t>js</a:t>
            </a:r>
            <a:r>
              <a:rPr lang="en-US" dirty="0">
                <a:sym typeface="Wingdings" panose="05000000000000000000" pitchFamily="2" charset="2"/>
              </a:rPr>
              <a:t>)</a:t>
            </a:r>
          </a:p>
          <a:p>
            <a:endParaRPr lang="en-US" dirty="0">
              <a:sym typeface="Wingdings" panose="05000000000000000000" pitchFamily="2" charset="2"/>
            </a:endParaRPr>
          </a:p>
          <a:p>
            <a:endParaRPr lang="en-US" dirty="0">
              <a:sym typeface="Wingdings" panose="05000000000000000000" pitchFamily="2" charset="2"/>
            </a:endParaRPr>
          </a:p>
          <a:p>
            <a:pPr marL="82550" indent="0">
              <a:buNone/>
            </a:pPr>
            <a:r>
              <a:rPr lang="en-US" dirty="0">
                <a:sym typeface="Wingdings" panose="05000000000000000000" pitchFamily="2" charset="2"/>
              </a:rPr>
              <a:t>In CS1033, we are just doing .html and .</a:t>
            </a:r>
            <a:r>
              <a:rPr lang="en-US" dirty="0" err="1">
                <a:sym typeface="Wingdings" panose="05000000000000000000" pitchFamily="2" charset="2"/>
              </a:rPr>
              <a:t>css</a:t>
            </a:r>
            <a:r>
              <a:rPr lang="en-US" dirty="0">
                <a:sym typeface="Wingdings" panose="05000000000000000000" pitchFamily="2" charset="2"/>
              </a:rPr>
              <a:t>.</a:t>
            </a:r>
          </a:p>
          <a:p>
            <a:pPr marL="82550" indent="0">
              <a:buNone/>
            </a:pPr>
            <a:r>
              <a:rPr lang="en-US" dirty="0">
                <a:sym typeface="Wingdings" panose="05000000000000000000" pitchFamily="2" charset="2"/>
              </a:rPr>
              <a:t>We are just doing minimal .</a:t>
            </a:r>
            <a:r>
              <a:rPr lang="en-US" dirty="0" err="1">
                <a:sym typeface="Wingdings" panose="05000000000000000000" pitchFamily="2" charset="2"/>
              </a:rPr>
              <a:t>css</a:t>
            </a:r>
            <a:r>
              <a:rPr lang="en-US" dirty="0">
                <a:sym typeface="Wingdings" panose="05000000000000000000" pitchFamily="2" charset="2"/>
              </a:rPr>
              <a:t>, if you take CS2033, you will learn even more </a:t>
            </a:r>
            <a:r>
              <a:rPr lang="en-US" dirty="0" err="1">
                <a:sym typeface="Wingdings" panose="05000000000000000000" pitchFamily="2" charset="2"/>
              </a:rPr>
              <a:t>css</a:t>
            </a:r>
            <a:r>
              <a:rPr lang="en-US" dirty="0">
                <a:sym typeface="Wingdings" panose="05000000000000000000" pitchFamily="2" charset="2"/>
              </a:rPr>
              <a:t> and a touch of .</a:t>
            </a:r>
            <a:r>
              <a:rPr lang="en-US" dirty="0" err="1">
                <a:sym typeface="Wingdings" panose="05000000000000000000" pitchFamily="2" charset="2"/>
              </a:rPr>
              <a:t>js</a:t>
            </a:r>
            <a:endParaRPr lang="en-US" dirty="0"/>
          </a:p>
        </p:txBody>
      </p:sp>
    </p:spTree>
    <p:extLst>
      <p:ext uri="{BB962C8B-B14F-4D97-AF65-F5344CB8AC3E}">
        <p14:creationId xmlns:p14="http://schemas.microsoft.com/office/powerpoint/2010/main" val="32640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518813"/>
          </a:xfrm>
        </p:spPr>
        <p:txBody>
          <a:bodyPr>
            <a:normAutofit fontScale="90000"/>
          </a:bodyPr>
          <a:lstStyle/>
          <a:p>
            <a:pPr eaLnBrk="1" fontAlgn="auto" hangingPunct="1">
              <a:spcAft>
                <a:spcPts val="0"/>
              </a:spcAft>
              <a:defRPr/>
            </a:pPr>
            <a:r>
              <a:rPr lang="en-CA" dirty="0">
                <a:solidFill>
                  <a:schemeClr val="tx2">
                    <a:satMod val="130000"/>
                  </a:schemeClr>
                </a:solidFill>
              </a:rPr>
              <a:t>Formatting Text</a:t>
            </a:r>
          </a:p>
        </p:txBody>
      </p:sp>
      <p:sp>
        <p:nvSpPr>
          <p:cNvPr id="59395" name="Content Placeholder 2"/>
          <p:cNvSpPr>
            <a:spLocks noGrp="1"/>
          </p:cNvSpPr>
          <p:nvPr>
            <p:ph idx="1"/>
          </p:nvPr>
        </p:nvSpPr>
        <p:spPr>
          <a:xfrm>
            <a:off x="606915" y="643432"/>
            <a:ext cx="8077200" cy="5072063"/>
          </a:xfrm>
        </p:spPr>
        <p:txBody>
          <a:bodyPr/>
          <a:lstStyle/>
          <a:p>
            <a:pPr eaLnBrk="1" hangingPunct="1"/>
            <a:r>
              <a:rPr lang="en-CA" altLang="en-US" dirty="0"/>
              <a:t>Headers </a:t>
            </a:r>
            <a:r>
              <a:rPr lang="en-CA" altLang="en-US" dirty="0">
                <a:sym typeface="Wingdings" panose="05000000000000000000" pitchFamily="2" charset="2"/>
              </a:rPr>
              <a:t> H1, H2, H3, H4, H5, H6</a:t>
            </a:r>
          </a:p>
          <a:p>
            <a:pPr lvl="1" eaLnBrk="1" hangingPunct="1"/>
            <a:r>
              <a:rPr lang="en-CA" altLang="en-US" dirty="0">
                <a:sym typeface="Wingdings" panose="05000000000000000000" pitchFamily="2" charset="2"/>
              </a:rPr>
              <a:t>H1 is the largest</a:t>
            </a:r>
          </a:p>
          <a:p>
            <a:pPr lvl="1" eaLnBrk="1" hangingPunct="1"/>
            <a:r>
              <a:rPr lang="en-CA" altLang="en-US" dirty="0">
                <a:sym typeface="Wingdings" panose="05000000000000000000" pitchFamily="2" charset="2"/>
              </a:rPr>
              <a:t>All are bolded</a:t>
            </a:r>
          </a:p>
          <a:p>
            <a:pPr lvl="1" eaLnBrk="1" hangingPunct="1"/>
            <a:r>
              <a:rPr lang="en-CA" altLang="en-US" dirty="0">
                <a:sym typeface="Wingdings" panose="05000000000000000000" pitchFamily="2" charset="2"/>
              </a:rPr>
              <a:t>All force a blank line after them</a:t>
            </a:r>
          </a:p>
        </p:txBody>
      </p:sp>
      <p:pic>
        <p:nvPicPr>
          <p:cNvPr id="3" name="Picture 2">
            <a:extLst>
              <a:ext uri="{FF2B5EF4-FFF2-40B4-BE49-F238E27FC236}">
                <a16:creationId xmlns:a16="http://schemas.microsoft.com/office/drawing/2014/main" id="{4539C25E-CD60-49B9-960C-76248EDAC10C}"/>
              </a:ext>
            </a:extLst>
          </p:cNvPr>
          <p:cNvPicPr>
            <a:picLocks noChangeAspect="1"/>
          </p:cNvPicPr>
          <p:nvPr/>
        </p:nvPicPr>
        <p:blipFill>
          <a:blip r:embed="rId2"/>
          <a:stretch>
            <a:fillRect/>
          </a:stretch>
        </p:blipFill>
        <p:spPr>
          <a:xfrm>
            <a:off x="1380919" y="2689377"/>
            <a:ext cx="7025099" cy="4297295"/>
          </a:xfrm>
          <a:prstGeom prst="rect">
            <a:avLst/>
          </a:prstGeom>
        </p:spPr>
      </p:pic>
      <p:pic>
        <p:nvPicPr>
          <p:cNvPr id="4" name="Picture 3">
            <a:extLst>
              <a:ext uri="{FF2B5EF4-FFF2-40B4-BE49-F238E27FC236}">
                <a16:creationId xmlns:a16="http://schemas.microsoft.com/office/drawing/2014/main" id="{8AEC0EFE-7C26-4256-A7F4-5D6302FAA28E}"/>
              </a:ext>
            </a:extLst>
          </p:cNvPr>
          <p:cNvPicPr>
            <a:picLocks noChangeAspect="1"/>
          </p:cNvPicPr>
          <p:nvPr/>
        </p:nvPicPr>
        <p:blipFill>
          <a:blip r:embed="rId3"/>
          <a:stretch>
            <a:fillRect/>
          </a:stretch>
        </p:blipFill>
        <p:spPr>
          <a:xfrm>
            <a:off x="606915" y="3017800"/>
            <a:ext cx="7917866" cy="3878916"/>
          </a:xfrm>
          <a:prstGeom prst="rect">
            <a:avLst/>
          </a:prstGeom>
        </p:spPr>
      </p:pic>
      <p:pic>
        <p:nvPicPr>
          <p:cNvPr id="8" name="Picture 7">
            <a:extLst>
              <a:ext uri="{FF2B5EF4-FFF2-40B4-BE49-F238E27FC236}">
                <a16:creationId xmlns:a16="http://schemas.microsoft.com/office/drawing/2014/main" id="{4F5B3BEB-187C-4CE2-BA49-8CDF71216D74}"/>
              </a:ext>
            </a:extLst>
          </p:cNvPr>
          <p:cNvPicPr>
            <a:picLocks noChangeAspect="1"/>
          </p:cNvPicPr>
          <p:nvPr/>
        </p:nvPicPr>
        <p:blipFill>
          <a:blip r:embed="rId4"/>
          <a:stretch>
            <a:fillRect/>
          </a:stretch>
        </p:blipFill>
        <p:spPr>
          <a:xfrm>
            <a:off x="1929754" y="2780928"/>
            <a:ext cx="5927428" cy="4352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 for this Week</a:t>
            </a:r>
          </a:p>
        </p:txBody>
      </p:sp>
      <p:sp>
        <p:nvSpPr>
          <p:cNvPr id="3" name="Content Placeholder 2"/>
          <p:cNvSpPr>
            <a:spLocks noGrp="1"/>
          </p:cNvSpPr>
          <p:nvPr>
            <p:ph idx="1"/>
          </p:nvPr>
        </p:nvSpPr>
        <p:spPr/>
        <p:txBody>
          <a:bodyPr/>
          <a:lstStyle/>
          <a:p>
            <a:r>
              <a:rPr lang="en-US" dirty="0"/>
              <a:t>Big Idea 1:</a:t>
            </a:r>
          </a:p>
          <a:p>
            <a:pPr lvl="1"/>
            <a:r>
              <a:rPr lang="en-US" dirty="0"/>
              <a:t>Consistency is what transforms average into excellent.</a:t>
            </a:r>
          </a:p>
          <a:p>
            <a:r>
              <a:rPr lang="en-US" dirty="0"/>
              <a:t>Big Idea 2: The beauty of HTML is its simplicity</a:t>
            </a:r>
          </a:p>
          <a:p>
            <a:pPr lvl="1"/>
            <a:r>
              <a:rPr lang="en-US" dirty="0"/>
              <a:t>Simplicity boils down to two steps:</a:t>
            </a:r>
          </a:p>
          <a:p>
            <a:pPr lvl="2"/>
            <a:r>
              <a:rPr lang="en-US" dirty="0"/>
              <a:t>Identify the essential</a:t>
            </a:r>
          </a:p>
          <a:p>
            <a:pPr lvl="2"/>
            <a:r>
              <a:rPr lang="en-US" dirty="0"/>
              <a:t>Eliminate the rest</a:t>
            </a:r>
          </a:p>
        </p:txBody>
      </p:sp>
    </p:spTree>
    <p:extLst>
      <p:ext uri="{BB962C8B-B14F-4D97-AF65-F5344CB8AC3E}">
        <p14:creationId xmlns:p14="http://schemas.microsoft.com/office/powerpoint/2010/main" val="3087847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286750" cy="1125538"/>
          </a:xfrm>
        </p:spPr>
        <p:txBody>
          <a:bodyPr>
            <a:normAutofit fontScale="90000"/>
          </a:bodyPr>
          <a:lstStyle/>
          <a:p>
            <a:pPr eaLnBrk="1" fontAlgn="auto" hangingPunct="1">
              <a:spcAft>
                <a:spcPts val="0"/>
              </a:spcAft>
              <a:defRPr/>
            </a:pPr>
            <a:r>
              <a:rPr lang="en-CA" dirty="0">
                <a:solidFill>
                  <a:schemeClr val="tx2">
                    <a:satMod val="130000"/>
                  </a:schemeClr>
                </a:solidFill>
              </a:rPr>
              <a:t>Changing Background and Link Colours</a:t>
            </a:r>
          </a:p>
        </p:txBody>
      </p:sp>
      <p:sp>
        <p:nvSpPr>
          <p:cNvPr id="51203" name="Content Placeholder 2"/>
          <p:cNvSpPr>
            <a:spLocks noGrp="1"/>
          </p:cNvSpPr>
          <p:nvPr>
            <p:ph idx="1"/>
          </p:nvPr>
        </p:nvSpPr>
        <p:spPr>
          <a:xfrm>
            <a:off x="793750" y="1284288"/>
            <a:ext cx="8077200" cy="5072062"/>
          </a:xfrm>
        </p:spPr>
        <p:txBody>
          <a:bodyPr/>
          <a:lstStyle/>
          <a:p>
            <a:pPr eaLnBrk="1" hangingPunct="1">
              <a:defRPr/>
            </a:pPr>
            <a:r>
              <a:rPr lang="en-CA" altLang="en-US" dirty="0"/>
              <a:t>If you decide to use a background image, make sure it is not too busy and the image file size is small.</a:t>
            </a:r>
          </a:p>
          <a:p>
            <a:pPr lvl="1" eaLnBrk="1" hangingPunct="1">
              <a:defRPr/>
            </a:pPr>
            <a:r>
              <a:rPr lang="en-CA" altLang="en-US" dirty="0">
                <a:hlinkClick r:id="rId2"/>
              </a:rPr>
              <a:t>https://affinity.pt/en/</a:t>
            </a:r>
            <a:r>
              <a:rPr lang="en-CA" altLang="en-US" dirty="0"/>
              <a:t> </a:t>
            </a:r>
          </a:p>
          <a:p>
            <a:pPr marL="82550" indent="0" eaLnBrk="1" hangingPunct="1">
              <a:buFont typeface="Wingdings 2" panose="05020102010507070707" pitchFamily="18" charset="2"/>
              <a:buNone/>
              <a:defRPr/>
            </a:pPr>
            <a:endParaRPr lang="en-CA" altLang="en-US" dirty="0"/>
          </a:p>
          <a:p>
            <a:pPr eaLnBrk="1" hangingPunct="1">
              <a:defRPr/>
            </a:pPr>
            <a:r>
              <a:rPr lang="en-CA" altLang="en-US" dirty="0"/>
              <a:t>Don’t forget about your links colours either! Try to pick colours that work with your site palette: </a:t>
            </a:r>
            <a:r>
              <a:rPr lang="en-CA" altLang="en-US" dirty="0">
                <a:hlinkClick r:id="rId3"/>
              </a:rPr>
              <a:t>http://duomgmt.com/</a:t>
            </a:r>
            <a:r>
              <a:rPr lang="en-CA" altLang="en-US" dirty="0"/>
              <a:t> </a:t>
            </a:r>
          </a:p>
          <a:p>
            <a:pPr eaLnBrk="1" hangingPunct="1">
              <a:defRPr/>
            </a:pPr>
            <a:r>
              <a:rPr lang="en-CA" altLang="en-US" dirty="0"/>
              <a:t>Remember to use GOOGLE!</a:t>
            </a:r>
          </a:p>
        </p:txBody>
      </p:sp>
      <p:pic>
        <p:nvPicPr>
          <p:cNvPr id="51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352" y="2276872"/>
            <a:ext cx="4364038"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2527071" y="3582017"/>
            <a:ext cx="6034039" cy="3107113"/>
          </a:xfrm>
          <a:prstGeom prst="rect">
            <a:avLst/>
          </a:prstGeom>
        </p:spPr>
      </p:pic>
      <p:pic>
        <p:nvPicPr>
          <p:cNvPr id="10" name="Picture 9"/>
          <p:cNvPicPr>
            <a:picLocks noChangeAspect="1"/>
          </p:cNvPicPr>
          <p:nvPr/>
        </p:nvPicPr>
        <p:blipFill>
          <a:blip r:embed="rId6"/>
          <a:stretch>
            <a:fillRect/>
          </a:stretch>
        </p:blipFill>
        <p:spPr>
          <a:xfrm>
            <a:off x="2483768" y="2841746"/>
            <a:ext cx="5974062" cy="3822830"/>
          </a:xfrm>
          <a:prstGeom prst="rect">
            <a:avLst/>
          </a:prstGeom>
        </p:spPr>
      </p:pic>
      <p:pic>
        <p:nvPicPr>
          <p:cNvPr id="3" name="Picture 2">
            <a:extLst>
              <a:ext uri="{FF2B5EF4-FFF2-40B4-BE49-F238E27FC236}">
                <a16:creationId xmlns:a16="http://schemas.microsoft.com/office/drawing/2014/main" id="{E038F2B8-DBBD-4778-ACE5-9F3FECB770F2}"/>
              </a:ext>
            </a:extLst>
          </p:cNvPr>
          <p:cNvPicPr>
            <a:picLocks noChangeAspect="1"/>
          </p:cNvPicPr>
          <p:nvPr/>
        </p:nvPicPr>
        <p:blipFill>
          <a:blip r:embed="rId7"/>
          <a:stretch>
            <a:fillRect/>
          </a:stretch>
        </p:blipFill>
        <p:spPr>
          <a:xfrm>
            <a:off x="875998" y="2942451"/>
            <a:ext cx="6421490" cy="36214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7" dur="500"/>
                                        <p:tgtEl>
                                          <p:spTgt spid="5120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12" dur="500"/>
                                        <p:tgtEl>
                                          <p:spTgt spid="5120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blinds(horizontal)">
                                      <p:cBhvr>
                                        <p:cTn id="17" dur="500"/>
                                        <p:tgtEl>
                                          <p:spTgt spid="512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51206"/>
                                        </p:tgtEl>
                                      </p:cBhvr>
                                    </p:animEffect>
                                    <p:set>
                                      <p:cBhvr>
                                        <p:cTn id="22" dur="1" fill="hold">
                                          <p:stCondLst>
                                            <p:cond delay="499"/>
                                          </p:stCondLst>
                                        </p:cTn>
                                        <p:tgtEl>
                                          <p:spTgt spid="5120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Graphics</a:t>
            </a:r>
          </a:p>
        </p:txBody>
      </p:sp>
      <p:sp>
        <p:nvSpPr>
          <p:cNvPr id="3" name="Content Placeholder 2"/>
          <p:cNvSpPr>
            <a:spLocks noGrp="1"/>
          </p:cNvSpPr>
          <p:nvPr>
            <p:ph idx="1"/>
          </p:nvPr>
        </p:nvSpPr>
        <p:spPr>
          <a:xfrm>
            <a:off x="468313" y="1125538"/>
            <a:ext cx="8077200" cy="5072062"/>
          </a:xfrm>
        </p:spPr>
        <p:txBody>
          <a:bodyPr/>
          <a:lstStyle/>
          <a:p>
            <a:pPr marL="365760" indent="-283464" eaLnBrk="1" fontAlgn="auto" hangingPunct="1">
              <a:spcAft>
                <a:spcPts val="0"/>
              </a:spcAft>
              <a:buFont typeface="Wingdings 2"/>
              <a:buChar char=""/>
              <a:defRPr/>
            </a:pPr>
            <a:r>
              <a:rPr lang="en-CA" dirty="0"/>
              <a:t>Add your images via html5-editor</a:t>
            </a:r>
          </a:p>
          <a:p>
            <a:pPr marL="365760" indent="-283464" eaLnBrk="1" fontAlgn="auto" hangingPunct="1">
              <a:spcAft>
                <a:spcPts val="0"/>
              </a:spcAft>
              <a:buFont typeface="Wingdings 2"/>
              <a:buChar char=""/>
              <a:defRPr/>
            </a:pPr>
            <a:r>
              <a:rPr lang="en-CA" dirty="0"/>
              <a:t>ALWAYS set the alternative text:</a:t>
            </a:r>
          </a:p>
          <a:p>
            <a:pPr marL="640080" lvl="1" indent="-237744" eaLnBrk="1" fontAlgn="auto" hangingPunct="1">
              <a:spcAft>
                <a:spcPts val="0"/>
              </a:spcAft>
              <a:buFont typeface="Verdana"/>
              <a:buChar char="◦"/>
              <a:defRPr/>
            </a:pPr>
            <a:r>
              <a:rPr lang="en-CA" dirty="0"/>
              <a:t>Meet Barriers Free Access Requirements</a:t>
            </a:r>
          </a:p>
          <a:p>
            <a:pPr marL="640080" lvl="1" indent="-237744" eaLnBrk="1" fontAlgn="auto" hangingPunct="1">
              <a:spcAft>
                <a:spcPts val="0"/>
              </a:spcAft>
              <a:buFont typeface="Verdana"/>
              <a:buChar char="◦"/>
              <a:defRPr/>
            </a:pPr>
            <a:r>
              <a:rPr lang="en-CA" dirty="0"/>
              <a:t>Shows when page is loading</a:t>
            </a:r>
          </a:p>
          <a:p>
            <a:pPr marL="640080" lvl="1" indent="-237744" eaLnBrk="1" fontAlgn="auto" hangingPunct="1">
              <a:spcAft>
                <a:spcPts val="0"/>
              </a:spcAft>
              <a:buFont typeface="Verdana"/>
              <a:buChar char="◦"/>
              <a:defRPr/>
            </a:pPr>
            <a:r>
              <a:rPr lang="en-CA" dirty="0"/>
              <a:t>Shows up when using a text browser</a:t>
            </a:r>
          </a:p>
          <a:p>
            <a:pPr marL="640080" lvl="1" indent="-237744" eaLnBrk="1" fontAlgn="auto" hangingPunct="1">
              <a:spcAft>
                <a:spcPts val="0"/>
              </a:spcAft>
              <a:buFont typeface="Verdana"/>
              <a:buChar char="◦"/>
              <a:defRPr/>
            </a:pPr>
            <a:r>
              <a:rPr lang="en-CA" dirty="0"/>
              <a:t>Might be used as keywords in searches </a:t>
            </a:r>
          </a:p>
          <a:p>
            <a:pPr>
              <a:defRPr/>
            </a:pPr>
            <a:r>
              <a:rPr lang="en-US" dirty="0"/>
              <a:t>Set the Title attribute</a:t>
            </a:r>
          </a:p>
          <a:p>
            <a:pPr lvl="1">
              <a:defRPr/>
            </a:pPr>
            <a:r>
              <a:rPr lang="en-CA" dirty="0"/>
              <a:t>Shows when mouse hovers over</a:t>
            </a:r>
          </a:p>
          <a:p>
            <a:pPr lvl="1">
              <a:defRPr/>
            </a:pPr>
            <a:endParaRPr lang="en-US" dirty="0"/>
          </a:p>
        </p:txBody>
      </p:sp>
      <p:grpSp>
        <p:nvGrpSpPr>
          <p:cNvPr id="12" name="Group 11"/>
          <p:cNvGrpSpPr/>
          <p:nvPr/>
        </p:nvGrpSpPr>
        <p:grpSpPr>
          <a:xfrm>
            <a:off x="2111757" y="1690940"/>
            <a:ext cx="4947819" cy="5022672"/>
            <a:chOff x="4121457" y="1628800"/>
            <a:chExt cx="4947819" cy="5022672"/>
          </a:xfrm>
        </p:grpSpPr>
        <p:pic>
          <p:nvPicPr>
            <p:cNvPr id="10" name="Picture 9"/>
            <p:cNvPicPr>
              <a:picLocks noChangeAspect="1"/>
            </p:cNvPicPr>
            <p:nvPr/>
          </p:nvPicPr>
          <p:blipFill>
            <a:blip r:embed="rId2"/>
            <a:stretch>
              <a:fillRect/>
            </a:stretch>
          </p:blipFill>
          <p:spPr>
            <a:xfrm>
              <a:off x="4121457" y="1628800"/>
              <a:ext cx="4947819" cy="5022672"/>
            </a:xfrm>
            <a:prstGeom prst="rect">
              <a:avLst/>
            </a:prstGeom>
          </p:spPr>
        </p:pic>
        <p:sp>
          <p:nvSpPr>
            <p:cNvPr id="11" name="Rectangle 10"/>
            <p:cNvSpPr/>
            <p:nvPr/>
          </p:nvSpPr>
          <p:spPr>
            <a:xfrm>
              <a:off x="5292080" y="5733256"/>
              <a:ext cx="7920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Player </a:t>
              </a:r>
              <a:r>
                <a:rPr lang="en-US" sz="800" dirty="0" err="1">
                  <a:solidFill>
                    <a:schemeClr val="tx1"/>
                  </a:solidFill>
                </a:rPr>
                <a:t>Sandin</a:t>
              </a:r>
              <a:endParaRPr lang="en-US" sz="800" dirty="0">
                <a:solidFill>
                  <a:schemeClr val="tx1"/>
                </a:solidFill>
              </a:endParaRPr>
            </a:p>
          </p:txBody>
        </p:sp>
      </p:grpSp>
      <p:pic>
        <p:nvPicPr>
          <p:cNvPr id="4" name="Picture 3">
            <a:extLst>
              <a:ext uri="{FF2B5EF4-FFF2-40B4-BE49-F238E27FC236}">
                <a16:creationId xmlns:a16="http://schemas.microsoft.com/office/drawing/2014/main" id="{FFA9148E-0666-4E5B-83BA-1195529A13F9}"/>
              </a:ext>
            </a:extLst>
          </p:cNvPr>
          <p:cNvPicPr>
            <a:picLocks noChangeAspect="1"/>
          </p:cNvPicPr>
          <p:nvPr/>
        </p:nvPicPr>
        <p:blipFill>
          <a:blip r:embed="rId3"/>
          <a:stretch>
            <a:fillRect/>
          </a:stretch>
        </p:blipFill>
        <p:spPr>
          <a:xfrm>
            <a:off x="323527" y="3378151"/>
            <a:ext cx="8606162" cy="2573046"/>
          </a:xfrm>
          <a:prstGeom prst="rect">
            <a:avLst/>
          </a:prstGeom>
        </p:spPr>
      </p:pic>
      <p:pic>
        <p:nvPicPr>
          <p:cNvPr id="5" name="Picture 4">
            <a:extLst>
              <a:ext uri="{FF2B5EF4-FFF2-40B4-BE49-F238E27FC236}">
                <a16:creationId xmlns:a16="http://schemas.microsoft.com/office/drawing/2014/main" id="{0F83310D-25A4-4D4C-832F-8DFB7966A057}"/>
              </a:ext>
            </a:extLst>
          </p:cNvPr>
          <p:cNvPicPr>
            <a:picLocks noChangeAspect="1"/>
          </p:cNvPicPr>
          <p:nvPr/>
        </p:nvPicPr>
        <p:blipFill>
          <a:blip r:embed="rId4"/>
          <a:stretch>
            <a:fillRect/>
          </a:stretch>
        </p:blipFill>
        <p:spPr>
          <a:xfrm>
            <a:off x="892244" y="2590835"/>
            <a:ext cx="6355631" cy="4122777"/>
          </a:xfrm>
          <a:prstGeom prst="rect">
            <a:avLst/>
          </a:prstGeom>
        </p:spPr>
      </p:pic>
      <p:pic>
        <p:nvPicPr>
          <p:cNvPr id="13" name="Picture 12">
            <a:extLst>
              <a:ext uri="{FF2B5EF4-FFF2-40B4-BE49-F238E27FC236}">
                <a16:creationId xmlns:a16="http://schemas.microsoft.com/office/drawing/2014/main" id="{71A81E30-CAEE-4EF5-B7A0-B41398DAFBE4}"/>
              </a:ext>
            </a:extLst>
          </p:cNvPr>
          <p:cNvPicPr>
            <a:picLocks noChangeAspect="1"/>
          </p:cNvPicPr>
          <p:nvPr/>
        </p:nvPicPr>
        <p:blipFill>
          <a:blip r:embed="rId5"/>
          <a:stretch>
            <a:fillRect/>
          </a:stretch>
        </p:blipFill>
        <p:spPr>
          <a:xfrm>
            <a:off x="323527" y="3750387"/>
            <a:ext cx="8352159" cy="2648245"/>
          </a:xfrm>
          <a:prstGeom prst="rect">
            <a:avLst/>
          </a:prstGeom>
        </p:spPr>
      </p:pic>
      <p:pic>
        <p:nvPicPr>
          <p:cNvPr id="14" name="Picture 13">
            <a:extLst>
              <a:ext uri="{FF2B5EF4-FFF2-40B4-BE49-F238E27FC236}">
                <a16:creationId xmlns:a16="http://schemas.microsoft.com/office/drawing/2014/main" id="{05E6FD33-445B-4CD3-B55B-9B90AAD86E71}"/>
              </a:ext>
            </a:extLst>
          </p:cNvPr>
          <p:cNvPicPr>
            <a:picLocks noChangeAspect="1"/>
          </p:cNvPicPr>
          <p:nvPr/>
        </p:nvPicPr>
        <p:blipFill>
          <a:blip r:embed="rId6"/>
          <a:stretch>
            <a:fillRect/>
          </a:stretch>
        </p:blipFill>
        <p:spPr>
          <a:xfrm>
            <a:off x="1993430" y="4128421"/>
            <a:ext cx="4153260" cy="1158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Graphics Continued</a:t>
            </a:r>
          </a:p>
        </p:txBody>
      </p:sp>
      <p:sp>
        <p:nvSpPr>
          <p:cNvPr id="3" name="Content Placeholder 2"/>
          <p:cNvSpPr>
            <a:spLocks noGrp="1"/>
          </p:cNvSpPr>
          <p:nvPr>
            <p:ph idx="1"/>
          </p:nvPr>
        </p:nvSpPr>
        <p:spPr/>
        <p:txBody>
          <a:bodyPr/>
          <a:lstStyle/>
          <a:p>
            <a:pPr eaLnBrk="1" hangingPunct="1"/>
            <a:r>
              <a:rPr lang="en-CA" altLang="en-US" dirty="0"/>
              <a:t>Use common universal formats such as jpg, gif and </a:t>
            </a:r>
            <a:r>
              <a:rPr lang="en-CA" altLang="en-US" dirty="0" err="1"/>
              <a:t>png</a:t>
            </a:r>
            <a:r>
              <a:rPr lang="en-CA" altLang="en-US" dirty="0"/>
              <a:t> files that will work in any browser</a:t>
            </a:r>
          </a:p>
          <a:p>
            <a:pPr eaLnBrk="1" hangingPunct="1"/>
            <a:r>
              <a:rPr lang="en-CA" altLang="en-US" dirty="0"/>
              <a:t>Resize and compress the image as much as possible in Affinity (or other graphics package like Photoshop)  BEFORE putting the image file into your images folder.</a:t>
            </a:r>
          </a:p>
          <a:p>
            <a:pPr eaLnBrk="1" hangingPunct="1"/>
            <a:r>
              <a:rPr lang="en-CA" altLang="en-US" dirty="0"/>
              <a:t>Any resizing you do within html5-editor OR with </a:t>
            </a:r>
            <a:r>
              <a:rPr lang="en-CA" altLang="en-US"/>
              <a:t>css </a:t>
            </a:r>
            <a:r>
              <a:rPr lang="en-CA" altLang="en-US" dirty="0"/>
              <a:t>will not affect the download speed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400800" cy="2286000"/>
          </a:xfrm>
        </p:spPr>
        <p:txBody>
          <a:bodyPr/>
          <a:lstStyle/>
          <a:p>
            <a:pPr>
              <a:defRPr/>
            </a:pPr>
            <a:r>
              <a:rPr lang="en-US" dirty="0"/>
              <a:t>Types of Links</a:t>
            </a:r>
          </a:p>
        </p:txBody>
      </p:sp>
      <p:sp>
        <p:nvSpPr>
          <p:cNvPr id="5" name="Text Placeholder 4"/>
          <p:cNvSpPr>
            <a:spLocks noGrp="1"/>
          </p:cNvSpPr>
          <p:nvPr>
            <p:ph type="body" idx="1"/>
          </p:nvPr>
        </p:nvSpPr>
        <p:spPr>
          <a:xfrm>
            <a:off x="2578100" y="1066800"/>
            <a:ext cx="6400800" cy="1509713"/>
          </a:xfrm>
        </p:spPr>
        <p:txBody>
          <a:bodyPr/>
          <a:lstStyle/>
          <a:p>
            <a:pPr>
              <a:defRPr/>
            </a:pPr>
            <a:r>
              <a:rPr lang="en-US" dirty="0"/>
              <a:t>5 Basic Ones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5299075" cy="1143000"/>
          </a:xfrm>
        </p:spPr>
        <p:txBody>
          <a:bodyPr/>
          <a:lstStyle/>
          <a:p>
            <a:pPr eaLnBrk="1" fontAlgn="auto" hangingPunct="1">
              <a:spcAft>
                <a:spcPts val="0"/>
              </a:spcAft>
              <a:defRPr/>
            </a:pPr>
            <a:r>
              <a:rPr lang="en-CA" dirty="0">
                <a:solidFill>
                  <a:schemeClr val="tx2">
                    <a:satMod val="130000"/>
                  </a:schemeClr>
                </a:solidFill>
              </a:rPr>
              <a:t>Links – Type 1</a:t>
            </a:r>
          </a:p>
        </p:txBody>
      </p:sp>
      <p:sp>
        <p:nvSpPr>
          <p:cNvPr id="64515" name="Content Placeholder 2"/>
          <p:cNvSpPr>
            <a:spLocks noGrp="1"/>
          </p:cNvSpPr>
          <p:nvPr>
            <p:ph idx="1"/>
          </p:nvPr>
        </p:nvSpPr>
        <p:spPr>
          <a:xfrm>
            <a:off x="857250" y="1285875"/>
            <a:ext cx="8077200" cy="2786063"/>
          </a:xfrm>
        </p:spPr>
        <p:txBody>
          <a:bodyPr/>
          <a:lstStyle/>
          <a:p>
            <a:pPr eaLnBrk="1" hangingPunct="1"/>
            <a:r>
              <a:rPr lang="en-CA" altLang="en-US" b="1"/>
              <a:t>TYPE 1: Links to other pages within your site</a:t>
            </a:r>
            <a:r>
              <a:rPr lang="en-CA" altLang="en-US"/>
              <a:t>:</a:t>
            </a:r>
          </a:p>
          <a:p>
            <a:pPr lvl="1" eaLnBrk="1" hangingPunct="1"/>
            <a:r>
              <a:rPr lang="en-CA" altLang="en-US"/>
              <a:t>For Example:</a:t>
            </a:r>
          </a:p>
          <a:p>
            <a:pPr lvl="2" eaLnBrk="1" hangingPunct="1"/>
            <a:r>
              <a:rPr lang="en-CA" altLang="en-US"/>
              <a:t>Link from index.html to contactinfo.html</a:t>
            </a:r>
          </a:p>
          <a:p>
            <a:pPr lvl="2" eaLnBrk="1" hangingPunct="1"/>
            <a:r>
              <a:rPr lang="en-CA" altLang="en-US"/>
              <a:t>Link from contactinfo.html back to index.html</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581525"/>
            <a:ext cx="46704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5"/>
          <p:cNvSpPr>
            <a:spLocks noChangeArrowheads="1"/>
          </p:cNvSpPr>
          <p:nvPr/>
        </p:nvSpPr>
        <p:spPr bwMode="auto">
          <a:xfrm>
            <a:off x="1150938" y="4032250"/>
            <a:ext cx="7523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3"/>
              </a:rPr>
              <a:t>http://cs1033.gaul.csd.uwo.ca/~lreid2/examplesforta/assign3/student1/</a:t>
            </a:r>
            <a:r>
              <a:rPr lang="en-US" altLang="en-US" sz="1800">
                <a:latin typeface="Arial" panose="020B0604020202020204" pitchFamily="34" charset="0"/>
              </a:rPr>
              <a:t>  </a:t>
            </a:r>
          </a:p>
        </p:txBody>
      </p:sp>
      <p:pic>
        <p:nvPicPr>
          <p:cNvPr id="3" name="Picture 2">
            <a:extLst>
              <a:ext uri="{FF2B5EF4-FFF2-40B4-BE49-F238E27FC236}">
                <a16:creationId xmlns:a16="http://schemas.microsoft.com/office/drawing/2014/main" id="{AEA5E27A-17FB-4773-BE77-0B07EA592E0C}"/>
              </a:ext>
            </a:extLst>
          </p:cNvPr>
          <p:cNvPicPr>
            <a:picLocks noChangeAspect="1"/>
          </p:cNvPicPr>
          <p:nvPr/>
        </p:nvPicPr>
        <p:blipFill>
          <a:blip r:embed="rId4"/>
          <a:stretch>
            <a:fillRect/>
          </a:stretch>
        </p:blipFill>
        <p:spPr>
          <a:xfrm>
            <a:off x="75007" y="3133411"/>
            <a:ext cx="8993981" cy="3590987"/>
          </a:xfrm>
          <a:prstGeom prst="rect">
            <a:avLst/>
          </a:prstGeom>
        </p:spPr>
      </p:pic>
      <p:pic>
        <p:nvPicPr>
          <p:cNvPr id="8" name="Picture 7">
            <a:extLst>
              <a:ext uri="{FF2B5EF4-FFF2-40B4-BE49-F238E27FC236}">
                <a16:creationId xmlns:a16="http://schemas.microsoft.com/office/drawing/2014/main" id="{9790124D-B1B7-4D5D-A6CF-9313B077B1FD}"/>
              </a:ext>
            </a:extLst>
          </p:cNvPr>
          <p:cNvPicPr>
            <a:picLocks noChangeAspect="1"/>
          </p:cNvPicPr>
          <p:nvPr/>
        </p:nvPicPr>
        <p:blipFill>
          <a:blip r:embed="rId5"/>
          <a:stretch>
            <a:fillRect/>
          </a:stretch>
        </p:blipFill>
        <p:spPr>
          <a:xfrm>
            <a:off x="134539" y="3429000"/>
            <a:ext cx="8874919" cy="3083839"/>
          </a:xfrm>
          <a:prstGeom prst="rect">
            <a:avLst/>
          </a:prstGeom>
        </p:spPr>
      </p:pic>
      <p:pic>
        <p:nvPicPr>
          <p:cNvPr id="9" name="Picture 8">
            <a:extLst>
              <a:ext uri="{FF2B5EF4-FFF2-40B4-BE49-F238E27FC236}">
                <a16:creationId xmlns:a16="http://schemas.microsoft.com/office/drawing/2014/main" id="{D0CFDB8A-4534-4E26-A584-52AC7605FE5E}"/>
              </a:ext>
            </a:extLst>
          </p:cNvPr>
          <p:cNvPicPr>
            <a:picLocks noChangeAspect="1"/>
          </p:cNvPicPr>
          <p:nvPr/>
        </p:nvPicPr>
        <p:blipFill>
          <a:blip r:embed="rId6"/>
          <a:stretch>
            <a:fillRect/>
          </a:stretch>
        </p:blipFill>
        <p:spPr>
          <a:xfrm>
            <a:off x="929324" y="3095311"/>
            <a:ext cx="7285351" cy="3619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71411" y="4570759"/>
            <a:ext cx="8302497" cy="2212629"/>
          </a:xfrm>
          <a:prstGeom prst="rect">
            <a:avLst/>
          </a:prstGeom>
        </p:spPr>
      </p:pic>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Links – Type 2</a:t>
            </a:r>
          </a:p>
        </p:txBody>
      </p:sp>
      <p:sp>
        <p:nvSpPr>
          <p:cNvPr id="65539" name="Content Placeholder 2"/>
          <p:cNvSpPr>
            <a:spLocks noGrp="1"/>
          </p:cNvSpPr>
          <p:nvPr>
            <p:ph idx="1"/>
          </p:nvPr>
        </p:nvSpPr>
        <p:spPr>
          <a:xfrm>
            <a:off x="857250" y="1285875"/>
            <a:ext cx="8077200" cy="2714625"/>
          </a:xfrm>
        </p:spPr>
        <p:txBody>
          <a:bodyPr/>
          <a:lstStyle/>
          <a:p>
            <a:pPr eaLnBrk="1" hangingPunct="1"/>
            <a:r>
              <a:rPr lang="en-CA" altLang="en-US" b="1"/>
              <a:t>TYPE 2: Link to a different website</a:t>
            </a:r>
          </a:p>
          <a:p>
            <a:pPr lvl="1" eaLnBrk="1" hangingPunct="1"/>
            <a:r>
              <a:rPr lang="en-CA" altLang="en-US"/>
              <a:t>For example</a:t>
            </a:r>
          </a:p>
          <a:p>
            <a:pPr lvl="2" eaLnBrk="1" hangingPunct="1"/>
            <a:r>
              <a:rPr lang="en-CA" altLang="en-US"/>
              <a:t>Link from index.html to </a:t>
            </a:r>
            <a:r>
              <a:rPr lang="en-CA" altLang="en-US">
                <a:hlinkClick r:id="rId3"/>
              </a:rPr>
              <a:t>http://www.utoronto.ca</a:t>
            </a:r>
            <a:endParaRPr lang="en-CA" altLang="en-US"/>
          </a:p>
          <a:p>
            <a:pPr lvl="2" eaLnBrk="1" hangingPunct="1"/>
            <a:r>
              <a:rPr lang="en-CA" altLang="en-US"/>
              <a:t>Should open in new window or tab</a:t>
            </a:r>
          </a:p>
          <a:p>
            <a:pPr lvl="2" eaLnBrk="1" hangingPunct="1"/>
            <a:r>
              <a:rPr lang="en-CA" altLang="en-US"/>
              <a:t>Make sure you have http:// in front!</a:t>
            </a:r>
          </a:p>
        </p:txBody>
      </p:sp>
      <p:sp>
        <p:nvSpPr>
          <p:cNvPr id="65541" name="Rectangle 5"/>
          <p:cNvSpPr>
            <a:spLocks noChangeArrowheads="1"/>
          </p:cNvSpPr>
          <p:nvPr/>
        </p:nvSpPr>
        <p:spPr bwMode="auto">
          <a:xfrm>
            <a:off x="539750" y="3573463"/>
            <a:ext cx="32400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4"/>
              </a:rPr>
              <a:t>http://cs1033.gaul.csd.uwo.ca/~lreid2/examplesforta/assign3/student1/references.html</a:t>
            </a:r>
            <a:r>
              <a:rPr lang="en-US" altLang="en-US" sz="1800">
                <a:latin typeface="Arial" panose="020B0604020202020204" pitchFamily="34" charset="0"/>
              </a:rPr>
              <a:t>  </a:t>
            </a:r>
          </a:p>
        </p:txBody>
      </p:sp>
      <p:sp>
        <p:nvSpPr>
          <p:cNvPr id="3" name="Oval 2"/>
          <p:cNvSpPr/>
          <p:nvPr/>
        </p:nvSpPr>
        <p:spPr>
          <a:xfrm>
            <a:off x="8412361" y="7831137"/>
            <a:ext cx="619125" cy="287338"/>
          </a:xfrm>
          <a:prstGeom prst="ellipse">
            <a:avLst/>
          </a:prstGeom>
          <a:noFill/>
          <a:ln w="762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C1E92AE9-A066-4D94-BAAD-E2DC4BD963B8}"/>
              </a:ext>
            </a:extLst>
          </p:cNvPr>
          <p:cNvPicPr>
            <a:picLocks noChangeAspect="1"/>
          </p:cNvPicPr>
          <p:nvPr/>
        </p:nvPicPr>
        <p:blipFill>
          <a:blip r:embed="rId5"/>
          <a:stretch>
            <a:fillRect/>
          </a:stretch>
        </p:blipFill>
        <p:spPr>
          <a:xfrm>
            <a:off x="521097" y="2420914"/>
            <a:ext cx="7978913" cy="4326874"/>
          </a:xfrm>
          <a:prstGeom prst="rect">
            <a:avLst/>
          </a:prstGeom>
        </p:spPr>
      </p:pic>
      <p:pic>
        <p:nvPicPr>
          <p:cNvPr id="8" name="Picture 7">
            <a:extLst>
              <a:ext uri="{FF2B5EF4-FFF2-40B4-BE49-F238E27FC236}">
                <a16:creationId xmlns:a16="http://schemas.microsoft.com/office/drawing/2014/main" id="{C453856F-2983-4408-9545-AED84FF7FC8C}"/>
              </a:ext>
            </a:extLst>
          </p:cNvPr>
          <p:cNvPicPr>
            <a:picLocks noChangeAspect="1"/>
          </p:cNvPicPr>
          <p:nvPr/>
        </p:nvPicPr>
        <p:blipFill>
          <a:blip r:embed="rId6"/>
          <a:stretch>
            <a:fillRect/>
          </a:stretch>
        </p:blipFill>
        <p:spPr>
          <a:xfrm>
            <a:off x="1508494" y="2517288"/>
            <a:ext cx="6127011" cy="4244708"/>
          </a:xfrm>
          <a:prstGeom prst="rect">
            <a:avLst/>
          </a:prstGeom>
        </p:spPr>
      </p:pic>
      <p:pic>
        <p:nvPicPr>
          <p:cNvPr id="9" name="Picture 8">
            <a:extLst>
              <a:ext uri="{FF2B5EF4-FFF2-40B4-BE49-F238E27FC236}">
                <a16:creationId xmlns:a16="http://schemas.microsoft.com/office/drawing/2014/main" id="{E62D7746-E9BD-4CFA-9436-88EA767B579E}"/>
              </a:ext>
            </a:extLst>
          </p:cNvPr>
          <p:cNvPicPr>
            <a:picLocks noChangeAspect="1"/>
          </p:cNvPicPr>
          <p:nvPr/>
        </p:nvPicPr>
        <p:blipFill>
          <a:blip r:embed="rId7"/>
          <a:stretch>
            <a:fillRect/>
          </a:stretch>
        </p:blipFill>
        <p:spPr>
          <a:xfrm>
            <a:off x="2373257" y="2643187"/>
            <a:ext cx="3919836" cy="3670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Links – Type 3</a:t>
            </a:r>
          </a:p>
        </p:txBody>
      </p:sp>
      <p:sp>
        <p:nvSpPr>
          <p:cNvPr id="66563" name="Content Placeholder 2"/>
          <p:cNvSpPr>
            <a:spLocks noGrp="1"/>
          </p:cNvSpPr>
          <p:nvPr>
            <p:ph idx="1"/>
          </p:nvPr>
        </p:nvSpPr>
        <p:spPr>
          <a:xfrm>
            <a:off x="857250" y="1285875"/>
            <a:ext cx="8077200" cy="2714625"/>
          </a:xfrm>
        </p:spPr>
        <p:txBody>
          <a:bodyPr/>
          <a:lstStyle/>
          <a:p>
            <a:pPr eaLnBrk="1" hangingPunct="1"/>
            <a:r>
              <a:rPr lang="en-CA" altLang="en-US" b="1" dirty="0"/>
              <a:t>TYPE 3: Link to an email address</a:t>
            </a:r>
          </a:p>
          <a:p>
            <a:pPr lvl="1" eaLnBrk="1" hangingPunct="1"/>
            <a:r>
              <a:rPr lang="en-CA" altLang="en-US" dirty="0"/>
              <a:t>For example:</a:t>
            </a:r>
          </a:p>
          <a:p>
            <a:pPr lvl="2" eaLnBrk="1" hangingPunct="1"/>
            <a:r>
              <a:rPr lang="en-CA" altLang="en-US" dirty="0"/>
              <a:t>Link to homerjsimpson@yahoo.com </a:t>
            </a:r>
          </a:p>
          <a:p>
            <a:pPr lvl="2" eaLnBrk="1" hangingPunct="1"/>
            <a:r>
              <a:rPr lang="en-CA" altLang="en-US" dirty="0"/>
              <a:t>Type </a:t>
            </a:r>
            <a:r>
              <a:rPr lang="en-CA" altLang="en-US" b="1" i="1" dirty="0">
                <a:solidFill>
                  <a:srgbClr val="FF0000"/>
                </a:solidFill>
              </a:rPr>
              <a:t>mailto:</a:t>
            </a:r>
            <a:r>
              <a:rPr lang="en-CA" altLang="en-US" b="1" i="1" dirty="0"/>
              <a:t>homerjsimpson@yahoo.com </a:t>
            </a:r>
            <a:r>
              <a:rPr lang="en-CA" altLang="en-US" dirty="0"/>
              <a:t>into box</a:t>
            </a:r>
            <a:endParaRPr lang="en-CA" altLang="en-US" i="1" dirty="0"/>
          </a:p>
          <a:p>
            <a:pPr lvl="2" eaLnBrk="1" hangingPunct="1"/>
            <a:r>
              <a:rPr lang="en-CA" altLang="en-US" dirty="0"/>
              <a:t>Clicking on the link brings up default emailer like Outlook</a:t>
            </a:r>
          </a:p>
        </p:txBody>
      </p:sp>
      <p:sp>
        <p:nvSpPr>
          <p:cNvPr id="66564" name="Rectangle 4"/>
          <p:cNvSpPr>
            <a:spLocks noChangeArrowheads="1"/>
          </p:cNvSpPr>
          <p:nvPr/>
        </p:nvSpPr>
        <p:spPr bwMode="auto">
          <a:xfrm>
            <a:off x="1258888" y="5300663"/>
            <a:ext cx="6481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2"/>
              </a:rPr>
              <a:t>http://cs1033.gaul.csd.uwo.ca/~lreid2/examplesforta/assign3/student1/contactinfo.html</a:t>
            </a:r>
            <a:r>
              <a:rPr lang="en-US" altLang="en-US" sz="1800">
                <a:latin typeface="Arial" panose="020B0604020202020204" pitchFamily="34" charset="0"/>
              </a:rPr>
              <a:t> </a:t>
            </a:r>
          </a:p>
        </p:txBody>
      </p:sp>
      <p:pic>
        <p:nvPicPr>
          <p:cNvPr id="4" name="Picture 3">
            <a:extLst>
              <a:ext uri="{FF2B5EF4-FFF2-40B4-BE49-F238E27FC236}">
                <a16:creationId xmlns:a16="http://schemas.microsoft.com/office/drawing/2014/main" id="{24989789-2625-4F3F-9B36-428AF09DD59D}"/>
              </a:ext>
            </a:extLst>
          </p:cNvPr>
          <p:cNvPicPr>
            <a:picLocks noChangeAspect="1"/>
          </p:cNvPicPr>
          <p:nvPr/>
        </p:nvPicPr>
        <p:blipFill>
          <a:blip r:embed="rId3"/>
          <a:stretch>
            <a:fillRect/>
          </a:stretch>
        </p:blipFill>
        <p:spPr>
          <a:xfrm>
            <a:off x="3203848" y="3643169"/>
            <a:ext cx="4900085" cy="3314987"/>
          </a:xfrm>
          <a:prstGeom prst="rect">
            <a:avLst/>
          </a:prstGeom>
        </p:spPr>
      </p:pic>
      <p:pic>
        <p:nvPicPr>
          <p:cNvPr id="5" name="Picture 4">
            <a:extLst>
              <a:ext uri="{FF2B5EF4-FFF2-40B4-BE49-F238E27FC236}">
                <a16:creationId xmlns:a16="http://schemas.microsoft.com/office/drawing/2014/main" id="{E7125548-82DA-47AA-ABCE-07962018A1F2}"/>
              </a:ext>
            </a:extLst>
          </p:cNvPr>
          <p:cNvPicPr>
            <a:picLocks noChangeAspect="1"/>
          </p:cNvPicPr>
          <p:nvPr/>
        </p:nvPicPr>
        <p:blipFill>
          <a:blip r:embed="rId4"/>
          <a:stretch>
            <a:fillRect/>
          </a:stretch>
        </p:blipFill>
        <p:spPr>
          <a:xfrm>
            <a:off x="3143501" y="3643169"/>
            <a:ext cx="5020777" cy="3531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a:solidFill>
                  <a:schemeClr val="tx2">
                    <a:satMod val="130000"/>
                  </a:schemeClr>
                </a:solidFill>
              </a:rPr>
              <a:t>Links – Type 4</a:t>
            </a:r>
          </a:p>
        </p:txBody>
      </p:sp>
      <p:sp>
        <p:nvSpPr>
          <p:cNvPr id="67587" name="Content Placeholder 2"/>
          <p:cNvSpPr>
            <a:spLocks noGrp="1"/>
          </p:cNvSpPr>
          <p:nvPr>
            <p:ph idx="1"/>
          </p:nvPr>
        </p:nvSpPr>
        <p:spPr>
          <a:xfrm>
            <a:off x="785813" y="1071563"/>
            <a:ext cx="7929562" cy="3643312"/>
          </a:xfrm>
        </p:spPr>
        <p:txBody>
          <a:bodyPr/>
          <a:lstStyle/>
          <a:p>
            <a:pPr eaLnBrk="1" hangingPunct="1"/>
            <a:r>
              <a:rPr lang="en-CA" altLang="en-US" b="1" dirty="0"/>
              <a:t>TYPE 4a: Link on a image</a:t>
            </a:r>
          </a:p>
          <a:p>
            <a:pPr lvl="1" eaLnBrk="1" hangingPunct="1"/>
            <a:r>
              <a:rPr lang="en-CA" altLang="en-US" dirty="0"/>
              <a:t>On the whole image:</a:t>
            </a:r>
          </a:p>
          <a:p>
            <a:pPr lvl="2" eaLnBrk="1" hangingPunct="1"/>
            <a:r>
              <a:rPr lang="en-CA" altLang="en-US" dirty="0"/>
              <a:t>Link to http://www.canada.gc.ca </a:t>
            </a:r>
          </a:p>
          <a:p>
            <a:pPr lvl="2" eaLnBrk="1" hangingPunct="1"/>
            <a:r>
              <a:rPr lang="en-CA" altLang="en-US" dirty="0">
                <a:hlinkClick r:id="rId2"/>
              </a:rPr>
              <a:t>http://cs1033.gaul.csd.uwo.ca/~lreid2/examplesforta/assign3/student1/contactinfo.html</a:t>
            </a:r>
            <a:r>
              <a:rPr lang="en-CA" altLang="en-US" dirty="0"/>
              <a:t>  (click on banner)</a:t>
            </a:r>
          </a:p>
          <a:p>
            <a:pPr marL="657225" lvl="2" indent="0" eaLnBrk="1" hangingPunct="1">
              <a:buNone/>
            </a:pPr>
            <a:endParaRPr lang="en-CA" altLang="en-US" dirty="0"/>
          </a:p>
        </p:txBody>
      </p:sp>
      <p:pic>
        <p:nvPicPr>
          <p:cNvPr id="1026" name="Picture 2" descr="C:\Users\lreid2\AppData\Local\Temp\SNAGHTML1556acb3.PNG">
            <a:extLst>
              <a:ext uri="{FF2B5EF4-FFF2-40B4-BE49-F238E27FC236}">
                <a16:creationId xmlns:a16="http://schemas.microsoft.com/office/drawing/2014/main" id="{B893EC8C-4988-44CA-B5AC-0F23579F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73219"/>
            <a:ext cx="8786484" cy="17939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reid2\AppData\Local\Temp\SNAGHTML15578e2a.PNG">
            <a:extLst>
              <a:ext uri="{FF2B5EF4-FFF2-40B4-BE49-F238E27FC236}">
                <a16:creationId xmlns:a16="http://schemas.microsoft.com/office/drawing/2014/main" id="{6817A2A7-539D-4464-8383-3985639C1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06" y="2619369"/>
            <a:ext cx="8786483" cy="1800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9F647B-E0A6-4EB6-9866-62DDB556E450}"/>
              </a:ext>
            </a:extLst>
          </p:cNvPr>
          <p:cNvPicPr>
            <a:picLocks noChangeAspect="1"/>
          </p:cNvPicPr>
          <p:nvPr/>
        </p:nvPicPr>
        <p:blipFill>
          <a:blip r:embed="rId5"/>
          <a:stretch>
            <a:fillRect/>
          </a:stretch>
        </p:blipFill>
        <p:spPr>
          <a:xfrm>
            <a:off x="476787" y="2232349"/>
            <a:ext cx="8466707" cy="4374057"/>
          </a:xfrm>
          <a:prstGeom prst="rect">
            <a:avLst/>
          </a:prstGeom>
        </p:spPr>
      </p:pic>
      <p:pic>
        <p:nvPicPr>
          <p:cNvPr id="7" name="Picture 6">
            <a:extLst>
              <a:ext uri="{FF2B5EF4-FFF2-40B4-BE49-F238E27FC236}">
                <a16:creationId xmlns:a16="http://schemas.microsoft.com/office/drawing/2014/main" id="{7F2F5007-C4B8-413F-9038-B6A29482957B}"/>
              </a:ext>
            </a:extLst>
          </p:cNvPr>
          <p:cNvPicPr>
            <a:picLocks noChangeAspect="1"/>
          </p:cNvPicPr>
          <p:nvPr/>
        </p:nvPicPr>
        <p:blipFill>
          <a:blip r:embed="rId6"/>
          <a:stretch>
            <a:fillRect/>
          </a:stretch>
        </p:blipFill>
        <p:spPr>
          <a:xfrm>
            <a:off x="785813" y="2319885"/>
            <a:ext cx="7445385" cy="4198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wipe(down)">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ipe(down)">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1026"/>
                                        </p:tgtEl>
                                      </p:cBhvr>
                                    </p:animEffect>
                                    <p:set>
                                      <p:cBhvr>
                                        <p:cTn id="3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386179" y="947062"/>
            <a:ext cx="8643937" cy="4733925"/>
          </a:xfrm>
        </p:spPr>
        <p:txBody>
          <a:bodyPr/>
          <a:lstStyle/>
          <a:p>
            <a:pPr eaLnBrk="1" hangingPunct="1"/>
            <a:r>
              <a:rPr lang="en-CA" altLang="en-US" b="1" dirty="0"/>
              <a:t>TYPE 5: Link to particular spot within a page</a:t>
            </a:r>
          </a:p>
          <a:p>
            <a:pPr lvl="1" eaLnBrk="1" hangingPunct="1"/>
            <a:r>
              <a:rPr lang="en-CA" altLang="en-US" dirty="0"/>
              <a:t>The spot is called the bookmark or the named anchor</a:t>
            </a:r>
          </a:p>
          <a:p>
            <a:pPr lvl="1" eaLnBrk="1" hangingPunct="1"/>
            <a:r>
              <a:rPr lang="en-CA" altLang="en-US" dirty="0"/>
              <a:t>Find the spot you want to jump to, put your cursor there and then select  Insert&gt; Anchor</a:t>
            </a:r>
          </a:p>
          <a:p>
            <a:pPr lvl="1" eaLnBrk="1" hangingPunct="1"/>
            <a:r>
              <a:rPr lang="en-CA" altLang="en-US" dirty="0"/>
              <a:t>Give the spot a name you make up, for example: </a:t>
            </a:r>
            <a:r>
              <a:rPr lang="en-CA" altLang="en-US" b="1" i="1" dirty="0" err="1"/>
              <a:t>middleofpage</a:t>
            </a:r>
            <a:br>
              <a:rPr lang="en-CA" altLang="en-US" b="1" i="1" dirty="0"/>
            </a:br>
            <a:r>
              <a:rPr lang="en-CA" altLang="en-US" b="1" i="1" dirty="0"/>
              <a:t>	</a:t>
            </a:r>
            <a:r>
              <a:rPr lang="en-CA" altLang="en-US" i="1" dirty="0"/>
              <a:t>Note: the anchor name cannot have spaces </a:t>
            </a:r>
            <a:br>
              <a:rPr lang="en-CA" altLang="en-US" i="1" dirty="0"/>
            </a:br>
            <a:r>
              <a:rPr lang="en-CA" altLang="en-US" i="1" dirty="0"/>
              <a:t>  or special characters in it.</a:t>
            </a:r>
            <a:endParaRPr lang="en-CA" altLang="en-US" b="1" i="1" dirty="0"/>
          </a:p>
          <a:p>
            <a:pPr lvl="1" eaLnBrk="1" hangingPunct="1"/>
            <a:r>
              <a:rPr lang="en-CA" altLang="en-US" dirty="0"/>
              <a:t>Go to where you want the link and add a link with # in front of it and the name of the anchor:</a:t>
            </a:r>
          </a:p>
        </p:txBody>
      </p:sp>
      <p:sp>
        <p:nvSpPr>
          <p:cNvPr id="2" name="Title 1"/>
          <p:cNvSpPr>
            <a:spLocks noGrp="1"/>
          </p:cNvSpPr>
          <p:nvPr>
            <p:ph type="title"/>
          </p:nvPr>
        </p:nvSpPr>
        <p:spPr>
          <a:xfrm>
            <a:off x="857250" y="142875"/>
            <a:ext cx="8072438" cy="857250"/>
          </a:xfrm>
        </p:spPr>
        <p:txBody>
          <a:bodyPr/>
          <a:lstStyle/>
          <a:p>
            <a:pPr eaLnBrk="1" fontAlgn="auto" hangingPunct="1">
              <a:spcAft>
                <a:spcPts val="0"/>
              </a:spcAft>
              <a:defRPr/>
            </a:pPr>
            <a:r>
              <a:rPr lang="en-CA" dirty="0">
                <a:solidFill>
                  <a:schemeClr val="tx2">
                    <a:satMod val="130000"/>
                  </a:schemeClr>
                </a:solidFill>
              </a:rPr>
              <a:t>Links – Type 5</a:t>
            </a:r>
          </a:p>
        </p:txBody>
      </p:sp>
      <p:sp>
        <p:nvSpPr>
          <p:cNvPr id="68612" name="Rectangle 4"/>
          <p:cNvSpPr>
            <a:spLocks noChangeArrowheads="1"/>
          </p:cNvSpPr>
          <p:nvPr/>
        </p:nvSpPr>
        <p:spPr bwMode="auto">
          <a:xfrm>
            <a:off x="677863" y="5995988"/>
            <a:ext cx="965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a:latin typeface="Arial" panose="020B0604020202020204" pitchFamily="34" charset="0"/>
                <a:hlinkClick r:id="rId2"/>
              </a:rPr>
              <a:t>http://cs1033.gaul.csd.uwo.ca/~lreid2/examplesforta/assign3/student1/staff.html</a:t>
            </a:r>
            <a:r>
              <a:rPr lang="en-US" altLang="en-US" sz="1800">
                <a:latin typeface="Arial" panose="020B0604020202020204" pitchFamily="34" charset="0"/>
              </a:rPr>
              <a:t>  </a:t>
            </a:r>
          </a:p>
        </p:txBody>
      </p:sp>
      <p:pic>
        <p:nvPicPr>
          <p:cNvPr id="10" name="Picture 9">
            <a:extLst>
              <a:ext uri="{FF2B5EF4-FFF2-40B4-BE49-F238E27FC236}">
                <a16:creationId xmlns:a16="http://schemas.microsoft.com/office/drawing/2014/main" id="{D90FC07F-F942-44EB-A4C2-BCACF775D6C3}"/>
              </a:ext>
            </a:extLst>
          </p:cNvPr>
          <p:cNvPicPr>
            <a:picLocks noChangeAspect="1"/>
          </p:cNvPicPr>
          <p:nvPr/>
        </p:nvPicPr>
        <p:blipFill>
          <a:blip r:embed="rId3"/>
          <a:stretch>
            <a:fillRect/>
          </a:stretch>
        </p:blipFill>
        <p:spPr>
          <a:xfrm>
            <a:off x="39171" y="2296064"/>
            <a:ext cx="4668976" cy="4189110"/>
          </a:xfrm>
          <a:prstGeom prst="rect">
            <a:avLst/>
          </a:prstGeom>
        </p:spPr>
      </p:pic>
      <p:pic>
        <p:nvPicPr>
          <p:cNvPr id="11" name="Picture 10">
            <a:extLst>
              <a:ext uri="{FF2B5EF4-FFF2-40B4-BE49-F238E27FC236}">
                <a16:creationId xmlns:a16="http://schemas.microsoft.com/office/drawing/2014/main" id="{74328933-CA83-4AAF-A0E3-7D6DC7BBE564}"/>
              </a:ext>
            </a:extLst>
          </p:cNvPr>
          <p:cNvPicPr>
            <a:picLocks noChangeAspect="1"/>
          </p:cNvPicPr>
          <p:nvPr/>
        </p:nvPicPr>
        <p:blipFill>
          <a:blip r:embed="rId4"/>
          <a:stretch>
            <a:fillRect/>
          </a:stretch>
        </p:blipFill>
        <p:spPr>
          <a:xfrm>
            <a:off x="1547664" y="312304"/>
            <a:ext cx="4796747" cy="1958274"/>
          </a:xfrm>
          <a:prstGeom prst="rect">
            <a:avLst/>
          </a:prstGeom>
        </p:spPr>
      </p:pic>
      <p:pic>
        <p:nvPicPr>
          <p:cNvPr id="12" name="Picture 11">
            <a:extLst>
              <a:ext uri="{FF2B5EF4-FFF2-40B4-BE49-F238E27FC236}">
                <a16:creationId xmlns:a16="http://schemas.microsoft.com/office/drawing/2014/main" id="{E1B8C72B-F869-456C-A577-7B37D08DCE00}"/>
              </a:ext>
            </a:extLst>
          </p:cNvPr>
          <p:cNvPicPr>
            <a:picLocks noChangeAspect="1"/>
          </p:cNvPicPr>
          <p:nvPr/>
        </p:nvPicPr>
        <p:blipFill>
          <a:blip r:embed="rId5"/>
          <a:stretch>
            <a:fillRect/>
          </a:stretch>
        </p:blipFill>
        <p:spPr>
          <a:xfrm>
            <a:off x="5026015" y="2407651"/>
            <a:ext cx="4618656" cy="3908094"/>
          </a:xfrm>
          <a:prstGeom prst="rect">
            <a:avLst/>
          </a:prstGeom>
        </p:spPr>
      </p:pic>
      <p:pic>
        <p:nvPicPr>
          <p:cNvPr id="13" name="Picture 12">
            <a:extLst>
              <a:ext uri="{FF2B5EF4-FFF2-40B4-BE49-F238E27FC236}">
                <a16:creationId xmlns:a16="http://schemas.microsoft.com/office/drawing/2014/main" id="{8874172D-75AD-48CF-A124-9CF3E24B168D}"/>
              </a:ext>
            </a:extLst>
          </p:cNvPr>
          <p:cNvPicPr>
            <a:picLocks noChangeAspect="1"/>
          </p:cNvPicPr>
          <p:nvPr/>
        </p:nvPicPr>
        <p:blipFill>
          <a:blip r:embed="rId6"/>
          <a:stretch>
            <a:fillRect/>
          </a:stretch>
        </p:blipFill>
        <p:spPr>
          <a:xfrm>
            <a:off x="1771377" y="2125019"/>
            <a:ext cx="4938323" cy="3293837"/>
          </a:xfrm>
          <a:prstGeom prst="rect">
            <a:avLst/>
          </a:prstGeom>
        </p:spPr>
      </p:pic>
      <p:pic>
        <p:nvPicPr>
          <p:cNvPr id="14" name="Picture 13">
            <a:extLst>
              <a:ext uri="{FF2B5EF4-FFF2-40B4-BE49-F238E27FC236}">
                <a16:creationId xmlns:a16="http://schemas.microsoft.com/office/drawing/2014/main" id="{CB82C484-F1C5-40B9-A54F-446411B8197E}"/>
              </a:ext>
            </a:extLst>
          </p:cNvPr>
          <p:cNvPicPr>
            <a:picLocks noChangeAspect="1"/>
          </p:cNvPicPr>
          <p:nvPr/>
        </p:nvPicPr>
        <p:blipFill>
          <a:blip r:embed="rId7"/>
          <a:stretch>
            <a:fillRect/>
          </a:stretch>
        </p:blipFill>
        <p:spPr>
          <a:xfrm>
            <a:off x="933108" y="101491"/>
            <a:ext cx="3351255" cy="2687751"/>
          </a:xfrm>
          <a:prstGeom prst="rect">
            <a:avLst/>
          </a:prstGeom>
        </p:spPr>
      </p:pic>
      <p:pic>
        <p:nvPicPr>
          <p:cNvPr id="16" name="Picture 15">
            <a:extLst>
              <a:ext uri="{FF2B5EF4-FFF2-40B4-BE49-F238E27FC236}">
                <a16:creationId xmlns:a16="http://schemas.microsoft.com/office/drawing/2014/main" id="{51943DDD-A052-43DE-B13B-A03F05369A7F}"/>
              </a:ext>
            </a:extLst>
          </p:cNvPr>
          <p:cNvPicPr>
            <a:picLocks noChangeAspect="1"/>
          </p:cNvPicPr>
          <p:nvPr/>
        </p:nvPicPr>
        <p:blipFill>
          <a:blip r:embed="rId8"/>
          <a:stretch>
            <a:fillRect/>
          </a:stretch>
        </p:blipFill>
        <p:spPr>
          <a:xfrm>
            <a:off x="4741210" y="37780"/>
            <a:ext cx="3259310" cy="2901211"/>
          </a:xfrm>
          <a:prstGeom prst="rect">
            <a:avLst/>
          </a:prstGeom>
        </p:spPr>
      </p:pic>
      <p:pic>
        <p:nvPicPr>
          <p:cNvPr id="2050" name="Picture 2" descr="C:\Users\lreid2\AppData\Local\Temp\SNAGHTML1a0a5953.PNG">
            <a:extLst>
              <a:ext uri="{FF2B5EF4-FFF2-40B4-BE49-F238E27FC236}">
                <a16:creationId xmlns:a16="http://schemas.microsoft.com/office/drawing/2014/main" id="{80C4A425-F3C9-44AB-87B8-68D0E56F6E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223" y="5311665"/>
            <a:ext cx="7443919" cy="1444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68611">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68611">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68611">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68611">
                                            <p:txEl>
                                              <p:pRg st="1" end="1"/>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68611">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68611">
                                            <p:txEl>
                                              <p:pRg st="2" end="2"/>
                                            </p:txEl>
                                          </p:spTgt>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68611">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68611">
                                            <p:txEl>
                                              <p:pRg st="3" end="3"/>
                                            </p:txEl>
                                          </p:spTgt>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68611">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68611">
                                            <p:txEl>
                                              <p:pRg st="4" end="4"/>
                                            </p:txEl>
                                          </p:spTgt>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68612"/>
                                        </p:tgtEl>
                                        <p:attrNameLst>
                                          <p:attrName>ppt_x</p:attrName>
                                        </p:attrNameLst>
                                      </p:cBhvr>
                                      <p:tavLst>
                                        <p:tav tm="0">
                                          <p:val>
                                            <p:strVal val="ppt_x"/>
                                          </p:val>
                                        </p:tav>
                                        <p:tav tm="100000">
                                          <p:val>
                                            <p:strVal val="ppt_x"/>
                                          </p:val>
                                        </p:tav>
                                      </p:tavLst>
                                    </p:anim>
                                    <p:anim calcmode="lin" valueType="num">
                                      <p:cBhvr additive="base">
                                        <p:cTn id="27" dur="500"/>
                                        <p:tgtEl>
                                          <p:spTgt spid="68612"/>
                                        </p:tgtEl>
                                        <p:attrNameLst>
                                          <p:attrName>ppt_y</p:attrName>
                                        </p:attrNameLst>
                                      </p:cBhvr>
                                      <p:tavLst>
                                        <p:tav tm="0">
                                          <p:val>
                                            <p:strVal val="ppt_y"/>
                                          </p:val>
                                        </p:tav>
                                        <p:tav tm="100000">
                                          <p:val>
                                            <p:strVal val="1+ppt_h/2"/>
                                          </p:val>
                                        </p:tav>
                                      </p:tavLst>
                                    </p:anim>
                                    <p:set>
                                      <p:cBhvr>
                                        <p:cTn id="28" dur="1" fill="hold">
                                          <p:stCondLst>
                                            <p:cond delay="499"/>
                                          </p:stCondLst>
                                        </p:cTn>
                                        <p:tgtEl>
                                          <p:spTgt spid="686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050"/>
                                        </p:tgtEl>
                                        <p:attrNameLst>
                                          <p:attrName>style.visibility</p:attrName>
                                        </p:attrNameLst>
                                      </p:cBhvr>
                                      <p:to>
                                        <p:strVal val="visible"/>
                                      </p:to>
                                    </p:set>
                                    <p:animEffect transition="in" filter="wipe(down)">
                                      <p:cBhvr>
                                        <p:cTn id="74" dur="500"/>
                                        <p:tgtEl>
                                          <p:spTgt spid="205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nodeType="clickEffect">
                                  <p:stCondLst>
                                    <p:cond delay="0"/>
                                  </p:stCondLst>
                                  <p:childTnLst>
                                    <p:animEffect transition="out" filter="blinds(horizontal)">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3" presetClass="exit" presetSubtype="10" fill="hold" nodeType="withEffect">
                                  <p:stCondLst>
                                    <p:cond delay="0"/>
                                  </p:stCondLst>
                                  <p:childTnLst>
                                    <p:animEffect transition="out" filter="blinds(horizontal)">
                                      <p:cBhvr>
                                        <p:cTn id="87" dur="500"/>
                                        <p:tgtEl>
                                          <p:spTgt spid="2050"/>
                                        </p:tgtEl>
                                      </p:cBhvr>
                                    </p:animEffect>
                                    <p:set>
                                      <p:cBhvr>
                                        <p:cTn id="88"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Links – Type 5</a:t>
            </a:r>
          </a:p>
        </p:txBody>
      </p:sp>
      <p:sp>
        <p:nvSpPr>
          <p:cNvPr id="69635" name="Content Placeholder 2"/>
          <p:cNvSpPr>
            <a:spLocks noGrp="1"/>
          </p:cNvSpPr>
          <p:nvPr>
            <p:ph idx="1"/>
          </p:nvPr>
        </p:nvSpPr>
        <p:spPr/>
        <p:txBody>
          <a:bodyPr/>
          <a:lstStyle/>
          <a:p>
            <a:pPr eaLnBrk="1" hangingPunct="1"/>
            <a:r>
              <a:rPr lang="en-CA" altLang="en-US" dirty="0"/>
              <a:t>Named anchors can link to any spot within the current page OR you can link to the middle of another page, for example:</a:t>
            </a:r>
          </a:p>
          <a:p>
            <a:pPr lvl="1" eaLnBrk="1" hangingPunct="1"/>
            <a:r>
              <a:rPr lang="en-CA" altLang="en-US" dirty="0">
                <a:hlinkClick r:id="rId2"/>
              </a:rPr>
              <a:t>http://en.wikipedia.org/wiki/Jpg#Sample_photographs</a:t>
            </a:r>
            <a:r>
              <a:rPr lang="en-CA" altLang="en-US" dirty="0"/>
              <a:t>  </a:t>
            </a:r>
          </a:p>
          <a:p>
            <a:pPr eaLnBrk="1" hangingPunct="1"/>
            <a:r>
              <a:rPr lang="en-CA" altLang="en-US" dirty="0"/>
              <a:t>Use named anchors to make Back to Top buttons or jump from a list to another area of the page</a:t>
            </a:r>
          </a:p>
          <a:p>
            <a:pPr eaLnBrk="1" hangingPunct="1"/>
            <a:r>
              <a:rPr lang="en-CA" altLang="en-US" dirty="0"/>
              <a:t>You can do this also to jump to an anchor on a DIFFERENT one of your pages</a:t>
            </a:r>
          </a:p>
        </p:txBody>
      </p:sp>
      <p:sp>
        <p:nvSpPr>
          <p:cNvPr id="4" name="Bent-Up Arrow 3"/>
          <p:cNvSpPr/>
          <p:nvPr/>
        </p:nvSpPr>
        <p:spPr>
          <a:xfrm>
            <a:off x="6660232" y="5413489"/>
            <a:ext cx="432048" cy="748571"/>
          </a:xfrm>
          <a:prstGeom prst="bentUpArrow">
            <a:avLst>
              <a:gd name="adj1" fmla="val 25000"/>
              <a:gd name="adj2" fmla="val 26486"/>
              <a:gd name="adj3" fmla="val 29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0D49E62-ADBB-4AD4-80E8-3B2442B3C981}"/>
              </a:ext>
            </a:extLst>
          </p:cNvPr>
          <p:cNvPicPr>
            <a:picLocks noChangeAspect="1"/>
          </p:cNvPicPr>
          <p:nvPr/>
        </p:nvPicPr>
        <p:blipFill>
          <a:blip r:embed="rId3"/>
          <a:stretch>
            <a:fillRect/>
          </a:stretch>
        </p:blipFill>
        <p:spPr>
          <a:xfrm>
            <a:off x="1331640" y="142875"/>
            <a:ext cx="6408712" cy="4343388"/>
          </a:xfrm>
          <a:prstGeom prst="rect">
            <a:avLst/>
          </a:prstGeom>
        </p:spPr>
      </p:pic>
      <p:pic>
        <p:nvPicPr>
          <p:cNvPr id="7" name="Picture 6">
            <a:extLst>
              <a:ext uri="{FF2B5EF4-FFF2-40B4-BE49-F238E27FC236}">
                <a16:creationId xmlns:a16="http://schemas.microsoft.com/office/drawing/2014/main" id="{C8270979-1B5F-4D1E-BBC9-EE06E74149EE}"/>
              </a:ext>
            </a:extLst>
          </p:cNvPr>
          <p:cNvPicPr>
            <a:picLocks noChangeAspect="1"/>
          </p:cNvPicPr>
          <p:nvPr/>
        </p:nvPicPr>
        <p:blipFill>
          <a:blip r:embed="rId4"/>
          <a:stretch>
            <a:fillRect/>
          </a:stretch>
        </p:blipFill>
        <p:spPr>
          <a:xfrm>
            <a:off x="357403" y="4534184"/>
            <a:ext cx="8429194" cy="879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3" end="3"/>
                                            </p:txEl>
                                          </p:spTgt>
                                        </p:tgtEl>
                                        <p:attrNameLst>
                                          <p:attrName>style.visibility</p:attrName>
                                        </p:attrNameLst>
                                      </p:cBhvr>
                                      <p:to>
                                        <p:strVal val="visible"/>
                                      </p:to>
                                    </p:set>
                                    <p:animEffect transition="in" filter="fade">
                                      <p:cBhvr>
                                        <p:cTn id="7" dur="500"/>
                                        <p:tgtEl>
                                          <p:spTgt spid="6963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do you think of these sites?</a:t>
            </a:r>
          </a:p>
        </p:txBody>
      </p:sp>
      <p:sp>
        <p:nvSpPr>
          <p:cNvPr id="22531" name="Content Placeholder 2"/>
          <p:cNvSpPr>
            <a:spLocks noGrp="1"/>
          </p:cNvSpPr>
          <p:nvPr>
            <p:ph idx="1"/>
          </p:nvPr>
        </p:nvSpPr>
        <p:spPr>
          <a:xfrm>
            <a:off x="755650" y="981075"/>
            <a:ext cx="8077200" cy="5072063"/>
          </a:xfrm>
        </p:spPr>
        <p:txBody>
          <a:bodyPr/>
          <a:lstStyle/>
          <a:p>
            <a:pPr eaLnBrk="1" hangingPunct="1"/>
            <a:r>
              <a:rPr lang="en-CA" altLang="en-US" dirty="0">
                <a:hlinkClick r:id="rId2"/>
              </a:rPr>
              <a:t>http://www.brescia.uwo.ca</a:t>
            </a:r>
            <a:r>
              <a:rPr lang="en-CA" altLang="en-US" dirty="0"/>
              <a:t> </a:t>
            </a:r>
          </a:p>
          <a:p>
            <a:pPr eaLnBrk="1" hangingPunct="1"/>
            <a:r>
              <a:rPr lang="en-US" dirty="0">
                <a:hlinkClick r:id="rId3"/>
              </a:rPr>
              <a:t>https://www.margarethevanderpas.com</a:t>
            </a:r>
            <a:r>
              <a:rPr lang="en-US" dirty="0"/>
              <a:t> </a:t>
            </a:r>
          </a:p>
          <a:p>
            <a:pPr eaLnBrk="1" hangingPunct="1"/>
            <a:r>
              <a:rPr lang="en-CA" altLang="en-US" dirty="0">
                <a:hlinkClick r:id="rId4"/>
              </a:rPr>
              <a:t>http://www.mariasemple.com/</a:t>
            </a:r>
            <a:r>
              <a:rPr lang="en-CA" altLang="en-US" dirty="0"/>
              <a:t> </a:t>
            </a:r>
          </a:p>
          <a:p>
            <a:pPr eaLnBrk="1" hangingPunct="1"/>
            <a:r>
              <a:rPr lang="en-CA" altLang="en-US" dirty="0">
                <a:hlinkClick r:id="rId5"/>
              </a:rPr>
              <a:t>https://wrightwoodfurniture.com/</a:t>
            </a:r>
            <a:endParaRPr lang="en-CA" altLang="en-US" dirty="0"/>
          </a:p>
          <a:p>
            <a:pPr eaLnBrk="1" hangingPunct="1"/>
            <a:r>
              <a:rPr lang="en-CA" altLang="en-US" dirty="0">
                <a:hlinkClick r:id="rId6"/>
              </a:rPr>
              <a:t>www.distancetomars.com</a:t>
            </a:r>
            <a:r>
              <a:rPr lang="en-CA" altLang="en-US" dirty="0"/>
              <a:t> </a:t>
            </a:r>
          </a:p>
          <a:p>
            <a:pPr eaLnBrk="1" hangingPunct="1"/>
            <a:r>
              <a:rPr lang="en-CA" altLang="en-US" dirty="0">
                <a:hlinkClick r:id="rId7"/>
              </a:rPr>
              <a:t>https://etch.co/</a:t>
            </a:r>
            <a:r>
              <a:rPr lang="en-CA" altLang="en-US" dirty="0"/>
              <a:t> (hmmm???)</a:t>
            </a:r>
          </a:p>
          <a:p>
            <a:pPr eaLnBrk="1" hangingPunct="1"/>
            <a:r>
              <a:rPr lang="en-CA" altLang="en-US" dirty="0">
                <a:hlinkClick r:id="rId8"/>
              </a:rPr>
              <a:t>https://www.newyorker.com</a:t>
            </a:r>
            <a:endParaRPr lang="en-CA"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14313"/>
            <a:ext cx="6983413"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4"/>
          <p:cNvSpPr txBox="1">
            <a:spLocks noChangeArrowheads="1"/>
          </p:cNvSpPr>
          <p:nvPr/>
        </p:nvSpPr>
        <p:spPr bwMode="auto">
          <a:xfrm>
            <a:off x="0" y="2928938"/>
            <a:ext cx="1214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Named Anchors used on this page</a:t>
            </a:r>
          </a:p>
        </p:txBody>
      </p:sp>
      <p:cxnSp>
        <p:nvCxnSpPr>
          <p:cNvPr id="7" name="Straight Arrow Connector 6"/>
          <p:cNvCxnSpPr/>
          <p:nvPr/>
        </p:nvCxnSpPr>
        <p:spPr>
          <a:xfrm>
            <a:off x="1000125" y="3929063"/>
            <a:ext cx="2428875" cy="8572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HTML Tables</a:t>
            </a: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a:t>Tables are made up of rows and columns</a:t>
            </a:r>
          </a:p>
          <a:p>
            <a:pPr marL="365760" indent="-283464" eaLnBrk="1" fontAlgn="auto" hangingPunct="1">
              <a:spcAft>
                <a:spcPts val="0"/>
              </a:spcAft>
              <a:buFont typeface="Wingdings 2"/>
              <a:buChar char=""/>
              <a:defRPr/>
            </a:pPr>
            <a:r>
              <a:rPr lang="en-CA" dirty="0"/>
              <a:t>Place where a row meets a column is called a cell.   A cell can hold any kind of data: links, text, images, etc…</a:t>
            </a:r>
          </a:p>
          <a:p>
            <a:pPr marL="365760" indent="-283464" eaLnBrk="1" fontAlgn="auto" hangingPunct="1">
              <a:spcAft>
                <a:spcPts val="0"/>
              </a:spcAft>
              <a:buFont typeface="Wingdings 2"/>
              <a:buChar char=""/>
              <a:defRPr/>
            </a:pPr>
            <a:r>
              <a:rPr lang="en-CA" dirty="0"/>
              <a:t>Can have a table inside another table (called a nested table)</a:t>
            </a:r>
          </a:p>
          <a:p>
            <a:pPr marL="365760" indent="-283464" eaLnBrk="1" fontAlgn="auto" hangingPunct="1">
              <a:spcAft>
                <a:spcPts val="0"/>
              </a:spcAft>
              <a:buFont typeface="Wingdings 2"/>
              <a:buChar char=""/>
              <a:defRPr/>
            </a:pPr>
            <a:r>
              <a:rPr lang="en-CA" dirty="0"/>
              <a:t>For CS1033, we will use tables to make a simple clean layout for each of our pages!</a:t>
            </a:r>
          </a:p>
          <a:p>
            <a:pPr marL="365760" indent="-283464" eaLnBrk="1" fontAlgn="auto" hangingPunct="1">
              <a:spcAft>
                <a:spcPts val="0"/>
              </a:spcAft>
              <a:buFont typeface="Wingdings 2"/>
              <a:buChar char=""/>
              <a:defRPr/>
            </a:pPr>
            <a:r>
              <a:rPr lang="en-CA" dirty="0"/>
              <a:t>Tables can be expressed in terms of one of: </a:t>
            </a:r>
          </a:p>
          <a:p>
            <a:pPr marL="640080" lvl="1" indent="-237744" eaLnBrk="1" fontAlgn="auto" hangingPunct="1">
              <a:spcAft>
                <a:spcPts val="0"/>
              </a:spcAft>
              <a:buFont typeface="Verdana"/>
              <a:buChar char="◦"/>
              <a:defRPr/>
            </a:pPr>
            <a:r>
              <a:rPr lang="en-CA" dirty="0"/>
              <a:t>Percentage %</a:t>
            </a:r>
          </a:p>
          <a:p>
            <a:pPr marL="640080" lvl="1" indent="-237744" eaLnBrk="1" fontAlgn="auto" hangingPunct="1">
              <a:spcAft>
                <a:spcPts val="0"/>
              </a:spcAft>
              <a:buFont typeface="Verdana"/>
              <a:buChar char="◦"/>
              <a:defRPr/>
            </a:pPr>
            <a:r>
              <a:rPr lang="en-CA" dirty="0"/>
              <a:t>Pixels</a:t>
            </a:r>
          </a:p>
        </p:txBody>
      </p:sp>
      <p:pic>
        <p:nvPicPr>
          <p:cNvPr id="4" name="Picture 5" descr="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41438"/>
            <a:ext cx="6215063"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196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2875"/>
            <a:ext cx="8358188" cy="1143000"/>
          </a:xfrm>
        </p:spPr>
        <p:txBody>
          <a:bodyPr>
            <a:normAutofit fontScale="90000"/>
          </a:bodyPr>
          <a:lstStyle/>
          <a:p>
            <a:pPr eaLnBrk="1" fontAlgn="auto" hangingPunct="1">
              <a:spcAft>
                <a:spcPts val="0"/>
              </a:spcAft>
              <a:defRPr/>
            </a:pPr>
            <a:r>
              <a:rPr lang="en-CA" dirty="0">
                <a:solidFill>
                  <a:schemeClr val="tx2">
                    <a:satMod val="130000"/>
                  </a:schemeClr>
                </a:solidFill>
              </a:rPr>
              <a:t>Tables expressed in terms of </a:t>
            </a:r>
            <a:r>
              <a:rPr lang="en-CA" b="1" dirty="0">
                <a:solidFill>
                  <a:schemeClr val="tx2">
                    <a:satMod val="130000"/>
                  </a:schemeClr>
                </a:solidFill>
              </a:rPr>
              <a:t>Percentage</a:t>
            </a:r>
          </a:p>
        </p:txBody>
      </p:sp>
      <p:sp>
        <p:nvSpPr>
          <p:cNvPr id="27651" name="Content Placeholder 2"/>
          <p:cNvSpPr>
            <a:spLocks noGrp="1"/>
          </p:cNvSpPr>
          <p:nvPr>
            <p:ph idx="1"/>
          </p:nvPr>
        </p:nvSpPr>
        <p:spPr/>
        <p:txBody>
          <a:bodyPr/>
          <a:lstStyle/>
          <a:p>
            <a:pPr eaLnBrk="1" hangingPunct="1"/>
            <a:r>
              <a:rPr lang="en-CA" altLang="en-US"/>
              <a:t>Here is an example: </a:t>
            </a:r>
            <a:r>
              <a:rPr lang="en-CA" altLang="en-US">
                <a:hlinkClick r:id="rId2"/>
              </a:rPr>
              <a:t>http://www.csd.uwo.ca/~lreid/outreach/iveysurveyTables.htm</a:t>
            </a:r>
            <a:r>
              <a:rPr lang="en-CA" altLang="en-US"/>
              <a:t> </a:t>
            </a:r>
          </a:p>
          <a:p>
            <a:pPr eaLnBrk="1" hangingPunct="1"/>
            <a:r>
              <a:rPr lang="en-CA" altLang="en-US"/>
              <a:t>% of the browser, not the entire screen</a:t>
            </a:r>
          </a:p>
          <a:p>
            <a:pPr eaLnBrk="1" hangingPunct="1"/>
            <a:r>
              <a:rPr lang="en-CA" altLang="en-US"/>
              <a:t>Another example: </a:t>
            </a:r>
            <a:r>
              <a:rPr lang="en-CA" altLang="en-US">
                <a:hlinkClick r:id="rId3"/>
              </a:rPr>
              <a:t>http://www.csd.uwo.ca/~lreid/cs1033/ExamplesForLectures/tablesexamples.html</a:t>
            </a:r>
            <a:r>
              <a:rPr lang="en-CA" altLang="en-US"/>
              <a:t> </a:t>
            </a:r>
          </a:p>
        </p:txBody>
      </p:sp>
    </p:spTree>
    <p:extLst>
      <p:ext uri="{BB962C8B-B14F-4D97-AF65-F5344CB8AC3E}">
        <p14:creationId xmlns:p14="http://schemas.microsoft.com/office/powerpoint/2010/main" val="2282004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Table expressed in terms of </a:t>
            </a:r>
            <a:r>
              <a:rPr lang="en-CA" b="1" dirty="0">
                <a:solidFill>
                  <a:schemeClr val="tx2">
                    <a:satMod val="130000"/>
                  </a:schemeClr>
                </a:solidFill>
              </a:rPr>
              <a:t>Pixels</a:t>
            </a:r>
          </a:p>
        </p:txBody>
      </p:sp>
      <p:sp>
        <p:nvSpPr>
          <p:cNvPr id="28675" name="Content Placeholder 2"/>
          <p:cNvSpPr>
            <a:spLocks noGrp="1"/>
          </p:cNvSpPr>
          <p:nvPr>
            <p:ph idx="1"/>
          </p:nvPr>
        </p:nvSpPr>
        <p:spPr/>
        <p:txBody>
          <a:bodyPr/>
          <a:lstStyle/>
          <a:p>
            <a:pPr eaLnBrk="1" hangingPunct="1"/>
            <a:r>
              <a:rPr lang="en-CA" altLang="en-US" dirty="0"/>
              <a:t>Resolution affects the way a page is displayed.</a:t>
            </a:r>
          </a:p>
          <a:p>
            <a:pPr eaLnBrk="1" hangingPunct="1"/>
            <a:r>
              <a:rPr lang="en-CA" altLang="en-US" dirty="0"/>
              <a:t>In general, most people do NOT have their resolution below 1024 by 768. Thus if we make our table 1000 pixels wide EVERYONE should be able to view it. If we make our table 1200 pixels wide, some people (the ones whose resolution is still 1024 by 768) will have to scroll horizontally.</a:t>
            </a:r>
          </a:p>
        </p:txBody>
      </p:sp>
    </p:spTree>
    <p:extLst>
      <p:ext uri="{BB962C8B-B14F-4D97-AF65-F5344CB8AC3E}">
        <p14:creationId xmlns:p14="http://schemas.microsoft.com/office/powerpoint/2010/main" val="4238883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642938"/>
            <a:ext cx="7653337"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1214438" y="28575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Resolution 1280 by 1024:</a:t>
            </a:r>
          </a:p>
        </p:txBody>
      </p:sp>
      <p:sp>
        <p:nvSpPr>
          <p:cNvPr id="4" name="Rectangle 3"/>
          <p:cNvSpPr/>
          <p:nvPr/>
        </p:nvSpPr>
        <p:spPr>
          <a:xfrm>
            <a:off x="1000125" y="5929313"/>
            <a:ext cx="8001000" cy="571500"/>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CA"/>
          </a:p>
        </p:txBody>
      </p:sp>
    </p:spTree>
    <p:extLst>
      <p:ext uri="{BB962C8B-B14F-4D97-AF65-F5344CB8AC3E}">
        <p14:creationId xmlns:p14="http://schemas.microsoft.com/office/powerpoint/2010/main" val="165777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85813"/>
            <a:ext cx="76104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3"/>
          <p:cNvSpPr txBox="1">
            <a:spLocks noChangeArrowheads="1"/>
          </p:cNvSpPr>
          <p:nvPr/>
        </p:nvSpPr>
        <p:spPr bwMode="auto">
          <a:xfrm>
            <a:off x="1214438" y="28575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Resolution 800 by 600:</a:t>
            </a:r>
          </a:p>
        </p:txBody>
      </p:sp>
      <p:sp>
        <p:nvSpPr>
          <p:cNvPr id="6" name="Rectangle 5"/>
          <p:cNvSpPr/>
          <p:nvPr/>
        </p:nvSpPr>
        <p:spPr>
          <a:xfrm>
            <a:off x="500063" y="5429250"/>
            <a:ext cx="8358187" cy="857250"/>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CA"/>
          </a:p>
        </p:txBody>
      </p:sp>
    </p:spTree>
    <p:extLst>
      <p:ext uri="{BB962C8B-B14F-4D97-AF65-F5344CB8AC3E}">
        <p14:creationId xmlns:p14="http://schemas.microsoft.com/office/powerpoint/2010/main" val="1214107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Some hints for using tables to organize your overall appearance:</a:t>
            </a:r>
          </a:p>
        </p:txBody>
      </p:sp>
      <p:sp>
        <p:nvSpPr>
          <p:cNvPr id="3" name="Content Placeholder 2"/>
          <p:cNvSpPr>
            <a:spLocks noGrp="1"/>
          </p:cNvSpPr>
          <p:nvPr>
            <p:ph idx="1"/>
          </p:nvPr>
        </p:nvSpPr>
        <p:spPr>
          <a:xfrm>
            <a:off x="857250" y="1785938"/>
            <a:ext cx="8077200" cy="4000500"/>
          </a:xfrm>
        </p:spPr>
        <p:txBody>
          <a:bodyPr>
            <a:normAutofit fontScale="92500" lnSpcReduction="20000"/>
          </a:bodyPr>
          <a:lstStyle/>
          <a:p>
            <a:pPr marL="365760" indent="-283464" eaLnBrk="1" fontAlgn="auto" hangingPunct="1">
              <a:spcAft>
                <a:spcPts val="0"/>
              </a:spcAft>
              <a:buFont typeface="Wingdings 2"/>
              <a:buChar char=""/>
              <a:defRPr/>
            </a:pPr>
            <a:r>
              <a:rPr lang="en-CA" dirty="0"/>
              <a:t>Have the border set to 0</a:t>
            </a:r>
          </a:p>
          <a:p>
            <a:pPr marL="365760" indent="-283464" eaLnBrk="1" fontAlgn="auto" hangingPunct="1">
              <a:spcAft>
                <a:spcPts val="0"/>
              </a:spcAft>
              <a:buFont typeface="Wingdings 2"/>
              <a:buChar char=""/>
              <a:defRPr/>
            </a:pPr>
            <a:r>
              <a:rPr lang="en-CA" dirty="0"/>
              <a:t>Make sure you give some cell padding, so the text doesn’t go flush to the end of the cell</a:t>
            </a:r>
          </a:p>
          <a:p>
            <a:pPr marL="365760" indent="-283464" eaLnBrk="1" fontAlgn="auto" hangingPunct="1">
              <a:spcAft>
                <a:spcPts val="0"/>
              </a:spcAft>
              <a:buFont typeface="Wingdings 2"/>
              <a:buChar char=""/>
              <a:defRPr/>
            </a:pPr>
            <a:r>
              <a:rPr lang="en-CA" dirty="0"/>
              <a:t>Use the alignment buttons to make everything look clean.  Do NOT centre paragraphs of text.</a:t>
            </a:r>
          </a:p>
          <a:p>
            <a:pPr marL="365760" indent="-283464" eaLnBrk="1" fontAlgn="auto" hangingPunct="1">
              <a:spcAft>
                <a:spcPts val="0"/>
              </a:spcAft>
              <a:buFont typeface="Wingdings 2"/>
              <a:buChar char=""/>
              <a:defRPr/>
            </a:pPr>
            <a:r>
              <a:rPr lang="en-CA" dirty="0"/>
              <a:t>Use pixels to set up your table initially, don’t go wider than 1000 pixels </a:t>
            </a:r>
          </a:p>
          <a:p>
            <a:pPr marL="365760" indent="-283464" eaLnBrk="1" fontAlgn="auto" hangingPunct="1">
              <a:spcAft>
                <a:spcPts val="0"/>
              </a:spcAft>
              <a:buFont typeface="Wingdings 2"/>
              <a:buChar char=""/>
              <a:defRPr/>
            </a:pPr>
            <a:r>
              <a:rPr lang="en-CA" dirty="0"/>
              <a:t>Merge/join and split cells to help you define your areas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65400"/>
            <a:ext cx="85582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8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038" y="-171450"/>
            <a:ext cx="8388350" cy="1125538"/>
          </a:xfrm>
        </p:spPr>
        <p:txBody>
          <a:bodyPr>
            <a:normAutofit/>
          </a:bodyPr>
          <a:lstStyle/>
          <a:p>
            <a:pPr>
              <a:defRPr/>
            </a:pPr>
            <a:r>
              <a:rPr lang="en-CA" sz="3600" dirty="0"/>
              <a:t>Google Fonts</a:t>
            </a:r>
          </a:p>
        </p:txBody>
      </p:sp>
      <p:sp>
        <p:nvSpPr>
          <p:cNvPr id="35843" name="Content Placeholder 2"/>
          <p:cNvSpPr>
            <a:spLocks noGrp="1"/>
          </p:cNvSpPr>
          <p:nvPr>
            <p:ph idx="1"/>
          </p:nvPr>
        </p:nvSpPr>
        <p:spPr>
          <a:xfrm>
            <a:off x="395536" y="692150"/>
            <a:ext cx="8748463" cy="5737225"/>
          </a:xfrm>
        </p:spPr>
        <p:txBody>
          <a:bodyPr/>
          <a:lstStyle/>
          <a:p>
            <a:r>
              <a:rPr lang="en-CA" altLang="en-US" sz="2800" dirty="0"/>
              <a:t>Want some cool fonts for your page? Use Google Fonts! </a:t>
            </a:r>
            <a:r>
              <a:rPr lang="en-CA" altLang="en-US" sz="2800" dirty="0">
                <a:hlinkClick r:id="rId3"/>
              </a:rPr>
              <a:t>http://www.google.com/fonts</a:t>
            </a:r>
            <a:r>
              <a:rPr lang="en-CA" altLang="en-US" sz="2800" dirty="0"/>
              <a:t> </a:t>
            </a:r>
          </a:p>
          <a:p>
            <a:r>
              <a:rPr lang="en-CA" altLang="en-US" sz="2800" dirty="0"/>
              <a:t>Click on</a:t>
            </a:r>
          </a:p>
          <a:p>
            <a:pPr lvl="1"/>
            <a:r>
              <a:rPr lang="en-CA" altLang="en-US" sz="2400" dirty="0"/>
              <a:t>The Font you like/choose</a:t>
            </a:r>
          </a:p>
          <a:p>
            <a:pPr lvl="1"/>
            <a:r>
              <a:rPr lang="en-CA" altLang="en-US" sz="2400" dirty="0"/>
              <a:t>Then </a:t>
            </a:r>
            <a:r>
              <a:rPr lang="en-CA" altLang="en-US" sz="2400" i="1" dirty="0"/>
              <a:t>+ Select this style</a:t>
            </a:r>
            <a:r>
              <a:rPr lang="en-CA" altLang="en-US" sz="2400" dirty="0"/>
              <a:t> button</a:t>
            </a:r>
          </a:p>
          <a:p>
            <a:pPr lvl="1"/>
            <a:r>
              <a:rPr lang="en-CA" altLang="en-US" sz="2400" dirty="0"/>
              <a:t>Then Embed tab</a:t>
            </a:r>
          </a:p>
          <a:p>
            <a:pPr lvl="1"/>
            <a:r>
              <a:rPr lang="en-CA" altLang="en-US" sz="2400" dirty="0"/>
              <a:t>Then select and copy the &lt;link&gt; NOTE: the &lt;link&gt; will look like similar to this: </a:t>
            </a:r>
            <a:br>
              <a:rPr lang="en-CA" altLang="en-US" sz="2400" dirty="0"/>
            </a:br>
            <a:r>
              <a:rPr lang="en-CA" altLang="en-US" sz="2400" dirty="0"/>
              <a:t>     </a:t>
            </a:r>
            <a:r>
              <a:rPr lang="en-US" sz="1200" b="1" dirty="0">
                <a:solidFill>
                  <a:srgbClr val="FF0000"/>
                </a:solidFill>
              </a:rPr>
              <a:t>&lt;link </a:t>
            </a:r>
            <a:r>
              <a:rPr lang="en-US" sz="1200" b="1" dirty="0" err="1">
                <a:solidFill>
                  <a:srgbClr val="FF0000"/>
                </a:solidFill>
              </a:rPr>
              <a:t>href</a:t>
            </a:r>
            <a:r>
              <a:rPr lang="en-US" sz="1200" b="1" dirty="0">
                <a:solidFill>
                  <a:srgbClr val="FF0000"/>
                </a:solidFill>
              </a:rPr>
              <a:t>="https://fonts.googleapis.com/css2?family=</a:t>
            </a:r>
            <a:r>
              <a:rPr lang="en-US" sz="1200" b="1" dirty="0" err="1">
                <a:solidFill>
                  <a:srgbClr val="FF0000"/>
                </a:solidFill>
              </a:rPr>
              <a:t>Modak&amp;display</a:t>
            </a:r>
            <a:r>
              <a:rPr lang="en-US" sz="1200" b="1" dirty="0">
                <a:solidFill>
                  <a:srgbClr val="FF0000"/>
                </a:solidFill>
              </a:rPr>
              <a:t>=swap" </a:t>
            </a:r>
            <a:r>
              <a:rPr lang="en-US" sz="1200" b="1" dirty="0" err="1">
                <a:solidFill>
                  <a:srgbClr val="FF0000"/>
                </a:solidFill>
              </a:rPr>
              <a:t>rel</a:t>
            </a:r>
            <a:r>
              <a:rPr lang="en-US" sz="1200" b="1" dirty="0">
                <a:solidFill>
                  <a:srgbClr val="FF0000"/>
                </a:solidFill>
              </a:rPr>
              <a:t>="stylesheet"&gt;</a:t>
            </a:r>
            <a:endParaRPr lang="en-CA" altLang="en-US" sz="1200" b="1" dirty="0">
              <a:solidFill>
                <a:srgbClr val="FF0000"/>
              </a:solidFill>
            </a:endParaRPr>
          </a:p>
          <a:p>
            <a:pPr lvl="1"/>
            <a:r>
              <a:rPr lang="en-CA" altLang="en-US" sz="2400" dirty="0"/>
              <a:t>Then paste the code you just copied into Notepad below the &lt;head&gt; tag but above the &lt;/head&gt; tag. </a:t>
            </a:r>
          </a:p>
          <a:p>
            <a:pPr lvl="1"/>
            <a:r>
              <a:rPr lang="en-CA" altLang="en-US" sz="2400" dirty="0"/>
              <a:t>Save your file</a:t>
            </a:r>
          </a:p>
          <a:p>
            <a:pPr lvl="1"/>
            <a:r>
              <a:rPr lang="en-CA" altLang="en-US" sz="2400" dirty="0"/>
              <a:t>Should look like this:</a:t>
            </a:r>
            <a:br>
              <a:rPr lang="en-CA" altLang="en-US" sz="2400" dirty="0"/>
            </a:br>
            <a:endParaRPr lang="en-CA" altLang="en-US" dirty="0"/>
          </a:p>
        </p:txBody>
      </p:sp>
      <p:pic>
        <p:nvPicPr>
          <p:cNvPr id="4" name="Picture 3"/>
          <p:cNvPicPr>
            <a:picLocks noChangeAspect="1"/>
          </p:cNvPicPr>
          <p:nvPr/>
        </p:nvPicPr>
        <p:blipFill>
          <a:blip r:embed="rId4"/>
          <a:stretch>
            <a:fillRect/>
          </a:stretch>
        </p:blipFill>
        <p:spPr>
          <a:xfrm>
            <a:off x="456959" y="5013176"/>
            <a:ext cx="8587832" cy="15895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5076056" y="1789128"/>
            <a:ext cx="3740905" cy="1480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180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038" y="-171450"/>
            <a:ext cx="8388350" cy="1125538"/>
          </a:xfrm>
        </p:spPr>
        <p:txBody>
          <a:bodyPr>
            <a:normAutofit/>
          </a:bodyPr>
          <a:lstStyle/>
          <a:p>
            <a:pPr>
              <a:defRPr/>
            </a:pPr>
            <a:r>
              <a:rPr lang="en-CA" sz="3600" dirty="0"/>
              <a:t>Google Fonts Continued…</a:t>
            </a:r>
          </a:p>
        </p:txBody>
      </p:sp>
      <p:sp>
        <p:nvSpPr>
          <p:cNvPr id="35843" name="Content Placeholder 2"/>
          <p:cNvSpPr>
            <a:spLocks noGrp="1"/>
          </p:cNvSpPr>
          <p:nvPr>
            <p:ph idx="1"/>
          </p:nvPr>
        </p:nvSpPr>
        <p:spPr>
          <a:xfrm>
            <a:off x="474663" y="692150"/>
            <a:ext cx="8466137" cy="5737225"/>
          </a:xfrm>
        </p:spPr>
        <p:txBody>
          <a:bodyPr/>
          <a:lstStyle/>
          <a:p>
            <a:r>
              <a:rPr lang="en-CA" altLang="en-US" sz="2800" dirty="0"/>
              <a:t>Next…</a:t>
            </a:r>
          </a:p>
          <a:p>
            <a:pPr lvl="1"/>
            <a:r>
              <a:rPr lang="en-CA" altLang="en-US" sz="2400" dirty="0"/>
              <a:t>Go back to Google Fonts </a:t>
            </a:r>
            <a:r>
              <a:rPr lang="en-CA" altLang="en-US" sz="2400" dirty="0">
                <a:sym typeface="Wingdings" panose="05000000000000000000" pitchFamily="2" charset="2"/>
              </a:rPr>
              <a:t> </a:t>
            </a:r>
            <a:r>
              <a:rPr lang="en-CA" altLang="en-US" sz="2400" dirty="0">
                <a:hlinkClick r:id="rId3"/>
              </a:rPr>
              <a:t>http://www.google.com/fonts</a:t>
            </a:r>
            <a:r>
              <a:rPr lang="en-CA" altLang="en-US" sz="2400" dirty="0"/>
              <a:t> </a:t>
            </a:r>
          </a:p>
          <a:p>
            <a:pPr lvl="1"/>
            <a:r>
              <a:rPr lang="en-CA" altLang="en-US" sz="2400" dirty="0"/>
              <a:t>Copy the CSS Rule</a:t>
            </a:r>
          </a:p>
          <a:p>
            <a:pPr lvl="1"/>
            <a:r>
              <a:rPr lang="en-CA" altLang="en-US" sz="2400" dirty="0"/>
              <a:t>Near the top of Notepad, create a &lt;style&gt; rule for the text that you want to have the Google Font, e.g. all your list items:</a:t>
            </a:r>
            <a:br>
              <a:rPr lang="en-CA" altLang="en-US" sz="2400" dirty="0"/>
            </a:br>
            <a:br>
              <a:rPr lang="en-CA" altLang="en-US" sz="2400" dirty="0"/>
            </a:br>
            <a:br>
              <a:rPr lang="en-CA" altLang="en-US" sz="2400" dirty="0"/>
            </a:br>
            <a:br>
              <a:rPr lang="en-CA" altLang="en-US" sz="2400" dirty="0"/>
            </a:br>
            <a:endParaRPr lang="en-CA" altLang="en-US" sz="2400" dirty="0"/>
          </a:p>
          <a:p>
            <a:pPr lvl="1"/>
            <a:r>
              <a:rPr lang="en-CA" altLang="en-US" sz="2400" dirty="0"/>
              <a:t>Save your file and test it: </a:t>
            </a:r>
            <a:br>
              <a:rPr lang="en-CA" altLang="en-US" sz="2400" dirty="0"/>
            </a:br>
            <a:br>
              <a:rPr lang="en-CA" altLang="en-US" sz="2400" dirty="0"/>
            </a:br>
            <a:endParaRPr lang="en-CA" altLang="en-US" dirty="0"/>
          </a:p>
        </p:txBody>
      </p:sp>
      <p:pic>
        <p:nvPicPr>
          <p:cNvPr id="3" name="Picture 2"/>
          <p:cNvPicPr>
            <a:picLocks noChangeAspect="1"/>
          </p:cNvPicPr>
          <p:nvPr/>
        </p:nvPicPr>
        <p:blipFill>
          <a:blip r:embed="rId4"/>
          <a:stretch>
            <a:fillRect/>
          </a:stretch>
        </p:blipFill>
        <p:spPr>
          <a:xfrm>
            <a:off x="4427984" y="548680"/>
            <a:ext cx="4185778" cy="1656184"/>
          </a:xfrm>
          <a:prstGeom prst="rect">
            <a:avLst/>
          </a:prstGeom>
          <a:ln>
            <a:noFill/>
          </a:ln>
          <a:effectLst>
            <a:outerShdw blurRad="292100" dist="139700" dir="2700000" algn="tl" rotWithShape="0">
              <a:srgbClr val="333333">
                <a:alpha val="65000"/>
              </a:srgbClr>
            </a:outerShdw>
          </a:effectLst>
        </p:spPr>
      </p:pic>
      <p:pic>
        <p:nvPicPr>
          <p:cNvPr id="2050" name="Picture 2" descr="C:\Users\lreid2\AppData\Local\Temp\SNAGHTMLf33b325.PNG"/>
          <p:cNvPicPr>
            <a:picLocks noChangeAspect="1" noChangeArrowheads="1"/>
          </p:cNvPicPr>
          <p:nvPr/>
        </p:nvPicPr>
        <p:blipFill rotWithShape="1">
          <a:blip r:embed="rId5">
            <a:extLst>
              <a:ext uri="{28A0092B-C50C-407E-A947-70E740481C1C}">
                <a14:useLocalDpi xmlns:a14="http://schemas.microsoft.com/office/drawing/2010/main" val="0"/>
              </a:ext>
            </a:extLst>
          </a:blip>
          <a:srcRect r="36858"/>
          <a:stretch/>
        </p:blipFill>
        <p:spPr bwMode="auto">
          <a:xfrm>
            <a:off x="1992953" y="2901425"/>
            <a:ext cx="5510520" cy="1318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5580112" y="3842235"/>
            <a:ext cx="2996124" cy="3002419"/>
          </a:xfrm>
          <a:prstGeom prst="rect">
            <a:avLst/>
          </a:prstGeom>
        </p:spPr>
      </p:pic>
    </p:spTree>
    <p:extLst>
      <p:ext uri="{BB962C8B-B14F-4D97-AF65-F5344CB8AC3E}">
        <p14:creationId xmlns:p14="http://schemas.microsoft.com/office/powerpoint/2010/main" val="37502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CSS – External CSS File vs. Internal CSS Style Rules</a:t>
            </a:r>
          </a:p>
        </p:txBody>
      </p:sp>
      <p:sp>
        <p:nvSpPr>
          <p:cNvPr id="3" name="Content Placeholder 2"/>
          <p:cNvSpPr>
            <a:spLocks noGrp="1"/>
          </p:cNvSpPr>
          <p:nvPr>
            <p:ph idx="1"/>
          </p:nvPr>
        </p:nvSpPr>
        <p:spPr/>
        <p:txBody>
          <a:bodyPr/>
          <a:lstStyle/>
          <a:p>
            <a:r>
              <a:rPr lang="en-US" dirty="0"/>
              <a:t>Internal CSS Style Rules:</a:t>
            </a:r>
          </a:p>
          <a:p>
            <a:pPr lvl="1"/>
            <a:r>
              <a:rPr lang="en-US" dirty="0"/>
              <a:t>Either look like this:</a:t>
            </a:r>
            <a:br>
              <a:rPr lang="en-US" dirty="0"/>
            </a:br>
            <a:endParaRPr lang="en-US" dirty="0"/>
          </a:p>
          <a:p>
            <a:pPr lvl="1"/>
            <a:r>
              <a:rPr lang="en-US" dirty="0"/>
              <a:t>Or this:</a:t>
            </a:r>
          </a:p>
          <a:p>
            <a:pPr lvl="1"/>
            <a:endParaRPr lang="en-US" dirty="0"/>
          </a:p>
          <a:p>
            <a:pPr lvl="1"/>
            <a:r>
              <a:rPr lang="en-US" dirty="0"/>
              <a:t>Problem is that you have to remember to add CSS style rules  to EVERY file (.html)</a:t>
            </a:r>
          </a:p>
        </p:txBody>
      </p:sp>
      <p:pic>
        <p:nvPicPr>
          <p:cNvPr id="4" name="Picture 3"/>
          <p:cNvPicPr>
            <a:picLocks noChangeAspect="1"/>
          </p:cNvPicPr>
          <p:nvPr/>
        </p:nvPicPr>
        <p:blipFill>
          <a:blip r:embed="rId2"/>
          <a:stretch>
            <a:fillRect/>
          </a:stretch>
        </p:blipFill>
        <p:spPr>
          <a:xfrm>
            <a:off x="569501" y="2412211"/>
            <a:ext cx="6408712" cy="20882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2987824" y="3899728"/>
            <a:ext cx="6048672" cy="17195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3773857" y="2428875"/>
            <a:ext cx="5211616" cy="4187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73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How about these sites?</a:t>
            </a:r>
          </a:p>
        </p:txBody>
      </p:sp>
      <p:sp>
        <p:nvSpPr>
          <p:cNvPr id="23555" name="Content Placeholder 2"/>
          <p:cNvSpPr>
            <a:spLocks noGrp="1"/>
          </p:cNvSpPr>
          <p:nvPr>
            <p:ph idx="1"/>
          </p:nvPr>
        </p:nvSpPr>
        <p:spPr/>
        <p:txBody>
          <a:bodyPr/>
          <a:lstStyle/>
          <a:p>
            <a:pPr eaLnBrk="1" hangingPunct="1"/>
            <a:r>
              <a:rPr lang="en-CA" altLang="en-US">
                <a:hlinkClick r:id="rId2"/>
              </a:rPr>
              <a:t>https://history.aip.org/climate/index.htm</a:t>
            </a:r>
            <a:endParaRPr lang="en-CA" altLang="en-US">
              <a:hlinkClick r:id="rId3"/>
            </a:endParaRPr>
          </a:p>
          <a:p>
            <a:pPr eaLnBrk="1" hangingPunct="1"/>
            <a:r>
              <a:rPr lang="en-CA" altLang="en-US">
                <a:hlinkClick r:id="rId3"/>
              </a:rPr>
              <a:t>http://www.lingscars.com</a:t>
            </a:r>
            <a:r>
              <a:rPr lang="en-CA" altLang="en-US"/>
              <a:t> </a:t>
            </a:r>
          </a:p>
          <a:p>
            <a:pPr eaLnBrk="1" hangingPunct="1"/>
            <a:r>
              <a:rPr lang="en-CA" altLang="en-US">
                <a:hlinkClick r:id="rId4"/>
              </a:rPr>
              <a:t>http://www.jamilin.com/</a:t>
            </a:r>
            <a:endParaRPr lang="en-CA" altLang="en-US"/>
          </a:p>
          <a:p>
            <a:pPr eaLnBrk="1" hangingPunct="1"/>
            <a:r>
              <a:rPr lang="en-CA" altLang="en-US">
                <a:hlinkClick r:id="rId5"/>
              </a:rPr>
              <a:t>http://www.gatesnfences.com/</a:t>
            </a:r>
            <a:r>
              <a:rPr lang="en-CA" altLang="en-US"/>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CSS to the Rescue!</a:t>
            </a:r>
          </a:p>
        </p:txBody>
      </p:sp>
      <p:sp>
        <p:nvSpPr>
          <p:cNvPr id="3" name="Content Placeholder 2"/>
          <p:cNvSpPr>
            <a:spLocks noGrp="1"/>
          </p:cNvSpPr>
          <p:nvPr>
            <p:ph idx="1"/>
          </p:nvPr>
        </p:nvSpPr>
        <p:spPr/>
        <p:txBody>
          <a:bodyPr/>
          <a:lstStyle/>
          <a:p>
            <a:r>
              <a:rPr lang="en-US" dirty="0"/>
              <a:t>We can put all our rules in a separate .</a:t>
            </a:r>
            <a:r>
              <a:rPr lang="en-US" dirty="0" err="1"/>
              <a:t>css</a:t>
            </a:r>
            <a:r>
              <a:rPr lang="en-US" dirty="0"/>
              <a:t> file</a:t>
            </a:r>
          </a:p>
          <a:p>
            <a:r>
              <a:rPr lang="en-US" dirty="0"/>
              <a:t>We link each page (.html file) to that .</a:t>
            </a:r>
            <a:r>
              <a:rPr lang="en-US" dirty="0" err="1"/>
              <a:t>css</a:t>
            </a:r>
            <a:r>
              <a:rPr lang="en-US" dirty="0"/>
              <a:t> file</a:t>
            </a:r>
          </a:p>
          <a:p>
            <a:r>
              <a:rPr lang="en-US" dirty="0"/>
              <a:t>Then we just change the rule in .</a:t>
            </a:r>
            <a:r>
              <a:rPr lang="en-US" dirty="0" err="1"/>
              <a:t>css</a:t>
            </a:r>
            <a:r>
              <a:rPr lang="en-US" dirty="0"/>
              <a:t> file and it will take affect on ALL the pages!</a:t>
            </a:r>
          </a:p>
          <a:p>
            <a:r>
              <a:rPr lang="en-US" dirty="0"/>
              <a:t>And we can easily swap for a different .</a:t>
            </a:r>
            <a:r>
              <a:rPr lang="en-US" dirty="0" err="1"/>
              <a:t>css</a:t>
            </a:r>
            <a:r>
              <a:rPr lang="en-US" dirty="0"/>
              <a:t> page to get a different look!</a:t>
            </a:r>
          </a:p>
        </p:txBody>
      </p:sp>
      <p:pic>
        <p:nvPicPr>
          <p:cNvPr id="4" name="Picture 3"/>
          <p:cNvPicPr>
            <a:picLocks noChangeAspect="1"/>
          </p:cNvPicPr>
          <p:nvPr/>
        </p:nvPicPr>
        <p:blipFill>
          <a:blip r:embed="rId2"/>
          <a:stretch>
            <a:fillRect/>
          </a:stretch>
        </p:blipFill>
        <p:spPr>
          <a:xfrm>
            <a:off x="539552" y="4653136"/>
            <a:ext cx="7774334" cy="124289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1979712" y="3501008"/>
            <a:ext cx="5472608" cy="29358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00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Good Website Design Tips</a:t>
            </a:r>
          </a:p>
        </p:txBody>
      </p:sp>
      <p:sp>
        <p:nvSpPr>
          <p:cNvPr id="3" name="Content Placeholder 2"/>
          <p:cNvSpPr>
            <a:spLocks noGrp="1"/>
          </p:cNvSpPr>
          <p:nvPr>
            <p:ph idx="1"/>
          </p:nvPr>
        </p:nvSpPr>
        <p:spPr>
          <a:xfrm>
            <a:off x="714375" y="1285875"/>
            <a:ext cx="8143875" cy="5000625"/>
          </a:xfrm>
        </p:spPr>
        <p:txBody>
          <a:bodyPr>
            <a:normAutofit fontScale="92500" lnSpcReduction="10000"/>
          </a:bodyPr>
          <a:lstStyle/>
          <a:p>
            <a:pPr marL="365760" indent="-283464" eaLnBrk="1" fontAlgn="auto" hangingPunct="1">
              <a:spcAft>
                <a:spcPts val="0"/>
              </a:spcAft>
              <a:buFont typeface="Wingdings 2"/>
              <a:buChar char=""/>
              <a:defRPr/>
            </a:pPr>
            <a:r>
              <a:rPr lang="en-CA" dirty="0"/>
              <a:t>Have something valuable to offer </a:t>
            </a:r>
            <a:r>
              <a:rPr lang="en-CA" dirty="0">
                <a:sym typeface="Wingdings" pitchFamily="2" charset="2"/>
              </a:rPr>
              <a:t> provide something </a:t>
            </a:r>
            <a:r>
              <a:rPr lang="en-CA" dirty="0">
                <a:sym typeface="Wingdings" pitchFamily="2" charset="2"/>
                <a:hlinkClick r:id="rId3"/>
              </a:rPr>
              <a:t>useful </a:t>
            </a:r>
            <a:r>
              <a:rPr lang="en-CA" dirty="0">
                <a:sym typeface="Wingdings" pitchFamily="2" charset="2"/>
              </a:rPr>
              <a:t>or interesting</a:t>
            </a:r>
            <a:endParaRPr lang="en-CA" dirty="0"/>
          </a:p>
          <a:p>
            <a:pPr marL="365760" indent="-283464" eaLnBrk="1" fontAlgn="auto" hangingPunct="1">
              <a:spcAft>
                <a:spcPts val="0"/>
              </a:spcAft>
              <a:buFont typeface="Wingdings 2"/>
              <a:buChar char=""/>
              <a:defRPr/>
            </a:pPr>
            <a:r>
              <a:rPr lang="en-CA" dirty="0"/>
              <a:t>Don’t distract with blinking, animated </a:t>
            </a:r>
            <a:r>
              <a:rPr lang="en-CA" dirty="0" err="1"/>
              <a:t>GIFs</a:t>
            </a:r>
            <a:r>
              <a:rPr lang="en-CA" dirty="0"/>
              <a:t>, </a:t>
            </a:r>
            <a:r>
              <a:rPr lang="en-CA" dirty="0" err="1"/>
              <a:t>autoloading</a:t>
            </a:r>
            <a:r>
              <a:rPr lang="en-CA" dirty="0"/>
              <a:t> sound, too much scrolling</a:t>
            </a:r>
          </a:p>
          <a:p>
            <a:pPr marL="365760" indent="-283464" eaLnBrk="1" fontAlgn="auto" hangingPunct="1">
              <a:spcAft>
                <a:spcPts val="0"/>
              </a:spcAft>
              <a:buFont typeface="Wingdings 2"/>
              <a:buChar char=""/>
              <a:defRPr/>
            </a:pPr>
            <a:r>
              <a:rPr lang="en-CA" dirty="0"/>
              <a:t>No </a:t>
            </a:r>
            <a:r>
              <a:rPr lang="en-CA" dirty="0" err="1"/>
              <a:t>popups</a:t>
            </a:r>
            <a:r>
              <a:rPr lang="en-CA" dirty="0"/>
              <a:t>!</a:t>
            </a:r>
          </a:p>
          <a:p>
            <a:pPr marL="365760" indent="-283464" eaLnBrk="1" fontAlgn="auto" hangingPunct="1">
              <a:spcAft>
                <a:spcPts val="0"/>
              </a:spcAft>
              <a:buFont typeface="Wingdings 2"/>
              <a:buChar char=""/>
              <a:defRPr/>
            </a:pPr>
            <a:r>
              <a:rPr lang="en-CA" dirty="0"/>
              <a:t>Don’t use images on the background unless you know what your doing</a:t>
            </a:r>
          </a:p>
          <a:p>
            <a:pPr marL="365760" indent="-283464" eaLnBrk="1" fontAlgn="auto" hangingPunct="1">
              <a:spcAft>
                <a:spcPts val="0"/>
              </a:spcAft>
              <a:buFont typeface="Wingdings 2"/>
              <a:buChar char=""/>
              <a:defRPr/>
            </a:pPr>
            <a:r>
              <a:rPr lang="en-CA" dirty="0"/>
              <a:t>Put a lot of thought into the organization of your page</a:t>
            </a:r>
          </a:p>
          <a:p>
            <a:pPr marL="365760" indent="-283464" eaLnBrk="1" fontAlgn="auto" hangingPunct="1">
              <a:spcAft>
                <a:spcPts val="0"/>
              </a:spcAft>
              <a:buFont typeface="Wingdings 2"/>
              <a:buChar char=""/>
              <a:defRPr/>
            </a:pPr>
            <a:r>
              <a:rPr lang="en-CA" dirty="0"/>
              <a:t>Minimize clicking (no more than 3 clicks to get to a page)</a:t>
            </a:r>
          </a:p>
          <a:p>
            <a:pPr marL="365760" indent="-283464" eaLnBrk="1" fontAlgn="auto" hangingPunct="1">
              <a:spcAft>
                <a:spcPts val="0"/>
              </a:spcAft>
              <a:buFont typeface="Wingdings 2"/>
              <a:buChar char=""/>
              <a:defRPr/>
            </a:pPr>
            <a:endParaRPr lang="en-CA" dirty="0"/>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More Tips</a:t>
            </a:r>
          </a:p>
        </p:txBody>
      </p:sp>
      <p:sp>
        <p:nvSpPr>
          <p:cNvPr id="3" name="Content Placeholder 2"/>
          <p:cNvSpPr>
            <a:spLocks noGrp="1"/>
          </p:cNvSpPr>
          <p:nvPr>
            <p:ph idx="1"/>
          </p:nvPr>
        </p:nvSpPr>
        <p:spPr>
          <a:xfrm>
            <a:off x="857250" y="1285875"/>
            <a:ext cx="8077200" cy="5357813"/>
          </a:xfrm>
        </p:spPr>
        <p:txBody>
          <a:bodyPr>
            <a:normAutofit fontScale="92500" lnSpcReduction="20000"/>
          </a:bodyPr>
          <a:lstStyle/>
          <a:p>
            <a:pPr marL="365760" indent="-283464" eaLnBrk="1" fontAlgn="auto" hangingPunct="1">
              <a:spcAft>
                <a:spcPts val="0"/>
              </a:spcAft>
              <a:buFont typeface="Wingdings 2"/>
              <a:buChar char=""/>
              <a:defRPr/>
            </a:pPr>
            <a:r>
              <a:rPr lang="en-CA" dirty="0"/>
              <a:t>Have a way to get to the home page on every page</a:t>
            </a:r>
          </a:p>
          <a:p>
            <a:pPr marL="365760" indent="-283464" eaLnBrk="1" fontAlgn="auto" hangingPunct="1">
              <a:spcAft>
                <a:spcPts val="0"/>
              </a:spcAft>
              <a:buFont typeface="Wingdings 2"/>
              <a:buChar char=""/>
              <a:defRPr/>
            </a:pPr>
            <a:r>
              <a:rPr lang="en-CA" dirty="0"/>
              <a:t>Include a menu on every page (in the same location on every page)</a:t>
            </a:r>
          </a:p>
          <a:p>
            <a:pPr marL="365760" indent="-283464" eaLnBrk="1" fontAlgn="auto" hangingPunct="1">
              <a:spcAft>
                <a:spcPts val="0"/>
              </a:spcAft>
              <a:buFont typeface="Wingdings 2"/>
              <a:buChar char=""/>
              <a:defRPr/>
            </a:pPr>
            <a:r>
              <a:rPr lang="en-CA" dirty="0"/>
              <a:t>Compress your images</a:t>
            </a:r>
          </a:p>
          <a:p>
            <a:pPr marL="365760" indent="-283464" eaLnBrk="1" fontAlgn="auto" hangingPunct="1">
              <a:spcAft>
                <a:spcPts val="0"/>
              </a:spcAft>
              <a:buFont typeface="Wingdings 2"/>
              <a:buChar char=""/>
              <a:defRPr/>
            </a:pPr>
            <a:r>
              <a:rPr lang="en-CA" dirty="0"/>
              <a:t>Don’t let multimedia files bog down your website</a:t>
            </a:r>
          </a:p>
          <a:p>
            <a:pPr marL="365760" indent="-283464" eaLnBrk="1" fontAlgn="auto" hangingPunct="1">
              <a:spcAft>
                <a:spcPts val="0"/>
              </a:spcAft>
              <a:buFont typeface="Wingdings 2"/>
              <a:buChar char=""/>
              <a:defRPr/>
            </a:pPr>
            <a:r>
              <a:rPr lang="en-CA" dirty="0"/>
              <a:t>No line of text should be more than 600 pixels wide</a:t>
            </a:r>
          </a:p>
          <a:p>
            <a:pPr marL="365760" indent="-283464" eaLnBrk="1" fontAlgn="auto" hangingPunct="1">
              <a:spcAft>
                <a:spcPts val="0"/>
              </a:spcAft>
              <a:buFont typeface="Wingdings 2"/>
              <a:buChar char=""/>
              <a:defRPr/>
            </a:pPr>
            <a:r>
              <a:rPr lang="en-CA" dirty="0"/>
              <a:t>Don’t make your page too wide (around 900 to 1000 pixels), user should NEVER have to do horizontal scrolling.  Vertical scrolling should be kept to a minimum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More Tips</a:t>
            </a:r>
          </a:p>
        </p:txBody>
      </p:sp>
      <p:sp>
        <p:nvSpPr>
          <p:cNvPr id="3" name="Content Placeholder 2"/>
          <p:cNvSpPr>
            <a:spLocks noGrp="1"/>
          </p:cNvSpPr>
          <p:nvPr>
            <p:ph idx="1"/>
          </p:nvPr>
        </p:nvSpPr>
        <p:spPr/>
        <p:txBody>
          <a:bodyPr/>
          <a:lstStyle/>
          <a:p>
            <a:pPr eaLnBrk="1" hangingPunct="1"/>
            <a:r>
              <a:rPr lang="en-CA" altLang="en-US"/>
              <a:t>Use contrasting colors or simple backgrounds to make text easy to read</a:t>
            </a:r>
          </a:p>
          <a:p>
            <a:pPr eaLnBrk="1" hangingPunct="1"/>
            <a:r>
              <a:rPr lang="en-CA" altLang="en-US"/>
              <a:t>Make text large enough to read</a:t>
            </a:r>
          </a:p>
          <a:p>
            <a:pPr eaLnBrk="1" hangingPunct="1"/>
            <a:r>
              <a:rPr lang="en-CA" altLang="en-US"/>
              <a:t>Use ALL CAPITAL LETTERS sparingly,</a:t>
            </a:r>
          </a:p>
          <a:p>
            <a:pPr eaLnBrk="1" hangingPunct="1"/>
            <a:r>
              <a:rPr lang="en-CA" altLang="en-US"/>
              <a:t>Never use more than one exclamation point</a:t>
            </a:r>
          </a:p>
          <a:p>
            <a:pPr eaLnBrk="1" hangingPunct="1"/>
            <a:r>
              <a:rPr lang="en-CA" altLang="en-US"/>
              <a:t>Spell Check</a:t>
            </a:r>
          </a:p>
          <a:p>
            <a:pPr eaLnBrk="1" hangingPunct="1"/>
            <a:r>
              <a:rPr lang="en-CA" altLang="en-US"/>
              <a:t>Never underline words that are not links</a:t>
            </a:r>
          </a:p>
          <a:p>
            <a:pPr eaLnBrk="1" hangingPunct="1"/>
            <a:r>
              <a:rPr lang="en-CA" altLang="en-US"/>
              <a:t>Put contact info or a link to it on every page</a:t>
            </a:r>
          </a:p>
          <a:p>
            <a:pPr eaLnBrk="1" hangingPunct="1">
              <a:buFont typeface="Wingdings 2" panose="05020102010507070707" pitchFamily="18" charset="2"/>
              <a:buNone/>
            </a:pPr>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32402</TotalTime>
  <Words>3454</Words>
  <Application>Microsoft Office PowerPoint</Application>
  <PresentationFormat>On-screen Show (4:3)</PresentationFormat>
  <Paragraphs>359</Paragraphs>
  <Slides>60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Gill Sans MT</vt:lpstr>
      <vt:lpstr>Times New Roman</vt:lpstr>
      <vt:lpstr>Verdana</vt:lpstr>
      <vt:lpstr>Wingdings</vt:lpstr>
      <vt:lpstr>Wingdings 2</vt:lpstr>
      <vt:lpstr>Solstice</vt:lpstr>
      <vt:lpstr>WeB SITE Design &amp; Setup</vt:lpstr>
      <vt:lpstr>Overview of This Week’s Topics</vt:lpstr>
      <vt:lpstr>Textbook Readings for this Week</vt:lpstr>
      <vt:lpstr>Big Ideas for this Week</vt:lpstr>
      <vt:lpstr>What do you think of these sites?</vt:lpstr>
      <vt:lpstr>How about these sites?</vt:lpstr>
      <vt:lpstr>Good Website Design Tips</vt:lpstr>
      <vt:lpstr>More Tips</vt:lpstr>
      <vt:lpstr>More Tips</vt:lpstr>
      <vt:lpstr>More Tips</vt:lpstr>
      <vt:lpstr>More Tips</vt:lpstr>
      <vt:lpstr>PowerPoint Presentation</vt:lpstr>
      <vt:lpstr>Webpages and Websites</vt:lpstr>
      <vt:lpstr>Decide on what webpages you will need.</vt:lpstr>
      <vt:lpstr>Webpages and Websites</vt:lpstr>
      <vt:lpstr>Folder Structure for a Simple Site</vt:lpstr>
      <vt:lpstr>Example of a simple website</vt:lpstr>
      <vt:lpstr>Links for the simple structure</vt:lpstr>
      <vt:lpstr>Something to try</vt:lpstr>
      <vt:lpstr>More complicated site</vt:lpstr>
      <vt:lpstr>Example of a more complicated site:</vt:lpstr>
      <vt:lpstr>PowerPoint Presentation</vt:lpstr>
      <vt:lpstr>Web Server</vt:lpstr>
      <vt:lpstr>Web Browser</vt:lpstr>
      <vt:lpstr>HTML and Web Browsers</vt:lpstr>
      <vt:lpstr>What is HTML?</vt:lpstr>
      <vt:lpstr>History…  </vt:lpstr>
      <vt:lpstr>Introduction to HTML </vt:lpstr>
      <vt:lpstr>Types of HTML tags</vt:lpstr>
      <vt:lpstr>Let’s make a webpage the Old Fashioned Way!</vt:lpstr>
      <vt:lpstr>It is way to hard to remember all the tags, so…</vt:lpstr>
      <vt:lpstr>Some Tips</vt:lpstr>
      <vt:lpstr>Page Title</vt:lpstr>
      <vt:lpstr>Canadian Tire Does It Right!</vt:lpstr>
      <vt:lpstr>Setting the Page Property/Title</vt:lpstr>
      <vt:lpstr>HTML vs. CSS vs. JavaScript</vt:lpstr>
      <vt:lpstr>Another Real World Example</vt:lpstr>
      <vt:lpstr>Building a Web Page</vt:lpstr>
      <vt:lpstr>Formatting Text</vt:lpstr>
      <vt:lpstr>Changing Background and Link Colours</vt:lpstr>
      <vt:lpstr>Graphics</vt:lpstr>
      <vt:lpstr>Graphics Continued</vt:lpstr>
      <vt:lpstr>Types of Links</vt:lpstr>
      <vt:lpstr>Links – Type 1</vt:lpstr>
      <vt:lpstr>Links – Type 2</vt:lpstr>
      <vt:lpstr>Links – Type 3</vt:lpstr>
      <vt:lpstr>Links – Type 4</vt:lpstr>
      <vt:lpstr>Links – Type 5</vt:lpstr>
      <vt:lpstr>Links – Type 5</vt:lpstr>
      <vt:lpstr>PowerPoint Presentation</vt:lpstr>
      <vt:lpstr>HTML Tables</vt:lpstr>
      <vt:lpstr>Tables expressed in terms of Percentage</vt:lpstr>
      <vt:lpstr>Table expressed in terms of Pixels</vt:lpstr>
      <vt:lpstr>PowerPoint Presentation</vt:lpstr>
      <vt:lpstr>PowerPoint Presentation</vt:lpstr>
      <vt:lpstr>Some hints for using tables to organize your overall appearance:</vt:lpstr>
      <vt:lpstr>Google Fonts</vt:lpstr>
      <vt:lpstr>Google Fonts Continued…</vt:lpstr>
      <vt:lpstr>CSS – External CSS File vs. Internal CSS Style Rules</vt:lpstr>
      <vt:lpstr>External CSS to the Rescue!</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1091</cp:revision>
  <dcterms:created xsi:type="dcterms:W3CDTF">2009-09-04T16:33:04Z</dcterms:created>
  <dcterms:modified xsi:type="dcterms:W3CDTF">2024-10-03T20:44:19Z</dcterms:modified>
</cp:coreProperties>
</file>