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8" r:id="rId1"/>
  </p:sldMasterIdLst>
  <p:notesMasterIdLst>
    <p:notesMasterId r:id="rId66"/>
  </p:notesMasterIdLst>
  <p:handoutMasterIdLst>
    <p:handoutMasterId r:id="rId67"/>
  </p:handoutMasterIdLst>
  <p:sldIdLst>
    <p:sldId id="714" r:id="rId2"/>
    <p:sldId id="715" r:id="rId3"/>
    <p:sldId id="631" r:id="rId4"/>
    <p:sldId id="733" r:id="rId5"/>
    <p:sldId id="640" r:id="rId6"/>
    <p:sldId id="721" r:id="rId7"/>
    <p:sldId id="578" r:id="rId8"/>
    <p:sldId id="618" r:id="rId9"/>
    <p:sldId id="619" r:id="rId10"/>
    <p:sldId id="620" r:id="rId11"/>
    <p:sldId id="645" r:id="rId12"/>
    <p:sldId id="621" r:id="rId13"/>
    <p:sldId id="646" r:id="rId14"/>
    <p:sldId id="647" r:id="rId15"/>
    <p:sldId id="581" r:id="rId16"/>
    <p:sldId id="582" r:id="rId17"/>
    <p:sldId id="584" r:id="rId18"/>
    <p:sldId id="585" r:id="rId19"/>
    <p:sldId id="720" r:id="rId20"/>
    <p:sldId id="713" r:id="rId21"/>
    <p:sldId id="623" r:id="rId22"/>
    <p:sldId id="711" r:id="rId23"/>
    <p:sldId id="624" r:id="rId24"/>
    <p:sldId id="722" r:id="rId25"/>
    <p:sldId id="662" r:id="rId26"/>
    <p:sldId id="603" r:id="rId27"/>
    <p:sldId id="663" r:id="rId28"/>
    <p:sldId id="664" r:id="rId29"/>
    <p:sldId id="665" r:id="rId30"/>
    <p:sldId id="723" r:id="rId31"/>
    <p:sldId id="666" r:id="rId32"/>
    <p:sldId id="667" r:id="rId33"/>
    <p:sldId id="668" r:id="rId34"/>
    <p:sldId id="669" r:id="rId35"/>
    <p:sldId id="670" r:id="rId36"/>
    <p:sldId id="671" r:id="rId37"/>
    <p:sldId id="672" r:id="rId38"/>
    <p:sldId id="673" r:id="rId39"/>
    <p:sldId id="674" r:id="rId40"/>
    <p:sldId id="728" r:id="rId41"/>
    <p:sldId id="675" r:id="rId42"/>
    <p:sldId id="676" r:id="rId43"/>
    <p:sldId id="677" r:id="rId44"/>
    <p:sldId id="678" r:id="rId45"/>
    <p:sldId id="679" r:id="rId46"/>
    <p:sldId id="680" r:id="rId47"/>
    <p:sldId id="681" r:id="rId48"/>
    <p:sldId id="682" r:id="rId49"/>
    <p:sldId id="706" r:id="rId50"/>
    <p:sldId id="708" r:id="rId51"/>
    <p:sldId id="710" r:id="rId52"/>
    <p:sldId id="712" r:id="rId53"/>
    <p:sldId id="724" r:id="rId54"/>
    <p:sldId id="685" r:id="rId55"/>
    <p:sldId id="686" r:id="rId56"/>
    <p:sldId id="688" r:id="rId57"/>
    <p:sldId id="689" r:id="rId58"/>
    <p:sldId id="690" r:id="rId59"/>
    <p:sldId id="691" r:id="rId60"/>
    <p:sldId id="725" r:id="rId61"/>
    <p:sldId id="693" r:id="rId62"/>
    <p:sldId id="726" r:id="rId63"/>
    <p:sldId id="729" r:id="rId64"/>
    <p:sldId id="727" r:id="rId6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32"/>
    <a:srgbClr val="222222"/>
    <a:srgbClr val="00FF00"/>
    <a:srgbClr val="3200C8"/>
    <a:srgbClr val="646464"/>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581" autoAdjust="0"/>
  </p:normalViewPr>
  <p:slideViewPr>
    <p:cSldViewPr>
      <p:cViewPr varScale="1">
        <p:scale>
          <a:sx n="69" d="100"/>
          <a:sy n="69" d="100"/>
        </p:scale>
        <p:origin x="630"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p:scale>
        <a:sx n="66" d="100"/>
        <a:sy n="66" d="100"/>
      </p:scale>
      <p:origin x="0" y="0"/>
    </p:cViewPr>
  </p:sorterViewPr>
  <p:notesViewPr>
    <p:cSldViewPr>
      <p:cViewPr varScale="1">
        <p:scale>
          <a:sx n="86" d="100"/>
          <a:sy n="86" d="100"/>
        </p:scale>
        <p:origin x="3822"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B868B8-C106-4830-A6EE-EBE18767628D}"/>
              </a:ext>
            </a:extLst>
          </p:cNvPr>
          <p:cNvSpPr>
            <a:spLocks noGrp="1"/>
          </p:cNvSpPr>
          <p:nvPr>
            <p:ph type="hdr" sz="quarter"/>
          </p:nvPr>
        </p:nvSpPr>
        <p:spPr>
          <a:xfrm>
            <a:off x="0" y="0"/>
            <a:ext cx="3038475" cy="463550"/>
          </a:xfrm>
          <a:prstGeom prst="rect">
            <a:avLst/>
          </a:prstGeom>
        </p:spPr>
        <p:txBody>
          <a:bodyPr vert="horz" lIns="88096" tIns="44047" rIns="88096" bIns="44047" rtlCol="0"/>
          <a:lstStyle>
            <a:lvl1pPr algn="l" eaLnBrk="1" fontAlgn="auto" hangingPunct="1">
              <a:spcBef>
                <a:spcPts val="0"/>
              </a:spcBef>
              <a:spcAft>
                <a:spcPts val="0"/>
              </a:spcAft>
              <a:defRPr sz="1100">
                <a:latin typeface="+mn-lt"/>
                <a:cs typeface="+mn-cs"/>
              </a:defRPr>
            </a:lvl1pPr>
          </a:lstStyle>
          <a:p>
            <a:pPr>
              <a:defRPr/>
            </a:pPr>
            <a:endParaRPr lang="en-CA"/>
          </a:p>
        </p:txBody>
      </p:sp>
      <p:sp>
        <p:nvSpPr>
          <p:cNvPr id="3" name="Date Placeholder 2">
            <a:extLst>
              <a:ext uri="{FF2B5EF4-FFF2-40B4-BE49-F238E27FC236}">
                <a16:creationId xmlns:a16="http://schemas.microsoft.com/office/drawing/2014/main" id="{348DAD13-4CE5-4CFD-8C6C-221146CEB0AC}"/>
              </a:ext>
            </a:extLst>
          </p:cNvPr>
          <p:cNvSpPr>
            <a:spLocks noGrp="1"/>
          </p:cNvSpPr>
          <p:nvPr>
            <p:ph type="dt" sz="quarter" idx="1"/>
          </p:nvPr>
        </p:nvSpPr>
        <p:spPr>
          <a:xfrm>
            <a:off x="3970338" y="0"/>
            <a:ext cx="3038475" cy="463550"/>
          </a:xfrm>
          <a:prstGeom prst="rect">
            <a:avLst/>
          </a:prstGeom>
        </p:spPr>
        <p:txBody>
          <a:bodyPr vert="horz" lIns="88096" tIns="44047" rIns="88096" bIns="44047" rtlCol="0"/>
          <a:lstStyle>
            <a:lvl1pPr algn="r" eaLnBrk="1" fontAlgn="auto" hangingPunct="1">
              <a:spcBef>
                <a:spcPts val="0"/>
              </a:spcBef>
              <a:spcAft>
                <a:spcPts val="0"/>
              </a:spcAft>
              <a:defRPr sz="1100">
                <a:latin typeface="+mn-lt"/>
                <a:cs typeface="+mn-cs"/>
              </a:defRPr>
            </a:lvl1pPr>
          </a:lstStyle>
          <a:p>
            <a:pPr>
              <a:defRPr/>
            </a:pPr>
            <a:r>
              <a:rPr lang="en-US"/>
              <a:t>CS1033 Notes</a:t>
            </a:r>
            <a:endParaRPr lang="en-CA"/>
          </a:p>
        </p:txBody>
      </p:sp>
      <p:sp>
        <p:nvSpPr>
          <p:cNvPr id="4" name="Footer Placeholder 3">
            <a:extLst>
              <a:ext uri="{FF2B5EF4-FFF2-40B4-BE49-F238E27FC236}">
                <a16:creationId xmlns:a16="http://schemas.microsoft.com/office/drawing/2014/main" id="{1B7AE6E2-61E0-4E7D-BFCE-6D65BF4AC464}"/>
              </a:ext>
            </a:extLst>
          </p:cNvPr>
          <p:cNvSpPr>
            <a:spLocks noGrp="1"/>
          </p:cNvSpPr>
          <p:nvPr>
            <p:ph type="ftr" sz="quarter" idx="2"/>
          </p:nvPr>
        </p:nvSpPr>
        <p:spPr>
          <a:xfrm>
            <a:off x="0" y="8831263"/>
            <a:ext cx="3038475" cy="463550"/>
          </a:xfrm>
          <a:prstGeom prst="rect">
            <a:avLst/>
          </a:prstGeom>
        </p:spPr>
        <p:txBody>
          <a:bodyPr vert="horz" lIns="88096" tIns="44047" rIns="88096" bIns="44047" rtlCol="0" anchor="b"/>
          <a:lstStyle>
            <a:lvl1pPr algn="l" eaLnBrk="1" fontAlgn="auto" hangingPunct="1">
              <a:spcBef>
                <a:spcPts val="0"/>
              </a:spcBef>
              <a:spcAft>
                <a:spcPts val="0"/>
              </a:spcAft>
              <a:defRPr sz="1100">
                <a:latin typeface="+mn-lt"/>
                <a:cs typeface="+mn-cs"/>
              </a:defRPr>
            </a:lvl1pPr>
          </a:lstStyle>
          <a:p>
            <a:pPr>
              <a:defRPr/>
            </a:pPr>
            <a:endParaRPr lang="en-CA"/>
          </a:p>
        </p:txBody>
      </p:sp>
      <p:sp>
        <p:nvSpPr>
          <p:cNvPr id="5" name="Slide Number Placeholder 4">
            <a:extLst>
              <a:ext uri="{FF2B5EF4-FFF2-40B4-BE49-F238E27FC236}">
                <a16:creationId xmlns:a16="http://schemas.microsoft.com/office/drawing/2014/main" id="{A5F7DD27-3FED-4E8E-A9A4-B283ECB32F5C}"/>
              </a:ext>
            </a:extLst>
          </p:cNvPr>
          <p:cNvSpPr>
            <a:spLocks noGrp="1"/>
          </p:cNvSpPr>
          <p:nvPr>
            <p:ph type="sldNum" sz="quarter" idx="3"/>
          </p:nvPr>
        </p:nvSpPr>
        <p:spPr>
          <a:xfrm>
            <a:off x="3970338" y="8831263"/>
            <a:ext cx="3038475" cy="463550"/>
          </a:xfrm>
          <a:prstGeom prst="rect">
            <a:avLst/>
          </a:prstGeom>
        </p:spPr>
        <p:txBody>
          <a:bodyPr vert="horz" wrap="square" lIns="88096" tIns="44047" rIns="88096" bIns="44047" numCol="1" anchor="b" anchorCtr="0" compatLnSpc="1">
            <a:prstTxWarp prst="textNoShape">
              <a:avLst/>
            </a:prstTxWarp>
          </a:bodyPr>
          <a:lstStyle>
            <a:lvl1pPr algn="r" eaLnBrk="1" hangingPunct="1">
              <a:defRPr sz="1100">
                <a:latin typeface="Calibri" panose="020F0502020204030204" pitchFamily="34" charset="0"/>
              </a:defRPr>
            </a:lvl1pPr>
          </a:lstStyle>
          <a:p>
            <a:pPr>
              <a:defRPr/>
            </a:pPr>
            <a:fld id="{05C3FB2A-C0F2-41CD-9D8B-82E229634729}"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02FCB7E-C2FA-4F01-8817-265D0A3B11B0}"/>
              </a:ext>
            </a:extLst>
          </p:cNvPr>
          <p:cNvSpPr>
            <a:spLocks noGrp="1"/>
          </p:cNvSpPr>
          <p:nvPr>
            <p:ph type="hdr" sz="quarter"/>
          </p:nvPr>
        </p:nvSpPr>
        <p:spPr>
          <a:xfrm>
            <a:off x="0" y="0"/>
            <a:ext cx="3038475" cy="463550"/>
          </a:xfrm>
          <a:prstGeom prst="rect">
            <a:avLst/>
          </a:prstGeom>
        </p:spPr>
        <p:txBody>
          <a:bodyPr vert="horz" lIns="93124" tIns="46562" rIns="93124" bIns="46562" rtlCol="0"/>
          <a:lstStyle>
            <a:lvl1pPr algn="l" eaLnBrk="1" fontAlgn="auto" hangingPunct="1">
              <a:spcBef>
                <a:spcPts val="0"/>
              </a:spcBef>
              <a:spcAft>
                <a:spcPts val="0"/>
              </a:spcAft>
              <a:defRPr sz="1300">
                <a:latin typeface="+mn-lt"/>
                <a:cs typeface="+mn-cs"/>
              </a:defRPr>
            </a:lvl1pPr>
          </a:lstStyle>
          <a:p>
            <a:pPr>
              <a:defRPr/>
            </a:pPr>
            <a:endParaRPr lang="en-CA"/>
          </a:p>
        </p:txBody>
      </p:sp>
      <p:sp>
        <p:nvSpPr>
          <p:cNvPr id="3" name="Date Placeholder 2">
            <a:extLst>
              <a:ext uri="{FF2B5EF4-FFF2-40B4-BE49-F238E27FC236}">
                <a16:creationId xmlns:a16="http://schemas.microsoft.com/office/drawing/2014/main" id="{2EA74ADE-2A3B-44FC-B373-FF1736E6A4A4}"/>
              </a:ext>
            </a:extLst>
          </p:cNvPr>
          <p:cNvSpPr>
            <a:spLocks noGrp="1"/>
          </p:cNvSpPr>
          <p:nvPr>
            <p:ph type="dt" idx="1"/>
          </p:nvPr>
        </p:nvSpPr>
        <p:spPr>
          <a:xfrm>
            <a:off x="3970338" y="0"/>
            <a:ext cx="3038475" cy="463550"/>
          </a:xfrm>
          <a:prstGeom prst="rect">
            <a:avLst/>
          </a:prstGeom>
        </p:spPr>
        <p:txBody>
          <a:bodyPr vert="horz" lIns="93124" tIns="46562" rIns="93124" bIns="46562" rtlCol="0"/>
          <a:lstStyle>
            <a:lvl1pPr algn="r" eaLnBrk="1" fontAlgn="auto" hangingPunct="1">
              <a:spcBef>
                <a:spcPts val="0"/>
              </a:spcBef>
              <a:spcAft>
                <a:spcPts val="0"/>
              </a:spcAft>
              <a:defRPr sz="1300">
                <a:latin typeface="+mn-lt"/>
                <a:cs typeface="+mn-cs"/>
              </a:defRPr>
            </a:lvl1pPr>
          </a:lstStyle>
          <a:p>
            <a:pPr>
              <a:defRPr/>
            </a:pPr>
            <a:r>
              <a:rPr lang="en-US"/>
              <a:t>CS1033 Notes</a:t>
            </a:r>
            <a:endParaRPr lang="en-CA"/>
          </a:p>
        </p:txBody>
      </p:sp>
      <p:sp>
        <p:nvSpPr>
          <p:cNvPr id="4" name="Slide Image Placeholder 3">
            <a:extLst>
              <a:ext uri="{FF2B5EF4-FFF2-40B4-BE49-F238E27FC236}">
                <a16:creationId xmlns:a16="http://schemas.microsoft.com/office/drawing/2014/main" id="{82BBC288-17E8-4238-BFCD-7936960FC8B9}"/>
              </a:ext>
            </a:extLst>
          </p:cNvPr>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24" tIns="46562" rIns="93124" bIns="46562" rtlCol="0" anchor="ctr"/>
          <a:lstStyle/>
          <a:p>
            <a:pPr lvl="0"/>
            <a:endParaRPr lang="en-CA" noProof="0"/>
          </a:p>
        </p:txBody>
      </p:sp>
      <p:sp>
        <p:nvSpPr>
          <p:cNvPr id="5" name="Notes Placeholder 4">
            <a:extLst>
              <a:ext uri="{FF2B5EF4-FFF2-40B4-BE49-F238E27FC236}">
                <a16:creationId xmlns:a16="http://schemas.microsoft.com/office/drawing/2014/main" id="{6C58625B-CEB4-4218-B393-475CAC7EB98F}"/>
              </a:ext>
            </a:extLst>
          </p:cNvPr>
          <p:cNvSpPr>
            <a:spLocks noGrp="1"/>
          </p:cNvSpPr>
          <p:nvPr>
            <p:ph type="body" sz="quarter" idx="3"/>
          </p:nvPr>
        </p:nvSpPr>
        <p:spPr>
          <a:xfrm>
            <a:off x="701675" y="4416425"/>
            <a:ext cx="5607050" cy="4181475"/>
          </a:xfrm>
          <a:prstGeom prst="rect">
            <a:avLst/>
          </a:prstGeom>
        </p:spPr>
        <p:txBody>
          <a:bodyPr vert="horz" lIns="93124" tIns="46562" rIns="93124" bIns="465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930B0F72-57CD-4314-B778-6E7B1E998021}"/>
              </a:ext>
            </a:extLst>
          </p:cNvPr>
          <p:cNvSpPr>
            <a:spLocks noGrp="1"/>
          </p:cNvSpPr>
          <p:nvPr>
            <p:ph type="ftr" sz="quarter" idx="4"/>
          </p:nvPr>
        </p:nvSpPr>
        <p:spPr>
          <a:xfrm>
            <a:off x="0" y="8831263"/>
            <a:ext cx="3038475" cy="463550"/>
          </a:xfrm>
          <a:prstGeom prst="rect">
            <a:avLst/>
          </a:prstGeom>
        </p:spPr>
        <p:txBody>
          <a:bodyPr vert="horz" lIns="93124" tIns="46562" rIns="93124" bIns="46562" rtlCol="0" anchor="b"/>
          <a:lstStyle>
            <a:lvl1pPr algn="l" eaLnBrk="1" fontAlgn="auto" hangingPunct="1">
              <a:spcBef>
                <a:spcPts val="0"/>
              </a:spcBef>
              <a:spcAft>
                <a:spcPts val="0"/>
              </a:spcAft>
              <a:defRPr sz="1300">
                <a:latin typeface="+mn-lt"/>
                <a:cs typeface="+mn-cs"/>
              </a:defRPr>
            </a:lvl1pPr>
          </a:lstStyle>
          <a:p>
            <a:pPr>
              <a:defRPr/>
            </a:pPr>
            <a:endParaRPr lang="en-CA"/>
          </a:p>
        </p:txBody>
      </p:sp>
      <p:sp>
        <p:nvSpPr>
          <p:cNvPr id="7" name="Slide Number Placeholder 6">
            <a:extLst>
              <a:ext uri="{FF2B5EF4-FFF2-40B4-BE49-F238E27FC236}">
                <a16:creationId xmlns:a16="http://schemas.microsoft.com/office/drawing/2014/main" id="{892516A6-6244-4AD8-9956-DF9083C60173}"/>
              </a:ext>
            </a:extLst>
          </p:cNvPr>
          <p:cNvSpPr>
            <a:spLocks noGrp="1"/>
          </p:cNvSpPr>
          <p:nvPr>
            <p:ph type="sldNum" sz="quarter" idx="5"/>
          </p:nvPr>
        </p:nvSpPr>
        <p:spPr>
          <a:xfrm>
            <a:off x="3970338" y="8831263"/>
            <a:ext cx="3038475" cy="463550"/>
          </a:xfrm>
          <a:prstGeom prst="rect">
            <a:avLst/>
          </a:prstGeom>
        </p:spPr>
        <p:txBody>
          <a:bodyPr vert="horz" wrap="square" lIns="93124" tIns="46562" rIns="93124" bIns="46562"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07A4F2FC-49D6-468F-932F-4DD369173888}"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youtube.com/watch?v=_14imL2S2II&amp;feature=related"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12-15</a:t>
            </a:r>
          </a:p>
          <a:p>
            <a:r>
              <a:rPr lang="en-US" dirty="0" smtClean="0"/>
              <a:t>Sketching around live video to make it look animated</a:t>
            </a:r>
          </a:p>
          <a:p>
            <a:r>
              <a:rPr lang="en-US" dirty="0" smtClean="0"/>
              <a:t>Modelling,</a:t>
            </a:r>
            <a:r>
              <a:rPr lang="en-US" baseline="0" dirty="0" smtClean="0"/>
              <a:t> </a:t>
            </a:r>
            <a:r>
              <a:rPr lang="en-US" dirty="0" smtClean="0"/>
              <a:t>Rendering</a:t>
            </a:r>
            <a:r>
              <a:rPr lang="en-US" baseline="0" dirty="0" smtClean="0"/>
              <a:t> and Animating</a:t>
            </a:r>
            <a:endParaRPr lang="en-US" dirty="0" smtClean="0"/>
          </a:p>
          <a:p>
            <a:endParaRPr lang="en-US" dirty="0"/>
          </a:p>
        </p:txBody>
      </p:sp>
      <p:sp>
        <p:nvSpPr>
          <p:cNvPr id="4" name="Date Placeholder 3"/>
          <p:cNvSpPr>
            <a:spLocks noGrp="1"/>
          </p:cNvSpPr>
          <p:nvPr>
            <p:ph type="dt" idx="10"/>
          </p:nvPr>
        </p:nvSpPr>
        <p:spPr/>
        <p:txBody>
          <a:bodyPr/>
          <a:lstStyle/>
          <a:p>
            <a:pPr>
              <a:defRPr/>
            </a:pPr>
            <a:r>
              <a:rPr lang="en-US" smtClean="0"/>
              <a:t>CS1033 Notes</a:t>
            </a:r>
            <a:endParaRPr lang="en-CA"/>
          </a:p>
        </p:txBody>
      </p:sp>
      <p:sp>
        <p:nvSpPr>
          <p:cNvPr id="5" name="Slide Number Placeholder 4"/>
          <p:cNvSpPr>
            <a:spLocks noGrp="1"/>
          </p:cNvSpPr>
          <p:nvPr>
            <p:ph type="sldNum" sz="quarter" idx="11"/>
          </p:nvPr>
        </p:nvSpPr>
        <p:spPr/>
        <p:txBody>
          <a:bodyPr/>
          <a:lstStyle/>
          <a:p>
            <a:pPr>
              <a:defRPr/>
            </a:pPr>
            <a:fld id="{07A4F2FC-49D6-468F-932F-4DD369173888}" type="slidenum">
              <a:rPr lang="en-CA" altLang="en-US" smtClean="0"/>
              <a:pPr>
                <a:defRPr/>
              </a:pPr>
              <a:t>1</a:t>
            </a:fld>
            <a:endParaRPr lang="en-CA" altLang="en-US"/>
          </a:p>
        </p:txBody>
      </p:sp>
    </p:spTree>
    <p:extLst>
      <p:ext uri="{BB962C8B-B14F-4D97-AF65-F5344CB8AC3E}">
        <p14:creationId xmlns:p14="http://schemas.microsoft.com/office/powerpoint/2010/main" val="3876460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Date Placeholder 3">
            <a:extLst>
              <a:ext uri="{FF2B5EF4-FFF2-40B4-BE49-F238E27FC236}">
                <a16:creationId xmlns:a16="http://schemas.microsoft.com/office/drawing/2014/main" id="{73033C3D-615D-4082-8D2B-1409092D344A}"/>
              </a:ext>
            </a:extLst>
          </p:cNvPr>
          <p:cNvSpPr>
            <a:spLocks noGrp="1"/>
          </p:cNvSpPr>
          <p:nvPr>
            <p:ph type="dt" sz="quarter" idx="1"/>
          </p:nvPr>
        </p:nvSpPr>
        <p:spPr/>
        <p:txBody>
          <a:bodyPr/>
          <a:lstStyle/>
          <a:p>
            <a:pPr>
              <a:defRPr/>
            </a:pPr>
            <a:r>
              <a:rPr lang="en-US"/>
              <a:t>CS1033 Notes</a:t>
            </a:r>
            <a:endParaRPr lang="en-CA"/>
          </a:p>
        </p:txBody>
      </p:sp>
      <p:sp>
        <p:nvSpPr>
          <p:cNvPr id="6144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ECB9694-A54F-4F67-A1D9-166FF8F3D9F2}" type="slidenum">
              <a:rPr lang="en-CA" altLang="en-US" smtClean="0">
                <a:latin typeface="Calibri" panose="020F0502020204030204" pitchFamily="34" charset="0"/>
              </a:rPr>
              <a:pPr/>
              <a:t>31</a:t>
            </a:fld>
            <a:endParaRPr lang="en-CA" altLang="en-US" smtClean="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Sports, high action (it is okay for shows like larry king with talking heads)</a:t>
            </a:r>
          </a:p>
        </p:txBody>
      </p:sp>
      <p:sp>
        <p:nvSpPr>
          <p:cNvPr id="53252" name="Date Placeholder 3">
            <a:extLst>
              <a:ext uri="{FF2B5EF4-FFF2-40B4-BE49-F238E27FC236}">
                <a16:creationId xmlns:a16="http://schemas.microsoft.com/office/drawing/2014/main" id="{155BEBC3-CD16-4F3A-B5B8-7E2675C62136}"/>
              </a:ext>
            </a:extLst>
          </p:cNvPr>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CS1033 Notes</a:t>
            </a:r>
            <a:endParaRPr lang="en-CA"/>
          </a:p>
        </p:txBody>
      </p:sp>
      <p:sp>
        <p:nvSpPr>
          <p:cNvPr id="6349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ED94581-A3B1-475C-8B1D-F6D29B8A1504}" type="slidenum">
              <a:rPr lang="en-CA" altLang="en-US" smtClean="0">
                <a:latin typeface="Calibri" panose="020F0502020204030204" pitchFamily="34" charset="0"/>
              </a:rPr>
              <a:pPr/>
              <a:t>32</a:t>
            </a:fld>
            <a:endParaRPr lang="en-CA" altLang="en-US" smtClean="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r>
              <a:rPr lang="en-US" smtClean="0"/>
              <a:t>CS1033 Notes</a:t>
            </a:r>
            <a:endParaRPr lang="en-CA"/>
          </a:p>
        </p:txBody>
      </p:sp>
      <p:sp>
        <p:nvSpPr>
          <p:cNvPr id="5" name="Slide Number Placeholder 4"/>
          <p:cNvSpPr>
            <a:spLocks noGrp="1"/>
          </p:cNvSpPr>
          <p:nvPr>
            <p:ph type="sldNum" sz="quarter" idx="11"/>
          </p:nvPr>
        </p:nvSpPr>
        <p:spPr/>
        <p:txBody>
          <a:bodyPr/>
          <a:lstStyle/>
          <a:p>
            <a:pPr>
              <a:defRPr/>
            </a:pPr>
            <a:fld id="{07A4F2FC-49D6-468F-932F-4DD369173888}" type="slidenum">
              <a:rPr lang="en-CA" altLang="en-US" smtClean="0"/>
              <a:pPr>
                <a:defRPr/>
              </a:pPr>
              <a:t>33</a:t>
            </a:fld>
            <a:endParaRPr lang="en-CA" altLang="en-US"/>
          </a:p>
        </p:txBody>
      </p:sp>
    </p:spTree>
    <p:extLst>
      <p:ext uri="{BB962C8B-B14F-4D97-AF65-F5344CB8AC3E}">
        <p14:creationId xmlns:p14="http://schemas.microsoft.com/office/powerpoint/2010/main" val="3424387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UPDATE or HIDE</a:t>
            </a:r>
          </a:p>
        </p:txBody>
      </p:sp>
      <p:sp>
        <p:nvSpPr>
          <p:cNvPr id="4" name="Date Placeholder 3">
            <a:extLst>
              <a:ext uri="{FF2B5EF4-FFF2-40B4-BE49-F238E27FC236}">
                <a16:creationId xmlns:a16="http://schemas.microsoft.com/office/drawing/2014/main" id="{44BCC50C-B431-46CC-90AF-2F9BC7F15B81}"/>
              </a:ext>
            </a:extLst>
          </p:cNvPr>
          <p:cNvSpPr>
            <a:spLocks noGrp="1"/>
          </p:cNvSpPr>
          <p:nvPr>
            <p:ph type="dt" sz="quarter" idx="1"/>
          </p:nvPr>
        </p:nvSpPr>
        <p:spPr/>
        <p:txBody>
          <a:bodyPr/>
          <a:lstStyle/>
          <a:p>
            <a:pPr>
              <a:defRPr/>
            </a:pPr>
            <a:r>
              <a:rPr lang="en-US"/>
              <a:t>CS1033 Notes</a:t>
            </a:r>
            <a:endParaRPr lang="en-CA"/>
          </a:p>
        </p:txBody>
      </p:sp>
      <p:sp>
        <p:nvSpPr>
          <p:cNvPr id="67589"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7C9D6B-2B88-45F6-8D5F-BE5C7F0D2720}" type="slidenum">
              <a:rPr lang="en-CA" altLang="en-US" smtClean="0">
                <a:latin typeface="Calibri" panose="020F0502020204030204" pitchFamily="34" charset="0"/>
              </a:rPr>
              <a:pPr/>
              <a:t>35</a:t>
            </a:fld>
            <a:endParaRPr lang="en-CA" altLang="en-US" smtClean="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a:r>
              <a:rPr lang="en-CA" altLang="en-US" smtClean="0"/>
              <a:t>Temporal Compression explained: </a:t>
            </a:r>
            <a:r>
              <a:rPr lang="en-CA" altLang="en-US" smtClean="0">
                <a:hlinkClick r:id="rId3"/>
              </a:rPr>
              <a:t>http://www.youtube.com/watch?v=_14imL2S2II&amp;feature=related</a:t>
            </a:r>
            <a:r>
              <a:rPr lang="en-CA" altLang="en-US" smtClean="0"/>
              <a:t> </a:t>
            </a:r>
          </a:p>
          <a:p>
            <a:endParaRPr lang="en-US" altLang="en-US" smtClean="0"/>
          </a:p>
        </p:txBody>
      </p:sp>
      <p:sp>
        <p:nvSpPr>
          <p:cNvPr id="4" name="Date Placeholder 3">
            <a:extLst>
              <a:ext uri="{FF2B5EF4-FFF2-40B4-BE49-F238E27FC236}">
                <a16:creationId xmlns:a16="http://schemas.microsoft.com/office/drawing/2014/main" id="{730E9224-7CC2-4C65-A1AE-AD1B56B0D181}"/>
              </a:ext>
            </a:extLst>
          </p:cNvPr>
          <p:cNvSpPr>
            <a:spLocks noGrp="1"/>
          </p:cNvSpPr>
          <p:nvPr>
            <p:ph type="dt" sz="quarter" idx="1"/>
          </p:nvPr>
        </p:nvSpPr>
        <p:spPr/>
        <p:txBody>
          <a:bodyPr/>
          <a:lstStyle/>
          <a:p>
            <a:pPr>
              <a:defRPr/>
            </a:pPr>
            <a:r>
              <a:rPr lang="en-US"/>
              <a:t>CS1033 Notes</a:t>
            </a:r>
            <a:endParaRPr lang="en-CA"/>
          </a:p>
        </p:txBody>
      </p:sp>
      <p:sp>
        <p:nvSpPr>
          <p:cNvPr id="716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317624A-FF45-4EB4-8B73-F52C253E4E71}" type="slidenum">
              <a:rPr lang="en-CA" altLang="en-US" smtClean="0">
                <a:latin typeface="Calibri" panose="020F0502020204030204" pitchFamily="34" charset="0"/>
              </a:rPr>
              <a:pPr/>
              <a:t>38</a:t>
            </a:fld>
            <a:endParaRPr lang="en-CA" altLang="en-US" smtClean="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CLEAN UP</a:t>
            </a:r>
          </a:p>
        </p:txBody>
      </p:sp>
      <p:sp>
        <p:nvSpPr>
          <p:cNvPr id="4" name="Date Placeholder 3">
            <a:extLst>
              <a:ext uri="{FF2B5EF4-FFF2-40B4-BE49-F238E27FC236}">
                <a16:creationId xmlns:a16="http://schemas.microsoft.com/office/drawing/2014/main" id="{C8D39A73-602A-4DC2-95D3-8F83AF758CD4}"/>
              </a:ext>
            </a:extLst>
          </p:cNvPr>
          <p:cNvSpPr>
            <a:spLocks noGrp="1"/>
          </p:cNvSpPr>
          <p:nvPr>
            <p:ph type="dt" sz="quarter" idx="1"/>
          </p:nvPr>
        </p:nvSpPr>
        <p:spPr/>
        <p:txBody>
          <a:bodyPr/>
          <a:lstStyle/>
          <a:p>
            <a:pPr>
              <a:defRPr/>
            </a:pPr>
            <a:r>
              <a:rPr lang="en-US"/>
              <a:t>CS1033 Notes</a:t>
            </a:r>
            <a:endParaRPr lang="en-CA"/>
          </a:p>
        </p:txBody>
      </p:sp>
      <p:sp>
        <p:nvSpPr>
          <p:cNvPr id="80901"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9907E5F-FBEE-447F-8593-CD683105D832}" type="slidenum">
              <a:rPr lang="en-CA" altLang="en-US" smtClean="0">
                <a:latin typeface="Calibri" panose="020F0502020204030204" pitchFamily="34" charset="0"/>
              </a:rPr>
              <a:pPr/>
              <a:t>46</a:t>
            </a:fld>
            <a:endParaRPr lang="en-CA" altLang="en-US" smtClean="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LOOK INTO SUBTITLES</a:t>
            </a:r>
          </a:p>
        </p:txBody>
      </p:sp>
      <p:sp>
        <p:nvSpPr>
          <p:cNvPr id="4" name="Date Placeholder 3">
            <a:extLst>
              <a:ext uri="{FF2B5EF4-FFF2-40B4-BE49-F238E27FC236}">
                <a16:creationId xmlns:a16="http://schemas.microsoft.com/office/drawing/2014/main" id="{4D9BAD10-78E2-4F81-81ED-904829C8E48C}"/>
              </a:ext>
            </a:extLst>
          </p:cNvPr>
          <p:cNvSpPr>
            <a:spLocks noGrp="1"/>
          </p:cNvSpPr>
          <p:nvPr>
            <p:ph type="dt" sz="quarter" idx="1"/>
          </p:nvPr>
        </p:nvSpPr>
        <p:spPr/>
        <p:txBody>
          <a:bodyPr/>
          <a:lstStyle/>
          <a:p>
            <a:pPr>
              <a:defRPr/>
            </a:pPr>
            <a:r>
              <a:rPr lang="en-US"/>
              <a:t>CS1033 Notes</a:t>
            </a:r>
            <a:endParaRPr lang="en-CA"/>
          </a:p>
        </p:txBody>
      </p:sp>
      <p:sp>
        <p:nvSpPr>
          <p:cNvPr id="83973"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7A1917-9188-403A-B124-41FC6C40BFF1}" type="slidenum">
              <a:rPr lang="en-CA" altLang="en-US" smtClean="0">
                <a:latin typeface="Calibri" panose="020F0502020204030204" pitchFamily="34" charset="0"/>
              </a:rPr>
              <a:pPr/>
              <a:t>48</a:t>
            </a:fld>
            <a:endParaRPr lang="en-CA" altLang="en-US" smtClean="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Long wait times</a:t>
            </a:r>
          </a:p>
          <a:p>
            <a:pPr eaLnBrk="1" hangingPunct="1">
              <a:spcBef>
                <a:spcPct val="0"/>
              </a:spcBef>
            </a:pPr>
            <a:r>
              <a:rPr lang="en-CA" altLang="en-US" smtClean="0"/>
              <a:t>Have file permanently, can play over and over again without wait time, best for small clips, higher quality video because we don’t have to compress to improve streaming, Can go through video step by step</a:t>
            </a:r>
          </a:p>
        </p:txBody>
      </p:sp>
      <p:sp>
        <p:nvSpPr>
          <p:cNvPr id="55300" name="Date Placeholder 3">
            <a:extLst>
              <a:ext uri="{FF2B5EF4-FFF2-40B4-BE49-F238E27FC236}">
                <a16:creationId xmlns:a16="http://schemas.microsoft.com/office/drawing/2014/main" id="{0AD14C78-606A-4985-9B48-701C4D3FA21D}"/>
              </a:ext>
            </a:extLst>
          </p:cNvPr>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CS1033 Notes</a:t>
            </a:r>
            <a:endParaRPr lang="en-CA"/>
          </a:p>
        </p:txBody>
      </p:sp>
      <p:sp>
        <p:nvSpPr>
          <p:cNvPr id="9523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CE6284-CAFE-4BE2-B0F8-08481F2855F9}" type="slidenum">
              <a:rPr lang="en-CA" altLang="en-US" smtClean="0">
                <a:latin typeface="Calibri" panose="020F0502020204030204" pitchFamily="34" charset="0"/>
              </a:rPr>
              <a:pPr/>
              <a:t>55</a:t>
            </a:fld>
            <a:endParaRPr lang="en-CA" altLang="en-US" smtClean="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Fastest but requires the server be a streaming server, </a:t>
            </a:r>
          </a:p>
          <a:p>
            <a:pPr eaLnBrk="1" hangingPunct="1">
              <a:spcBef>
                <a:spcPct val="0"/>
              </a:spcBef>
            </a:pPr>
            <a:r>
              <a:rPr lang="en-CA" altLang="en-US" smtClean="0"/>
              <a:t>Reduces waiting time for user</a:t>
            </a:r>
          </a:p>
          <a:p>
            <a:pPr eaLnBrk="1" hangingPunct="1">
              <a:spcBef>
                <a:spcPct val="0"/>
              </a:spcBef>
            </a:pPr>
            <a:r>
              <a:rPr lang="en-CA" altLang="en-US" smtClean="0"/>
              <a:t>Drawback: needs lots of compression, congestions may cause the media to stall if the download process cant keep up with the playback, doesn’t take up disk storage, live playback, great for long videos</a:t>
            </a:r>
          </a:p>
          <a:p>
            <a:pPr eaLnBrk="1" hangingPunct="1">
              <a:spcBef>
                <a:spcPct val="0"/>
              </a:spcBef>
            </a:pPr>
            <a:endParaRPr lang="en-CA" altLang="en-US" smtClean="0"/>
          </a:p>
        </p:txBody>
      </p:sp>
      <p:sp>
        <p:nvSpPr>
          <p:cNvPr id="57348" name="Date Placeholder 3">
            <a:extLst>
              <a:ext uri="{FF2B5EF4-FFF2-40B4-BE49-F238E27FC236}">
                <a16:creationId xmlns:a16="http://schemas.microsoft.com/office/drawing/2014/main" id="{032B913C-EB94-4342-A3DC-F14893D4EE3B}"/>
              </a:ext>
            </a:extLst>
          </p:cNvPr>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CS1033 Notes</a:t>
            </a:r>
            <a:endParaRPr lang="en-CA"/>
          </a:p>
        </p:txBody>
      </p:sp>
      <p:sp>
        <p:nvSpPr>
          <p:cNvPr id="9728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F16F972-2A23-4216-A900-E89569E00A6D}" type="slidenum">
              <a:rPr lang="en-CA" altLang="en-US" smtClean="0">
                <a:latin typeface="Calibri" panose="020F0502020204030204" pitchFamily="34" charset="0"/>
              </a:rPr>
              <a:pPr/>
              <a:t>56</a:t>
            </a:fld>
            <a:endParaRPr lang="en-CA" altLang="en-US" smtClean="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It takes a long time to wait while it uploads</a:t>
            </a:r>
          </a:p>
        </p:txBody>
      </p:sp>
      <p:sp>
        <p:nvSpPr>
          <p:cNvPr id="4" name="Date Placeholder 3">
            <a:extLst>
              <a:ext uri="{FF2B5EF4-FFF2-40B4-BE49-F238E27FC236}">
                <a16:creationId xmlns:a16="http://schemas.microsoft.com/office/drawing/2014/main" id="{726E0514-E1DA-4CA9-B725-4CBF8162602A}"/>
              </a:ext>
            </a:extLst>
          </p:cNvPr>
          <p:cNvSpPr>
            <a:spLocks noGrp="1"/>
          </p:cNvSpPr>
          <p:nvPr>
            <p:ph type="dt" sz="quarter" idx="1"/>
          </p:nvPr>
        </p:nvSpPr>
        <p:spPr/>
        <p:txBody>
          <a:bodyPr/>
          <a:lstStyle/>
          <a:p>
            <a:pPr>
              <a:defRPr/>
            </a:pPr>
            <a:r>
              <a:rPr lang="en-US"/>
              <a:t>CS1033 Notes</a:t>
            </a:r>
            <a:endParaRPr lang="en-CA"/>
          </a:p>
        </p:txBody>
      </p:sp>
      <p:sp>
        <p:nvSpPr>
          <p:cNvPr id="1034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3D14CC4-64C7-4AEB-8908-BB2203E95C35}" type="slidenum">
              <a:rPr lang="en-CA" altLang="en-US" smtClean="0">
                <a:latin typeface="Calibri" panose="020F0502020204030204" pitchFamily="34" charset="0"/>
              </a:rPr>
              <a:pPr/>
              <a:t>61</a:t>
            </a:fld>
            <a:endParaRPr lang="en-CA" altLang="en-US" smtClean="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5120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smtClean="0"/>
              <a:t>CS1033 Notes</a:t>
            </a:r>
            <a:endParaRPr lang="en-CA" smtClean="0"/>
          </a:p>
        </p:txBody>
      </p:sp>
      <p:sp>
        <p:nvSpPr>
          <p:cNvPr id="133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FFC717-34DD-4853-A91E-FDBA41D379EF}" type="slidenum">
              <a:rPr lang="en-CA" altLang="en-US" sz="1300" smtClean="0"/>
              <a:pPr>
                <a:spcBef>
                  <a:spcPct val="0"/>
                </a:spcBef>
              </a:pPr>
              <a:t>2</a:t>
            </a:fld>
            <a:endParaRPr lang="en-CA" altLang="en-US" sz="13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Frame</a:t>
            </a:r>
          </a:p>
        </p:txBody>
      </p:sp>
      <p:sp>
        <p:nvSpPr>
          <p:cNvPr id="4" name="Date Placeholder 3">
            <a:extLst>
              <a:ext uri="{FF2B5EF4-FFF2-40B4-BE49-F238E27FC236}">
                <a16:creationId xmlns:a16="http://schemas.microsoft.com/office/drawing/2014/main" id="{754EE926-2B23-4077-BD1A-B67A4AED2CC7}"/>
              </a:ext>
            </a:extLst>
          </p:cNvPr>
          <p:cNvSpPr>
            <a:spLocks noGrp="1"/>
          </p:cNvSpPr>
          <p:nvPr>
            <p:ph type="dt" sz="quarter" idx="1"/>
          </p:nvPr>
        </p:nvSpPr>
        <p:spPr/>
        <p:txBody>
          <a:bodyPr/>
          <a:lstStyle/>
          <a:p>
            <a:pPr>
              <a:defRPr/>
            </a:pPr>
            <a:r>
              <a:rPr lang="en-US"/>
              <a:t>CS1033 Notes</a:t>
            </a:r>
            <a:endParaRPr lang="en-CA"/>
          </a:p>
        </p:txBody>
      </p:sp>
      <p:sp>
        <p:nvSpPr>
          <p:cNvPr id="2662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9806D7-0B98-4C1D-B988-29ABD72F4630}" type="slidenum">
              <a:rPr lang="en-CA" altLang="en-US" smtClean="0">
                <a:latin typeface="Calibri" panose="020F0502020204030204" pitchFamily="34" charset="0"/>
              </a:rPr>
              <a:pPr/>
              <a:t>7</a:t>
            </a:fld>
            <a:endParaRPr lang="en-CA" altLang="en-US" smtClean="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890567-1A00-482D-B547-68083661D91E}" type="slidenum">
              <a:rPr lang="en-CA" altLang="en-US" smtClean="0">
                <a:latin typeface="Calibri" panose="020F0502020204030204" pitchFamily="34" charset="0"/>
              </a:rPr>
              <a:pPr/>
              <a:t>8</a:t>
            </a:fld>
            <a:endParaRPr lang="en-CA" altLang="en-US" smtClean="0">
              <a:latin typeface="Calibri" panose="020F0502020204030204" pitchFamily="34" charset="0"/>
            </a:endParaRPr>
          </a:p>
        </p:txBody>
      </p:sp>
      <p:sp>
        <p:nvSpPr>
          <p:cNvPr id="45061" name="Date Placeholder 4">
            <a:extLst>
              <a:ext uri="{FF2B5EF4-FFF2-40B4-BE49-F238E27FC236}">
                <a16:creationId xmlns:a16="http://schemas.microsoft.com/office/drawing/2014/main" id="{F9410303-EDFE-436D-A30A-ADE18552872B}"/>
              </a:ext>
            </a:extLst>
          </p:cNvPr>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CS1033 Notes</a:t>
            </a:r>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UPDATE AD</a:t>
            </a:r>
          </a:p>
        </p:txBody>
      </p:sp>
      <p:sp>
        <p:nvSpPr>
          <p:cNvPr id="4" name="Date Placeholder 3">
            <a:extLst>
              <a:ext uri="{FF2B5EF4-FFF2-40B4-BE49-F238E27FC236}">
                <a16:creationId xmlns:a16="http://schemas.microsoft.com/office/drawing/2014/main" id="{80EB1573-574F-4724-944D-C965FD359136}"/>
              </a:ext>
            </a:extLst>
          </p:cNvPr>
          <p:cNvSpPr>
            <a:spLocks noGrp="1"/>
          </p:cNvSpPr>
          <p:nvPr>
            <p:ph type="dt" sz="quarter" idx="1"/>
          </p:nvPr>
        </p:nvSpPr>
        <p:spPr/>
        <p:txBody>
          <a:bodyPr/>
          <a:lstStyle/>
          <a:p>
            <a:pPr>
              <a:defRPr/>
            </a:pPr>
            <a:r>
              <a:rPr lang="en-US"/>
              <a:t>CS1033 Notes</a:t>
            </a:r>
            <a:endParaRPr lang="en-CA"/>
          </a:p>
        </p:txBody>
      </p:sp>
      <p:sp>
        <p:nvSpPr>
          <p:cNvPr id="39941"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DE65F6F-1689-4E36-96A9-46DA99A4EFB5}" type="slidenum">
              <a:rPr lang="en-CA" altLang="en-US" smtClean="0">
                <a:latin typeface="Calibri" panose="020F0502020204030204" pitchFamily="34" charset="0"/>
              </a:rPr>
              <a:pPr/>
              <a:t>18</a:t>
            </a:fld>
            <a:endParaRPr lang="en-CA" altLang="en-US" smtClean="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smtClean="0"/>
              <a:t>UPDATE to 8K</a:t>
            </a:r>
          </a:p>
        </p:txBody>
      </p:sp>
      <p:sp>
        <p:nvSpPr>
          <p:cNvPr id="4" name="Date Placeholder 3">
            <a:extLst>
              <a:ext uri="{FF2B5EF4-FFF2-40B4-BE49-F238E27FC236}">
                <a16:creationId xmlns:a16="http://schemas.microsoft.com/office/drawing/2014/main" id="{78D0ABC9-B97D-4917-B239-4BD8D177A7E9}"/>
              </a:ext>
            </a:extLst>
          </p:cNvPr>
          <p:cNvSpPr>
            <a:spLocks noGrp="1"/>
          </p:cNvSpPr>
          <p:nvPr>
            <p:ph type="dt" sz="quarter" idx="1"/>
          </p:nvPr>
        </p:nvSpPr>
        <p:spPr/>
        <p:txBody>
          <a:bodyPr/>
          <a:lstStyle/>
          <a:p>
            <a:pPr>
              <a:defRPr/>
            </a:pPr>
            <a:r>
              <a:rPr lang="en-US"/>
              <a:t>CS1033 Notes</a:t>
            </a:r>
            <a:endParaRPr lang="en-CA"/>
          </a:p>
        </p:txBody>
      </p:sp>
      <p:sp>
        <p:nvSpPr>
          <p:cNvPr id="44037"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2B3B21-CF87-440E-9989-ECBA3C2E691E}" type="slidenum">
              <a:rPr lang="en-CA" altLang="en-US" smtClean="0">
                <a:latin typeface="Calibri" panose="020F0502020204030204" pitchFamily="34" charset="0"/>
              </a:rPr>
              <a:pPr/>
              <a:t>21</a:t>
            </a:fld>
            <a:endParaRPr lang="en-CA" altLang="en-US" smtClean="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Date Placeholder 3">
            <a:extLst>
              <a:ext uri="{FF2B5EF4-FFF2-40B4-BE49-F238E27FC236}">
                <a16:creationId xmlns:a16="http://schemas.microsoft.com/office/drawing/2014/main" id="{A642DFE3-5B83-4456-92C4-09DA691BCF4B}"/>
              </a:ext>
            </a:extLst>
          </p:cNvPr>
          <p:cNvSpPr>
            <a:spLocks noGrp="1"/>
          </p:cNvSpPr>
          <p:nvPr>
            <p:ph type="dt" sz="quarter" idx="1"/>
          </p:nvPr>
        </p:nvSpPr>
        <p:spPr/>
        <p:txBody>
          <a:bodyPr/>
          <a:lstStyle/>
          <a:p>
            <a:pPr>
              <a:defRPr/>
            </a:pPr>
            <a:r>
              <a:rPr lang="en-US"/>
              <a:t>CS1033 Notes</a:t>
            </a:r>
            <a:endParaRPr lang="en-CA"/>
          </a:p>
        </p:txBody>
      </p:sp>
      <p:sp>
        <p:nvSpPr>
          <p:cNvPr id="46085"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60AAEB8-0347-415A-B33A-FB257E535C95}" type="slidenum">
              <a:rPr lang="en-CA" altLang="en-US" smtClean="0">
                <a:latin typeface="Calibri" panose="020F0502020204030204" pitchFamily="34" charset="0"/>
              </a:rPr>
              <a:pPr/>
              <a:t>22</a:t>
            </a:fld>
            <a:endParaRPr lang="en-CA" altLang="en-US" smtClean="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Date Placeholder 3">
            <a:extLst>
              <a:ext uri="{FF2B5EF4-FFF2-40B4-BE49-F238E27FC236}">
                <a16:creationId xmlns:a16="http://schemas.microsoft.com/office/drawing/2014/main" id="{A642DFE3-5B83-4456-92C4-09DA691BCF4B}"/>
              </a:ext>
            </a:extLst>
          </p:cNvPr>
          <p:cNvSpPr>
            <a:spLocks noGrp="1"/>
          </p:cNvSpPr>
          <p:nvPr>
            <p:ph type="dt" sz="quarter" idx="1"/>
          </p:nvPr>
        </p:nvSpPr>
        <p:spPr/>
        <p:txBody>
          <a:bodyPr/>
          <a:lstStyle/>
          <a:p>
            <a:pPr>
              <a:defRPr/>
            </a:pPr>
            <a:r>
              <a:rPr lang="en-US"/>
              <a:t>CS1033 Notes</a:t>
            </a:r>
            <a:endParaRPr lang="en-CA"/>
          </a:p>
        </p:txBody>
      </p:sp>
      <p:sp>
        <p:nvSpPr>
          <p:cNvPr id="48133" name="Slide Number Placeholder 4"/>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D86912-7719-4743-B39B-8B3F519EB53F}" type="slidenum">
              <a:rPr lang="en-CA" altLang="en-US" smtClean="0">
                <a:latin typeface="Calibri" panose="020F0502020204030204" pitchFamily="34" charset="0"/>
              </a:rPr>
              <a:pPr/>
              <a:t>23</a:t>
            </a:fld>
            <a:endParaRPr lang="en-CA" altLang="en-US"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smtClean="0"/>
              <a:t>DV25</a:t>
            </a:r>
          </a:p>
        </p:txBody>
      </p:sp>
      <p:sp>
        <p:nvSpPr>
          <p:cNvPr id="52228" name="Date Placeholder 3">
            <a:extLst>
              <a:ext uri="{FF2B5EF4-FFF2-40B4-BE49-F238E27FC236}">
                <a16:creationId xmlns:a16="http://schemas.microsoft.com/office/drawing/2014/main" id="{16E3F2E7-0D75-41BA-97F8-66327A595CC2}"/>
              </a:ext>
            </a:extLst>
          </p:cNvPr>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CS1033 Notes</a:t>
            </a:r>
            <a:endParaRPr lang="en-CA"/>
          </a:p>
        </p:txBody>
      </p:sp>
      <p:sp>
        <p:nvSpPr>
          <p:cNvPr id="5325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FC82E00-2BF3-41AF-83C7-9EBE76844630}" type="slidenum">
              <a:rPr lang="en-CA" altLang="en-US" smtClean="0">
                <a:latin typeface="Calibri" panose="020F0502020204030204" pitchFamily="34" charset="0"/>
              </a:rPr>
              <a:pPr/>
              <a:t>25</a:t>
            </a:fld>
            <a:endParaRPr lang="en-CA" altLang="en-US"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D7771BB-2B32-4C69-9D6A-990F1DE76CA1}"/>
              </a:ext>
            </a:extLst>
          </p:cNvPr>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5" name="Oval 4">
            <a:extLst>
              <a:ext uri="{FF2B5EF4-FFF2-40B4-BE49-F238E27FC236}">
                <a16:creationId xmlns:a16="http://schemas.microsoft.com/office/drawing/2014/main" id="{35C4EB40-BE79-4C1E-92E4-C95AA6D10FC0}"/>
              </a:ext>
            </a:extLst>
          </p:cNvPr>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6" name="Date Placeholder 6">
            <a:extLst>
              <a:ext uri="{FF2B5EF4-FFF2-40B4-BE49-F238E27FC236}">
                <a16:creationId xmlns:a16="http://schemas.microsoft.com/office/drawing/2014/main" id="{53C4DD4F-37D3-4F2C-95E1-3EF1592F3B31}"/>
              </a:ext>
            </a:extLst>
          </p:cNvPr>
          <p:cNvSpPr>
            <a:spLocks noGrp="1"/>
          </p:cNvSpPr>
          <p:nvPr>
            <p:ph type="dt" sz="half" idx="10"/>
          </p:nvPr>
        </p:nvSpPr>
        <p:spPr/>
        <p:txBody>
          <a:bodyPr/>
          <a:lstStyle>
            <a:lvl1pPr>
              <a:defRPr/>
            </a:lvl1pPr>
            <a:extLst/>
          </a:lstStyle>
          <a:p>
            <a:pPr>
              <a:defRPr/>
            </a:pPr>
            <a:fld id="{DC92898E-0E32-4AAA-95D6-7D391F2224C6}" type="datetime1">
              <a:rPr lang="en-US"/>
              <a:pPr>
                <a:defRPr/>
              </a:pPr>
              <a:t>5/29/2020</a:t>
            </a:fld>
            <a:endParaRPr lang="en-CA"/>
          </a:p>
        </p:txBody>
      </p:sp>
      <p:sp>
        <p:nvSpPr>
          <p:cNvPr id="7" name="Footer Placeholder 19">
            <a:extLst>
              <a:ext uri="{FF2B5EF4-FFF2-40B4-BE49-F238E27FC236}">
                <a16:creationId xmlns:a16="http://schemas.microsoft.com/office/drawing/2014/main" id="{45EEFA8F-28C8-4A4C-9169-67AC6D0249CB}"/>
              </a:ext>
            </a:extLst>
          </p:cNvPr>
          <p:cNvSpPr>
            <a:spLocks noGrp="1"/>
          </p:cNvSpPr>
          <p:nvPr>
            <p:ph type="ftr" sz="quarter" idx="11"/>
          </p:nvPr>
        </p:nvSpPr>
        <p:spPr>
          <a:xfrm>
            <a:off x="5718175" y="6305550"/>
            <a:ext cx="2895600" cy="476250"/>
          </a:xfrm>
        </p:spPr>
        <p:txBody>
          <a:bodyPr/>
          <a:lstStyle>
            <a:lvl1pPr>
              <a:defRPr/>
            </a:lvl1pPr>
            <a:extLst/>
          </a:lstStyle>
          <a:p>
            <a:pPr>
              <a:defRPr/>
            </a:pPr>
            <a:endParaRPr lang="en-CA"/>
          </a:p>
        </p:txBody>
      </p:sp>
      <p:sp>
        <p:nvSpPr>
          <p:cNvPr id="8" name="Slide Number Placeholder 9">
            <a:extLst>
              <a:ext uri="{FF2B5EF4-FFF2-40B4-BE49-F238E27FC236}">
                <a16:creationId xmlns:a16="http://schemas.microsoft.com/office/drawing/2014/main" id="{2BCEF71B-94E2-4F03-9562-1462827FBC28}"/>
              </a:ext>
            </a:extLst>
          </p:cNvPr>
          <p:cNvSpPr>
            <a:spLocks noGrp="1"/>
          </p:cNvSpPr>
          <p:nvPr>
            <p:ph type="sldNum" sz="quarter" idx="12"/>
          </p:nvPr>
        </p:nvSpPr>
        <p:spPr/>
        <p:txBody>
          <a:bodyPr/>
          <a:lstStyle>
            <a:lvl1pPr>
              <a:defRPr/>
            </a:lvl1pPr>
          </a:lstStyle>
          <a:p>
            <a:pPr>
              <a:defRPr/>
            </a:pPr>
            <a:fld id="{CED88A7B-E11A-47EC-BEF7-53A3FE47B446}" type="slidenum">
              <a:rPr lang="en-CA" altLang="en-US"/>
              <a:pPr>
                <a:defRPr/>
              </a:pPr>
              <a:t>‹#›</a:t>
            </a:fld>
            <a:endParaRPr lang="en-CA" altLang="en-US"/>
          </a:p>
        </p:txBody>
      </p:sp>
    </p:spTree>
    <p:extLst>
      <p:ext uri="{BB962C8B-B14F-4D97-AF65-F5344CB8AC3E}">
        <p14:creationId xmlns:p14="http://schemas.microsoft.com/office/powerpoint/2010/main" val="26784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F44F047D-A57D-402F-B0F2-32D006D59515}"/>
              </a:ext>
            </a:extLst>
          </p:cNvPr>
          <p:cNvSpPr>
            <a:spLocks noGrp="1"/>
          </p:cNvSpPr>
          <p:nvPr>
            <p:ph type="dt" sz="half" idx="10"/>
          </p:nvPr>
        </p:nvSpPr>
        <p:spPr/>
        <p:txBody>
          <a:bodyPr/>
          <a:lstStyle>
            <a:lvl1pPr>
              <a:defRPr/>
            </a:lvl1pPr>
          </a:lstStyle>
          <a:p>
            <a:pPr>
              <a:defRPr/>
            </a:pPr>
            <a:fld id="{63A252A1-EF89-45F0-98F0-ADFF3BFCA7E0}" type="datetime1">
              <a:rPr lang="en-US"/>
              <a:pPr>
                <a:defRPr/>
              </a:pPr>
              <a:t>5/29/2020</a:t>
            </a:fld>
            <a:endParaRPr lang="en-CA"/>
          </a:p>
        </p:txBody>
      </p:sp>
      <p:sp>
        <p:nvSpPr>
          <p:cNvPr id="5" name="Footer Placeholder 9">
            <a:extLst>
              <a:ext uri="{FF2B5EF4-FFF2-40B4-BE49-F238E27FC236}">
                <a16:creationId xmlns:a16="http://schemas.microsoft.com/office/drawing/2014/main" id="{B4FC6ABC-4A97-49A9-8A7D-D2CAAA9D3E00}"/>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1">
            <a:extLst>
              <a:ext uri="{FF2B5EF4-FFF2-40B4-BE49-F238E27FC236}">
                <a16:creationId xmlns:a16="http://schemas.microsoft.com/office/drawing/2014/main" id="{14A75F76-991E-4FB4-A78C-28B2D4162641}"/>
              </a:ext>
            </a:extLst>
          </p:cNvPr>
          <p:cNvSpPr>
            <a:spLocks noGrp="1"/>
          </p:cNvSpPr>
          <p:nvPr>
            <p:ph type="sldNum" sz="quarter" idx="12"/>
          </p:nvPr>
        </p:nvSpPr>
        <p:spPr/>
        <p:txBody>
          <a:bodyPr/>
          <a:lstStyle>
            <a:lvl1pPr>
              <a:defRPr/>
            </a:lvl1pPr>
          </a:lstStyle>
          <a:p>
            <a:pPr>
              <a:defRPr/>
            </a:pPr>
            <a:fld id="{93AB7CCF-CF8C-4B03-ACAD-1A2723C28395}" type="slidenum">
              <a:rPr lang="en-CA" altLang="en-US"/>
              <a:pPr>
                <a:defRPr/>
              </a:pPr>
              <a:t>‹#›</a:t>
            </a:fld>
            <a:endParaRPr lang="en-CA" altLang="en-US"/>
          </a:p>
        </p:txBody>
      </p:sp>
    </p:spTree>
    <p:extLst>
      <p:ext uri="{BB962C8B-B14F-4D97-AF65-F5344CB8AC3E}">
        <p14:creationId xmlns:p14="http://schemas.microsoft.com/office/powerpoint/2010/main" val="269831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3">
            <a:extLst>
              <a:ext uri="{FF2B5EF4-FFF2-40B4-BE49-F238E27FC236}">
                <a16:creationId xmlns:a16="http://schemas.microsoft.com/office/drawing/2014/main" id="{F44F047D-A57D-402F-B0F2-32D006D59515}"/>
              </a:ext>
            </a:extLst>
          </p:cNvPr>
          <p:cNvSpPr>
            <a:spLocks noGrp="1"/>
          </p:cNvSpPr>
          <p:nvPr>
            <p:ph type="dt" sz="half" idx="10"/>
          </p:nvPr>
        </p:nvSpPr>
        <p:spPr/>
        <p:txBody>
          <a:bodyPr/>
          <a:lstStyle>
            <a:lvl1pPr>
              <a:defRPr/>
            </a:lvl1pPr>
          </a:lstStyle>
          <a:p>
            <a:pPr>
              <a:defRPr/>
            </a:pPr>
            <a:fld id="{4B26E6A8-C40E-4FA7-AA29-912AD028498F}" type="datetime1">
              <a:rPr lang="en-US"/>
              <a:pPr>
                <a:defRPr/>
              </a:pPr>
              <a:t>5/29/2020</a:t>
            </a:fld>
            <a:endParaRPr lang="en-CA"/>
          </a:p>
        </p:txBody>
      </p:sp>
      <p:sp>
        <p:nvSpPr>
          <p:cNvPr id="5" name="Footer Placeholder 9">
            <a:extLst>
              <a:ext uri="{FF2B5EF4-FFF2-40B4-BE49-F238E27FC236}">
                <a16:creationId xmlns:a16="http://schemas.microsoft.com/office/drawing/2014/main" id="{B4FC6ABC-4A97-49A9-8A7D-D2CAAA9D3E00}"/>
              </a:ext>
            </a:extLst>
          </p:cNvPr>
          <p:cNvSpPr>
            <a:spLocks noGrp="1"/>
          </p:cNvSpPr>
          <p:nvPr>
            <p:ph type="ftr" sz="quarter" idx="11"/>
          </p:nvPr>
        </p:nvSpPr>
        <p:spPr/>
        <p:txBody>
          <a:bodyPr/>
          <a:lstStyle>
            <a:lvl1pPr>
              <a:defRPr/>
            </a:lvl1pPr>
          </a:lstStyle>
          <a:p>
            <a:pPr>
              <a:defRPr/>
            </a:pPr>
            <a:endParaRPr lang="en-CA"/>
          </a:p>
        </p:txBody>
      </p:sp>
      <p:sp>
        <p:nvSpPr>
          <p:cNvPr id="6" name="Slide Number Placeholder 21">
            <a:extLst>
              <a:ext uri="{FF2B5EF4-FFF2-40B4-BE49-F238E27FC236}">
                <a16:creationId xmlns:a16="http://schemas.microsoft.com/office/drawing/2014/main" id="{14A75F76-991E-4FB4-A78C-28B2D4162641}"/>
              </a:ext>
            </a:extLst>
          </p:cNvPr>
          <p:cNvSpPr>
            <a:spLocks noGrp="1"/>
          </p:cNvSpPr>
          <p:nvPr>
            <p:ph type="sldNum" sz="quarter" idx="12"/>
          </p:nvPr>
        </p:nvSpPr>
        <p:spPr/>
        <p:txBody>
          <a:bodyPr/>
          <a:lstStyle>
            <a:lvl1pPr>
              <a:defRPr/>
            </a:lvl1pPr>
          </a:lstStyle>
          <a:p>
            <a:pPr>
              <a:defRPr/>
            </a:pPr>
            <a:fld id="{F55F6F76-252E-4845-921F-6D81324C4EEA}" type="slidenum">
              <a:rPr lang="en-CA" altLang="en-US"/>
              <a:pPr>
                <a:defRPr/>
              </a:pPr>
              <a:t>‹#›</a:t>
            </a:fld>
            <a:endParaRPr lang="en-CA" altLang="en-US"/>
          </a:p>
        </p:txBody>
      </p:sp>
    </p:spTree>
    <p:extLst>
      <p:ext uri="{BB962C8B-B14F-4D97-AF65-F5344CB8AC3E}">
        <p14:creationId xmlns:p14="http://schemas.microsoft.com/office/powerpoint/2010/main" val="1665859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12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5AE824-C911-4A65-9F41-3EA6926668AA}"/>
              </a:ext>
            </a:extLst>
          </p:cNvPr>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A83F5566-2037-4DFF-9E7F-742166236E61}"/>
              </a:ext>
            </a:extLst>
          </p:cNvPr>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a:extLst>
              <a:ext uri="{FF2B5EF4-FFF2-40B4-BE49-F238E27FC236}">
                <a16:creationId xmlns:a16="http://schemas.microsoft.com/office/drawing/2014/main" id="{BDFE1ECC-0315-4CD2-9E41-E10AFAD05C8F}"/>
              </a:ext>
            </a:extLst>
          </p:cNvPr>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7" name="Oval 6">
            <a:extLst>
              <a:ext uri="{FF2B5EF4-FFF2-40B4-BE49-F238E27FC236}">
                <a16:creationId xmlns:a16="http://schemas.microsoft.com/office/drawing/2014/main" id="{0760B13C-3495-4664-A480-AC904C464771}"/>
              </a:ext>
            </a:extLst>
          </p:cNvPr>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8" name="Date Placeholder 3">
            <a:extLst>
              <a:ext uri="{FF2B5EF4-FFF2-40B4-BE49-F238E27FC236}">
                <a16:creationId xmlns:a16="http://schemas.microsoft.com/office/drawing/2014/main" id="{74A3F2B6-A5A7-4472-AD59-550B7A564A91}"/>
              </a:ext>
            </a:extLst>
          </p:cNvPr>
          <p:cNvSpPr>
            <a:spLocks noGrp="1"/>
          </p:cNvSpPr>
          <p:nvPr>
            <p:ph type="dt" sz="half" idx="10"/>
          </p:nvPr>
        </p:nvSpPr>
        <p:spPr/>
        <p:txBody>
          <a:bodyPr/>
          <a:lstStyle>
            <a:lvl1pPr>
              <a:defRPr/>
            </a:lvl1pPr>
            <a:extLst/>
          </a:lstStyle>
          <a:p>
            <a:pPr>
              <a:defRPr/>
            </a:pPr>
            <a:fld id="{41AF1237-CF3A-4027-B03F-E0DAC4B71867}" type="datetime1">
              <a:rPr lang="en-US"/>
              <a:pPr>
                <a:defRPr/>
              </a:pPr>
              <a:t>5/29/2020</a:t>
            </a:fld>
            <a:endParaRPr lang="en-CA"/>
          </a:p>
        </p:txBody>
      </p:sp>
      <p:sp>
        <p:nvSpPr>
          <p:cNvPr id="9" name="Footer Placeholder 4">
            <a:extLst>
              <a:ext uri="{FF2B5EF4-FFF2-40B4-BE49-F238E27FC236}">
                <a16:creationId xmlns:a16="http://schemas.microsoft.com/office/drawing/2014/main" id="{14A023EB-C499-442B-B646-016B2468BB64}"/>
              </a:ext>
            </a:extLst>
          </p:cNvPr>
          <p:cNvSpPr>
            <a:spLocks noGrp="1"/>
          </p:cNvSpPr>
          <p:nvPr>
            <p:ph type="ftr" sz="quarter" idx="11"/>
          </p:nvPr>
        </p:nvSpPr>
        <p:spPr/>
        <p:txBody>
          <a:bodyPr/>
          <a:lstStyle>
            <a:lvl1pPr>
              <a:defRPr/>
            </a:lvl1pPr>
            <a:extLst/>
          </a:lstStyle>
          <a:p>
            <a:pPr>
              <a:defRPr/>
            </a:pPr>
            <a:endParaRPr lang="en-CA"/>
          </a:p>
        </p:txBody>
      </p:sp>
      <p:sp>
        <p:nvSpPr>
          <p:cNvPr id="10" name="Slide Number Placeholder 5">
            <a:extLst>
              <a:ext uri="{FF2B5EF4-FFF2-40B4-BE49-F238E27FC236}">
                <a16:creationId xmlns:a16="http://schemas.microsoft.com/office/drawing/2014/main" id="{6CAD4060-8F33-4D4B-B810-593B3305AD39}"/>
              </a:ext>
            </a:extLst>
          </p:cNvPr>
          <p:cNvSpPr>
            <a:spLocks noGrp="1"/>
          </p:cNvSpPr>
          <p:nvPr>
            <p:ph type="sldNum" sz="quarter" idx="12"/>
          </p:nvPr>
        </p:nvSpPr>
        <p:spPr/>
        <p:txBody>
          <a:bodyPr/>
          <a:lstStyle>
            <a:lvl1pPr>
              <a:defRPr/>
            </a:lvl1pPr>
          </a:lstStyle>
          <a:p>
            <a:pPr>
              <a:defRPr/>
            </a:pPr>
            <a:fld id="{3E81D90F-21C1-4E77-A604-B097F29F2739}" type="slidenum">
              <a:rPr lang="en-CA" altLang="en-US"/>
              <a:pPr>
                <a:defRPr/>
              </a:pPr>
              <a:t>‹#›</a:t>
            </a:fld>
            <a:endParaRPr lang="en-CA" altLang="en-US"/>
          </a:p>
        </p:txBody>
      </p:sp>
    </p:spTree>
    <p:extLst>
      <p:ext uri="{BB962C8B-B14F-4D97-AF65-F5344CB8AC3E}">
        <p14:creationId xmlns:p14="http://schemas.microsoft.com/office/powerpoint/2010/main" val="1164372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3">
            <a:extLst>
              <a:ext uri="{FF2B5EF4-FFF2-40B4-BE49-F238E27FC236}">
                <a16:creationId xmlns:a16="http://schemas.microsoft.com/office/drawing/2014/main" id="{F44F047D-A57D-402F-B0F2-32D006D59515}"/>
              </a:ext>
            </a:extLst>
          </p:cNvPr>
          <p:cNvSpPr>
            <a:spLocks noGrp="1"/>
          </p:cNvSpPr>
          <p:nvPr>
            <p:ph type="dt" sz="half" idx="10"/>
          </p:nvPr>
        </p:nvSpPr>
        <p:spPr/>
        <p:txBody>
          <a:bodyPr/>
          <a:lstStyle>
            <a:lvl1pPr>
              <a:defRPr/>
            </a:lvl1pPr>
          </a:lstStyle>
          <a:p>
            <a:pPr>
              <a:defRPr/>
            </a:pPr>
            <a:fld id="{2A69D1BF-8B11-4133-96DD-FF8C5884886E}" type="datetime1">
              <a:rPr lang="en-US"/>
              <a:pPr>
                <a:defRPr/>
              </a:pPr>
              <a:t>5/29/2020</a:t>
            </a:fld>
            <a:endParaRPr lang="en-CA"/>
          </a:p>
        </p:txBody>
      </p:sp>
      <p:sp>
        <p:nvSpPr>
          <p:cNvPr id="6" name="Footer Placeholder 9">
            <a:extLst>
              <a:ext uri="{FF2B5EF4-FFF2-40B4-BE49-F238E27FC236}">
                <a16:creationId xmlns:a16="http://schemas.microsoft.com/office/drawing/2014/main" id="{B4FC6ABC-4A97-49A9-8A7D-D2CAAA9D3E00}"/>
              </a:ext>
            </a:extLst>
          </p:cNvPr>
          <p:cNvSpPr>
            <a:spLocks noGrp="1"/>
          </p:cNvSpPr>
          <p:nvPr>
            <p:ph type="ftr" sz="quarter" idx="11"/>
          </p:nvPr>
        </p:nvSpPr>
        <p:spPr/>
        <p:txBody>
          <a:bodyPr/>
          <a:lstStyle>
            <a:lvl1pPr>
              <a:defRPr/>
            </a:lvl1pPr>
          </a:lstStyle>
          <a:p>
            <a:pPr>
              <a:defRPr/>
            </a:pPr>
            <a:endParaRPr lang="en-CA"/>
          </a:p>
        </p:txBody>
      </p:sp>
      <p:sp>
        <p:nvSpPr>
          <p:cNvPr id="7" name="Slide Number Placeholder 21">
            <a:extLst>
              <a:ext uri="{FF2B5EF4-FFF2-40B4-BE49-F238E27FC236}">
                <a16:creationId xmlns:a16="http://schemas.microsoft.com/office/drawing/2014/main" id="{14A75F76-991E-4FB4-A78C-28B2D4162641}"/>
              </a:ext>
            </a:extLst>
          </p:cNvPr>
          <p:cNvSpPr>
            <a:spLocks noGrp="1"/>
          </p:cNvSpPr>
          <p:nvPr>
            <p:ph type="sldNum" sz="quarter" idx="12"/>
          </p:nvPr>
        </p:nvSpPr>
        <p:spPr/>
        <p:txBody>
          <a:bodyPr/>
          <a:lstStyle>
            <a:lvl1pPr>
              <a:defRPr/>
            </a:lvl1pPr>
          </a:lstStyle>
          <a:p>
            <a:pPr>
              <a:defRPr/>
            </a:pPr>
            <a:fld id="{0C8A1893-6068-4F2B-BBC0-856B114A5310}" type="slidenum">
              <a:rPr lang="en-CA" altLang="en-US"/>
              <a:pPr>
                <a:defRPr/>
              </a:pPr>
              <a:t>‹#›</a:t>
            </a:fld>
            <a:endParaRPr lang="en-CA" altLang="en-US"/>
          </a:p>
        </p:txBody>
      </p:sp>
    </p:spTree>
    <p:extLst>
      <p:ext uri="{BB962C8B-B14F-4D97-AF65-F5344CB8AC3E}">
        <p14:creationId xmlns:p14="http://schemas.microsoft.com/office/powerpoint/2010/main" val="175728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dirty="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D3031E-C8FD-4B01-9216-2569D7D25409}"/>
              </a:ext>
            </a:extLst>
          </p:cNvPr>
          <p:cNvSpPr>
            <a:spLocks noGrp="1"/>
          </p:cNvSpPr>
          <p:nvPr>
            <p:ph type="dt" sz="half" idx="10"/>
          </p:nvPr>
        </p:nvSpPr>
        <p:spPr/>
        <p:txBody>
          <a:bodyPr/>
          <a:lstStyle>
            <a:lvl1pPr>
              <a:defRPr/>
            </a:lvl1pPr>
            <a:extLst/>
          </a:lstStyle>
          <a:p>
            <a:pPr>
              <a:defRPr/>
            </a:pPr>
            <a:fld id="{A6D3DBB3-D2B8-494E-A523-0DF4B7209A4F}" type="datetime1">
              <a:rPr lang="en-US"/>
              <a:pPr>
                <a:defRPr/>
              </a:pPr>
              <a:t>5/29/2020</a:t>
            </a:fld>
            <a:endParaRPr lang="en-CA"/>
          </a:p>
        </p:txBody>
      </p:sp>
      <p:sp>
        <p:nvSpPr>
          <p:cNvPr id="8" name="Footer Placeholder 7">
            <a:extLst>
              <a:ext uri="{FF2B5EF4-FFF2-40B4-BE49-F238E27FC236}">
                <a16:creationId xmlns:a16="http://schemas.microsoft.com/office/drawing/2014/main" id="{5B774F92-1A4E-4EFE-B688-9D652332D3F8}"/>
              </a:ext>
            </a:extLst>
          </p:cNvPr>
          <p:cNvSpPr>
            <a:spLocks noGrp="1"/>
          </p:cNvSpPr>
          <p:nvPr>
            <p:ph type="ftr" sz="quarter" idx="11"/>
          </p:nvPr>
        </p:nvSpPr>
        <p:spPr/>
        <p:txBody>
          <a:bodyPr/>
          <a:lstStyle>
            <a:lvl1pPr>
              <a:defRPr/>
            </a:lvl1pPr>
            <a:extLst/>
          </a:lstStyle>
          <a:p>
            <a:pPr>
              <a:defRPr/>
            </a:pPr>
            <a:endParaRPr lang="en-CA"/>
          </a:p>
        </p:txBody>
      </p:sp>
      <p:sp>
        <p:nvSpPr>
          <p:cNvPr id="9" name="Slide Number Placeholder 8">
            <a:extLst>
              <a:ext uri="{FF2B5EF4-FFF2-40B4-BE49-F238E27FC236}">
                <a16:creationId xmlns:a16="http://schemas.microsoft.com/office/drawing/2014/main" id="{BA8FF642-1569-4B73-A17B-302BA32BFF27}"/>
              </a:ext>
            </a:extLst>
          </p:cNvPr>
          <p:cNvSpPr>
            <a:spLocks noGrp="1"/>
          </p:cNvSpPr>
          <p:nvPr>
            <p:ph type="sldNum" sz="quarter" idx="12"/>
          </p:nvPr>
        </p:nvSpPr>
        <p:spPr/>
        <p:txBody>
          <a:bodyPr/>
          <a:lstStyle>
            <a:lvl1pPr>
              <a:defRPr/>
            </a:lvl1pPr>
          </a:lstStyle>
          <a:p>
            <a:pPr>
              <a:defRPr/>
            </a:pPr>
            <a:fld id="{9508319B-BE59-4602-A2B7-74064FC1A645}" type="slidenum">
              <a:rPr lang="en-CA" altLang="en-US"/>
              <a:pPr>
                <a:defRPr/>
              </a:pPr>
              <a:t>‹#›</a:t>
            </a:fld>
            <a:endParaRPr lang="en-CA" altLang="en-US"/>
          </a:p>
        </p:txBody>
      </p:sp>
    </p:spTree>
    <p:extLst>
      <p:ext uri="{BB962C8B-B14F-4D97-AF65-F5344CB8AC3E}">
        <p14:creationId xmlns:p14="http://schemas.microsoft.com/office/powerpoint/2010/main" val="3924392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a:t>Click to edit Master title style</a:t>
            </a:r>
          </a:p>
        </p:txBody>
      </p:sp>
      <p:sp>
        <p:nvSpPr>
          <p:cNvPr id="3" name="Date Placeholder 23">
            <a:extLst>
              <a:ext uri="{FF2B5EF4-FFF2-40B4-BE49-F238E27FC236}">
                <a16:creationId xmlns:a16="http://schemas.microsoft.com/office/drawing/2014/main" id="{F44F047D-A57D-402F-B0F2-32D006D59515}"/>
              </a:ext>
            </a:extLst>
          </p:cNvPr>
          <p:cNvSpPr>
            <a:spLocks noGrp="1"/>
          </p:cNvSpPr>
          <p:nvPr>
            <p:ph type="dt" sz="half" idx="10"/>
          </p:nvPr>
        </p:nvSpPr>
        <p:spPr/>
        <p:txBody>
          <a:bodyPr/>
          <a:lstStyle>
            <a:lvl1pPr>
              <a:defRPr/>
            </a:lvl1pPr>
          </a:lstStyle>
          <a:p>
            <a:pPr>
              <a:defRPr/>
            </a:pPr>
            <a:fld id="{93F1E961-22B8-4942-8721-FCFBF2064BEF}" type="datetime1">
              <a:rPr lang="en-US"/>
              <a:pPr>
                <a:defRPr/>
              </a:pPr>
              <a:t>5/29/2020</a:t>
            </a:fld>
            <a:endParaRPr lang="en-CA"/>
          </a:p>
        </p:txBody>
      </p:sp>
      <p:sp>
        <p:nvSpPr>
          <p:cNvPr id="4" name="Footer Placeholder 9">
            <a:extLst>
              <a:ext uri="{FF2B5EF4-FFF2-40B4-BE49-F238E27FC236}">
                <a16:creationId xmlns:a16="http://schemas.microsoft.com/office/drawing/2014/main" id="{B4FC6ABC-4A97-49A9-8A7D-D2CAAA9D3E00}"/>
              </a:ext>
            </a:extLst>
          </p:cNvPr>
          <p:cNvSpPr>
            <a:spLocks noGrp="1"/>
          </p:cNvSpPr>
          <p:nvPr>
            <p:ph type="ftr" sz="quarter" idx="11"/>
          </p:nvPr>
        </p:nvSpPr>
        <p:spPr/>
        <p:txBody>
          <a:bodyPr/>
          <a:lstStyle>
            <a:lvl1pPr>
              <a:defRPr/>
            </a:lvl1pPr>
          </a:lstStyle>
          <a:p>
            <a:pPr>
              <a:defRPr/>
            </a:pPr>
            <a:endParaRPr lang="en-CA"/>
          </a:p>
        </p:txBody>
      </p:sp>
      <p:sp>
        <p:nvSpPr>
          <p:cNvPr id="5" name="Slide Number Placeholder 21">
            <a:extLst>
              <a:ext uri="{FF2B5EF4-FFF2-40B4-BE49-F238E27FC236}">
                <a16:creationId xmlns:a16="http://schemas.microsoft.com/office/drawing/2014/main" id="{14A75F76-991E-4FB4-A78C-28B2D4162641}"/>
              </a:ext>
            </a:extLst>
          </p:cNvPr>
          <p:cNvSpPr>
            <a:spLocks noGrp="1"/>
          </p:cNvSpPr>
          <p:nvPr>
            <p:ph type="sldNum" sz="quarter" idx="12"/>
          </p:nvPr>
        </p:nvSpPr>
        <p:spPr/>
        <p:txBody>
          <a:bodyPr/>
          <a:lstStyle>
            <a:lvl1pPr>
              <a:defRPr/>
            </a:lvl1pPr>
          </a:lstStyle>
          <a:p>
            <a:pPr>
              <a:defRPr/>
            </a:pPr>
            <a:fld id="{93BE6147-5610-4CFC-BE81-BD5FA353DCE8}" type="slidenum">
              <a:rPr lang="en-CA" altLang="en-US"/>
              <a:pPr>
                <a:defRPr/>
              </a:pPr>
              <a:t>‹#›</a:t>
            </a:fld>
            <a:endParaRPr lang="en-CA" altLang="en-US"/>
          </a:p>
        </p:txBody>
      </p:sp>
    </p:spTree>
    <p:extLst>
      <p:ext uri="{BB962C8B-B14F-4D97-AF65-F5344CB8AC3E}">
        <p14:creationId xmlns:p14="http://schemas.microsoft.com/office/powerpoint/2010/main" val="3408153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932C28-D600-4810-AC1F-267A4F3775A1}"/>
              </a:ext>
            </a:extLst>
          </p:cNvPr>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5CCDAB9B-D686-49CD-A328-2E0C775773B0}"/>
              </a:ext>
            </a:extLst>
          </p:cNvPr>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Date Placeholder 1">
            <a:extLst>
              <a:ext uri="{FF2B5EF4-FFF2-40B4-BE49-F238E27FC236}">
                <a16:creationId xmlns:a16="http://schemas.microsoft.com/office/drawing/2014/main" id="{D8E27D77-87CC-42EB-88D2-283D0D3E0AAE}"/>
              </a:ext>
            </a:extLst>
          </p:cNvPr>
          <p:cNvSpPr>
            <a:spLocks noGrp="1"/>
          </p:cNvSpPr>
          <p:nvPr>
            <p:ph type="dt" sz="half" idx="10"/>
          </p:nvPr>
        </p:nvSpPr>
        <p:spPr/>
        <p:txBody>
          <a:bodyPr/>
          <a:lstStyle>
            <a:lvl1pPr>
              <a:defRPr/>
            </a:lvl1pPr>
            <a:extLst/>
          </a:lstStyle>
          <a:p>
            <a:pPr>
              <a:defRPr/>
            </a:pPr>
            <a:fld id="{A1DDA7A5-D8D7-4A77-B37B-D0BE8E6609F7}" type="datetime1">
              <a:rPr lang="en-US"/>
              <a:pPr>
                <a:defRPr/>
              </a:pPr>
              <a:t>5/29/2020</a:t>
            </a:fld>
            <a:endParaRPr lang="en-CA"/>
          </a:p>
        </p:txBody>
      </p:sp>
      <p:sp>
        <p:nvSpPr>
          <p:cNvPr id="5" name="Footer Placeholder 2">
            <a:extLst>
              <a:ext uri="{FF2B5EF4-FFF2-40B4-BE49-F238E27FC236}">
                <a16:creationId xmlns:a16="http://schemas.microsoft.com/office/drawing/2014/main" id="{95011D99-8711-49EB-BFC4-FBFC139991C0}"/>
              </a:ext>
            </a:extLst>
          </p:cNvPr>
          <p:cNvSpPr>
            <a:spLocks noGrp="1"/>
          </p:cNvSpPr>
          <p:nvPr>
            <p:ph type="ftr" sz="quarter" idx="11"/>
          </p:nvPr>
        </p:nvSpPr>
        <p:spPr/>
        <p:txBody>
          <a:bodyPr/>
          <a:lstStyle>
            <a:lvl1pPr>
              <a:defRPr/>
            </a:lvl1pPr>
            <a:extLst/>
          </a:lstStyle>
          <a:p>
            <a:pPr>
              <a:defRPr/>
            </a:pPr>
            <a:endParaRPr lang="en-CA"/>
          </a:p>
        </p:txBody>
      </p:sp>
      <p:sp>
        <p:nvSpPr>
          <p:cNvPr id="6" name="Slide Number Placeholder 3">
            <a:extLst>
              <a:ext uri="{FF2B5EF4-FFF2-40B4-BE49-F238E27FC236}">
                <a16:creationId xmlns:a16="http://schemas.microsoft.com/office/drawing/2014/main" id="{014C6050-28E1-486B-A817-4DD3D5F0EF0F}"/>
              </a:ext>
            </a:extLst>
          </p:cNvPr>
          <p:cNvSpPr>
            <a:spLocks noGrp="1"/>
          </p:cNvSpPr>
          <p:nvPr>
            <p:ph type="sldNum" sz="quarter" idx="12"/>
          </p:nvPr>
        </p:nvSpPr>
        <p:spPr/>
        <p:txBody>
          <a:bodyPr/>
          <a:lstStyle>
            <a:lvl1pPr>
              <a:defRPr/>
            </a:lvl1pPr>
          </a:lstStyle>
          <a:p>
            <a:pPr>
              <a:defRPr/>
            </a:pPr>
            <a:fld id="{251F1725-6A04-4A14-BC77-8353E68B7BAD}" type="slidenum">
              <a:rPr lang="en-CA" altLang="en-US"/>
              <a:pPr>
                <a:defRPr/>
              </a:pPr>
              <a:t>‹#›</a:t>
            </a:fld>
            <a:endParaRPr lang="en-CA" altLang="en-US"/>
          </a:p>
        </p:txBody>
      </p:sp>
    </p:spTree>
    <p:extLst>
      <p:ext uri="{BB962C8B-B14F-4D97-AF65-F5344CB8AC3E}">
        <p14:creationId xmlns:p14="http://schemas.microsoft.com/office/powerpoint/2010/main" val="415082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9EC49A-56DD-486D-86C7-99BA8F5630F5}"/>
              </a:ext>
            </a:extLst>
          </p:cNvPr>
          <p:cNvSpPr>
            <a:spLocks noGrp="1"/>
          </p:cNvSpPr>
          <p:nvPr>
            <p:ph type="dt" sz="half" idx="10"/>
          </p:nvPr>
        </p:nvSpPr>
        <p:spPr/>
        <p:txBody>
          <a:bodyPr/>
          <a:lstStyle>
            <a:lvl1pPr>
              <a:defRPr/>
            </a:lvl1pPr>
            <a:extLst/>
          </a:lstStyle>
          <a:p>
            <a:pPr>
              <a:defRPr/>
            </a:pPr>
            <a:fld id="{88B3C349-1921-4CC4-8B84-83D30F9637D7}" type="datetime1">
              <a:rPr lang="en-US"/>
              <a:pPr>
                <a:defRPr/>
              </a:pPr>
              <a:t>5/29/2020</a:t>
            </a:fld>
            <a:endParaRPr lang="en-CA"/>
          </a:p>
        </p:txBody>
      </p:sp>
      <p:sp>
        <p:nvSpPr>
          <p:cNvPr id="6" name="Footer Placeholder 5">
            <a:extLst>
              <a:ext uri="{FF2B5EF4-FFF2-40B4-BE49-F238E27FC236}">
                <a16:creationId xmlns:a16="http://schemas.microsoft.com/office/drawing/2014/main" id="{646E1F01-5F5F-4F61-843D-8C9123C1ED03}"/>
              </a:ext>
            </a:extLst>
          </p:cNvPr>
          <p:cNvSpPr>
            <a:spLocks noGrp="1"/>
          </p:cNvSpPr>
          <p:nvPr>
            <p:ph type="ftr" sz="quarter" idx="11"/>
          </p:nvPr>
        </p:nvSpPr>
        <p:spPr/>
        <p:txBody>
          <a:bodyPr/>
          <a:lstStyle>
            <a:lvl1pPr>
              <a:defRPr/>
            </a:lvl1pPr>
            <a:extLst/>
          </a:lstStyle>
          <a:p>
            <a:pPr>
              <a:defRPr/>
            </a:pPr>
            <a:endParaRPr lang="en-CA"/>
          </a:p>
        </p:txBody>
      </p:sp>
      <p:sp>
        <p:nvSpPr>
          <p:cNvPr id="7" name="Slide Number Placeholder 6">
            <a:extLst>
              <a:ext uri="{FF2B5EF4-FFF2-40B4-BE49-F238E27FC236}">
                <a16:creationId xmlns:a16="http://schemas.microsoft.com/office/drawing/2014/main" id="{AAAC597B-D8A2-4E01-95F4-BDA18973E651}"/>
              </a:ext>
            </a:extLst>
          </p:cNvPr>
          <p:cNvSpPr>
            <a:spLocks noGrp="1"/>
          </p:cNvSpPr>
          <p:nvPr>
            <p:ph type="sldNum" sz="quarter" idx="12"/>
          </p:nvPr>
        </p:nvSpPr>
        <p:spPr/>
        <p:txBody>
          <a:bodyPr/>
          <a:lstStyle>
            <a:lvl1pPr>
              <a:defRPr/>
            </a:lvl1pPr>
          </a:lstStyle>
          <a:p>
            <a:pPr>
              <a:defRPr/>
            </a:pPr>
            <a:fld id="{45E1578A-162E-445A-9ED5-904D481CB086}" type="slidenum">
              <a:rPr lang="en-CA" altLang="en-US"/>
              <a:pPr>
                <a:defRPr/>
              </a:pPr>
              <a:t>‹#›</a:t>
            </a:fld>
            <a:endParaRPr lang="en-CA" altLang="en-US"/>
          </a:p>
        </p:txBody>
      </p:sp>
    </p:spTree>
    <p:extLst>
      <p:ext uri="{BB962C8B-B14F-4D97-AF65-F5344CB8AC3E}">
        <p14:creationId xmlns:p14="http://schemas.microsoft.com/office/powerpoint/2010/main" val="3497567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A6421CC-2977-4B16-A6CB-F15B09806963}"/>
              </a:ext>
            </a:extLst>
          </p:cNvPr>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a:latin typeface="+mn-lt"/>
              <a:cs typeface="+mn-cs"/>
            </a:endParaRPr>
          </a:p>
        </p:txBody>
      </p:sp>
      <p:sp>
        <p:nvSpPr>
          <p:cNvPr id="6" name="Flowchart: Process 5">
            <a:extLst>
              <a:ext uri="{FF2B5EF4-FFF2-40B4-BE49-F238E27FC236}">
                <a16:creationId xmlns:a16="http://schemas.microsoft.com/office/drawing/2014/main" id="{85B3E134-F700-4786-B9AC-EA84033F0323}"/>
              </a:ext>
            </a:extLst>
          </p:cNvPr>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Flowchart: Process 6">
            <a:extLst>
              <a:ext uri="{FF2B5EF4-FFF2-40B4-BE49-F238E27FC236}">
                <a16:creationId xmlns:a16="http://schemas.microsoft.com/office/drawing/2014/main" id="{5065B629-ABC0-445B-82F3-B4010B0C8212}"/>
              </a:ext>
            </a:extLst>
          </p:cNvPr>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a:t>Click to edit Master title style</a:t>
            </a: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8" name="Date Placeholder 4">
            <a:extLst>
              <a:ext uri="{FF2B5EF4-FFF2-40B4-BE49-F238E27FC236}">
                <a16:creationId xmlns:a16="http://schemas.microsoft.com/office/drawing/2014/main" id="{4AC697A7-4768-4A3A-BACF-C606AF11EB55}"/>
              </a:ext>
            </a:extLst>
          </p:cNvPr>
          <p:cNvSpPr>
            <a:spLocks noGrp="1"/>
          </p:cNvSpPr>
          <p:nvPr>
            <p:ph type="dt" sz="half" idx="10"/>
          </p:nvPr>
        </p:nvSpPr>
        <p:spPr/>
        <p:txBody>
          <a:bodyPr/>
          <a:lstStyle>
            <a:lvl1pPr>
              <a:defRPr/>
            </a:lvl1pPr>
            <a:extLst/>
          </a:lstStyle>
          <a:p>
            <a:pPr>
              <a:defRPr/>
            </a:pPr>
            <a:fld id="{329F7DAF-16A9-453F-8874-D2B531C639A4}" type="datetime1">
              <a:rPr lang="en-US"/>
              <a:pPr>
                <a:defRPr/>
              </a:pPr>
              <a:t>5/29/2020</a:t>
            </a:fld>
            <a:endParaRPr lang="en-CA"/>
          </a:p>
        </p:txBody>
      </p:sp>
      <p:sp>
        <p:nvSpPr>
          <p:cNvPr id="9" name="Footer Placeholder 5">
            <a:extLst>
              <a:ext uri="{FF2B5EF4-FFF2-40B4-BE49-F238E27FC236}">
                <a16:creationId xmlns:a16="http://schemas.microsoft.com/office/drawing/2014/main" id="{0208A53B-9A3F-4276-9164-8A50664B9EA9}"/>
              </a:ext>
            </a:extLst>
          </p:cNvPr>
          <p:cNvSpPr>
            <a:spLocks noGrp="1"/>
          </p:cNvSpPr>
          <p:nvPr>
            <p:ph type="ftr" sz="quarter" idx="11"/>
          </p:nvPr>
        </p:nvSpPr>
        <p:spPr/>
        <p:txBody>
          <a:bodyPr/>
          <a:lstStyle>
            <a:lvl1pPr>
              <a:defRPr/>
            </a:lvl1pPr>
            <a:extLst/>
          </a:lstStyle>
          <a:p>
            <a:pPr>
              <a:defRPr/>
            </a:pPr>
            <a:endParaRPr lang="en-CA"/>
          </a:p>
        </p:txBody>
      </p:sp>
      <p:sp>
        <p:nvSpPr>
          <p:cNvPr id="10" name="Slide Number Placeholder 6">
            <a:extLst>
              <a:ext uri="{FF2B5EF4-FFF2-40B4-BE49-F238E27FC236}">
                <a16:creationId xmlns:a16="http://schemas.microsoft.com/office/drawing/2014/main" id="{FBD13FE6-A2BD-4E6E-8852-A744C89460B3}"/>
              </a:ext>
            </a:extLst>
          </p:cNvPr>
          <p:cNvSpPr>
            <a:spLocks noGrp="1"/>
          </p:cNvSpPr>
          <p:nvPr>
            <p:ph type="sldNum" sz="quarter" idx="12"/>
          </p:nvPr>
        </p:nvSpPr>
        <p:spPr/>
        <p:txBody>
          <a:bodyPr/>
          <a:lstStyle>
            <a:lvl1pPr>
              <a:defRPr/>
            </a:lvl1pPr>
          </a:lstStyle>
          <a:p>
            <a:pPr>
              <a:defRPr/>
            </a:pPr>
            <a:fld id="{293165CA-669E-4BCD-9731-7D5318A3C008}" type="slidenum">
              <a:rPr lang="en-CA" altLang="en-US"/>
              <a:pPr>
                <a:defRPr/>
              </a:pPr>
              <a:t>‹#›</a:t>
            </a:fld>
            <a:endParaRPr lang="en-CA" altLang="en-US"/>
          </a:p>
        </p:txBody>
      </p:sp>
    </p:spTree>
    <p:extLst>
      <p:ext uri="{BB962C8B-B14F-4D97-AF65-F5344CB8AC3E}">
        <p14:creationId xmlns:p14="http://schemas.microsoft.com/office/powerpoint/2010/main" val="158178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a:extLst>
              <a:ext uri="{FF2B5EF4-FFF2-40B4-BE49-F238E27FC236}">
                <a16:creationId xmlns:a16="http://schemas.microsoft.com/office/drawing/2014/main" id="{E716B6BC-4E15-4D43-9B70-20513B8957EA}"/>
              </a:ext>
            </a:extLst>
          </p:cNvPr>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318812E8-865B-42B5-92A8-1067DCDB6590}"/>
              </a:ext>
            </a:extLst>
          </p:cNvPr>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Donut 10">
            <a:extLst>
              <a:ext uri="{FF2B5EF4-FFF2-40B4-BE49-F238E27FC236}">
                <a16:creationId xmlns:a16="http://schemas.microsoft.com/office/drawing/2014/main" id="{34B100CE-FD52-429B-84C4-CD89242075F2}"/>
              </a:ext>
            </a:extLst>
          </p:cNvPr>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a:extLst>
              <a:ext uri="{FF2B5EF4-FFF2-40B4-BE49-F238E27FC236}">
                <a16:creationId xmlns:a16="http://schemas.microsoft.com/office/drawing/2014/main" id="{C7429210-C642-4E29-BE5F-7BC994A9A7C3}"/>
              </a:ext>
            </a:extLst>
          </p:cNvPr>
          <p:cNvSpPr/>
          <p:nvPr/>
        </p:nvSpPr>
        <p:spPr>
          <a:xfrm>
            <a:off x="500063" y="0"/>
            <a:ext cx="842962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Placeholder 4">
            <a:extLst>
              <a:ext uri="{FF2B5EF4-FFF2-40B4-BE49-F238E27FC236}">
                <a16:creationId xmlns:a16="http://schemas.microsoft.com/office/drawing/2014/main" id="{3214A256-8B21-4E7B-BB3F-86A893656321}"/>
              </a:ext>
            </a:extLst>
          </p:cNvPr>
          <p:cNvSpPr>
            <a:spLocks noGrp="1"/>
          </p:cNvSpPr>
          <p:nvPr>
            <p:ph type="title"/>
          </p:nvPr>
        </p:nvSpPr>
        <p:spPr>
          <a:xfrm>
            <a:off x="857250" y="142875"/>
            <a:ext cx="8072438" cy="1143000"/>
          </a:xfrm>
          <a:prstGeom prst="rect">
            <a:avLst/>
          </a:prstGeom>
        </p:spPr>
        <p:txBody>
          <a:bodyPr anchor="ctr">
            <a:normAutofit/>
          </a:bodyPr>
          <a:lstStyle/>
          <a:p>
            <a:r>
              <a:rPr lang="en-US" dirty="0"/>
              <a:t>Click to edit Master title style</a:t>
            </a:r>
          </a:p>
        </p:txBody>
      </p:sp>
      <p:sp>
        <p:nvSpPr>
          <p:cNvPr id="1033" name="Text Placeholder 8"/>
          <p:cNvSpPr>
            <a:spLocks noGrp="1"/>
          </p:cNvSpPr>
          <p:nvPr>
            <p:ph type="body" idx="1"/>
          </p:nvPr>
        </p:nvSpPr>
        <p:spPr bwMode="auto">
          <a:xfrm>
            <a:off x="857250" y="1285875"/>
            <a:ext cx="8077200"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a:extLst>
              <a:ext uri="{FF2B5EF4-FFF2-40B4-BE49-F238E27FC236}">
                <a16:creationId xmlns:a16="http://schemas.microsoft.com/office/drawing/2014/main" id="{F44F047D-A57D-402F-B0F2-32D006D59515}"/>
              </a:ext>
            </a:extLst>
          </p:cNvPr>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234A8BDB-DCB8-413A-A48C-405AA16A87F8}" type="datetime1">
              <a:rPr lang="en-US"/>
              <a:pPr>
                <a:defRPr/>
              </a:pPr>
              <a:t>5/29/2020</a:t>
            </a:fld>
            <a:endParaRPr lang="en-CA"/>
          </a:p>
        </p:txBody>
      </p:sp>
      <p:sp>
        <p:nvSpPr>
          <p:cNvPr id="10" name="Footer Placeholder 9">
            <a:extLst>
              <a:ext uri="{FF2B5EF4-FFF2-40B4-BE49-F238E27FC236}">
                <a16:creationId xmlns:a16="http://schemas.microsoft.com/office/drawing/2014/main" id="{B4FC6ABC-4A97-49A9-8A7D-D2CAAA9D3E00}"/>
              </a:ext>
            </a:extLst>
          </p:cNvPr>
          <p:cNvSpPr>
            <a:spLocks noGrp="1"/>
          </p:cNvSpPr>
          <p:nvPr>
            <p:ph type="ftr" sz="quarter" idx="3"/>
          </p:nvPr>
        </p:nvSpPr>
        <p:spPr>
          <a:xfrm>
            <a:off x="746125" y="6332538"/>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CA"/>
          </a:p>
        </p:txBody>
      </p:sp>
      <p:sp>
        <p:nvSpPr>
          <p:cNvPr id="22" name="Slide Number Placeholder 21">
            <a:extLst>
              <a:ext uri="{FF2B5EF4-FFF2-40B4-BE49-F238E27FC236}">
                <a16:creationId xmlns:a16="http://schemas.microsoft.com/office/drawing/2014/main" id="{14A75F76-991E-4FB4-A78C-28B2D4162641}"/>
              </a:ext>
            </a:extLst>
          </p:cNvPr>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latin typeface="Gill Sans MT" panose="020B0502020104020203" pitchFamily="34" charset="0"/>
              </a:defRPr>
            </a:lvl1pPr>
          </a:lstStyle>
          <a:p>
            <a:pPr>
              <a:defRPr/>
            </a:pPr>
            <a:fld id="{C04F8FC8-33AF-4FF3-B14B-225356E586FC}" type="slidenum">
              <a:rPr lang="en-CA" altLang="en-US"/>
              <a:pPr>
                <a:defRPr/>
              </a:pPr>
              <a:t>‹#›</a:t>
            </a:fld>
            <a:endParaRPr lang="en-CA" altLang="en-US"/>
          </a:p>
        </p:txBody>
      </p:sp>
      <p:sp>
        <p:nvSpPr>
          <p:cNvPr id="15" name="Rectangle 14">
            <a:extLst>
              <a:ext uri="{FF2B5EF4-FFF2-40B4-BE49-F238E27FC236}">
                <a16:creationId xmlns:a16="http://schemas.microsoft.com/office/drawing/2014/main" id="{84185B6A-292E-442F-AAE0-DC883C67B95B}"/>
              </a:ext>
            </a:extLst>
          </p:cNvPr>
          <p:cNvSpPr/>
          <p:nvPr/>
        </p:nvSpPr>
        <p:spPr bwMode="invGray">
          <a:xfrm>
            <a:off x="571500" y="0"/>
            <a:ext cx="71438"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TextBox 12">
            <a:extLst>
              <a:ext uri="{FF2B5EF4-FFF2-40B4-BE49-F238E27FC236}">
                <a16:creationId xmlns:a16="http://schemas.microsoft.com/office/drawing/2014/main" id="{FE25D5DA-FCB2-4B6B-B092-9061C173358E}"/>
              </a:ext>
            </a:extLst>
          </p:cNvPr>
          <p:cNvSpPr txBox="1"/>
          <p:nvPr userDrawn="1"/>
        </p:nvSpPr>
        <p:spPr>
          <a:xfrm>
            <a:off x="7215188" y="6500813"/>
            <a:ext cx="1714500" cy="307975"/>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CA" altLang="en-US" sz="1400" dirty="0">
                <a:latin typeface="Gill Sans MT" panose="020B0502020104020203" pitchFamily="34" charset="0"/>
              </a:rPr>
              <a:t>Slide </a:t>
            </a:r>
            <a:fld id="{E27A05DF-58EF-440F-9867-BD0042FE4FD1}" type="slidenum">
              <a:rPr lang="en-CA" altLang="en-US" sz="1400" smtClean="0">
                <a:latin typeface="Gill Sans MT" panose="020B0502020104020203" pitchFamily="34" charset="0"/>
              </a:rPr>
              <a:pPr eaLnBrk="1" hangingPunct="1">
                <a:defRPr/>
              </a:pPr>
              <a:t>‹#›</a:t>
            </a:fld>
            <a:r>
              <a:rPr lang="en-CA" altLang="en-US" sz="1400" dirty="0">
                <a:latin typeface="Gill Sans MT" panose="020B0502020104020203" pitchFamily="34" charset="0"/>
              </a:rPr>
              <a:t> of </a:t>
            </a:r>
            <a:r>
              <a:rPr lang="en-CA" altLang="en-US" sz="1400" dirty="0" smtClean="0">
                <a:latin typeface="Gill Sans MT" panose="020B0502020104020203" pitchFamily="34" charset="0"/>
              </a:rPr>
              <a:t>65</a:t>
            </a:r>
            <a:endParaRPr lang="en-CA" altLang="en-US" sz="1400" dirty="0">
              <a:latin typeface="Gill Sans MT" panose="020B0502020104020203" pitchFamily="34" charset="0"/>
            </a:endParaRPr>
          </a:p>
        </p:txBody>
      </p:sp>
    </p:spTree>
  </p:cSld>
  <p:clrMap bg1="lt1" tx1="dk1" bg2="lt2" tx2="dk2" accent1="accent1" accent2="accent2" accent3="accent3" accent4="accent4" accent5="accent5" accent6="accent6" hlink="hlink" folHlink="folHlink"/>
  <p:sldLayoutIdLst>
    <p:sldLayoutId id="2147485624" r:id="rId1"/>
    <p:sldLayoutId id="2147485625" r:id="rId2"/>
    <p:sldLayoutId id="2147485626" r:id="rId3"/>
    <p:sldLayoutId id="2147485620" r:id="rId4"/>
    <p:sldLayoutId id="2147485627" r:id="rId5"/>
    <p:sldLayoutId id="2147485621" r:id="rId6"/>
    <p:sldLayoutId id="2147485628" r:id="rId7"/>
    <p:sldLayoutId id="2147485629" r:id="rId8"/>
    <p:sldLayoutId id="2147485630" r:id="rId9"/>
    <p:sldLayoutId id="2147485622" r:id="rId10"/>
    <p:sldLayoutId id="2147485623" r:id="rId1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dvxuser.com/articles/colorspace/"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logs.adobe.com/VideoRoad/2010/06/color_subsampling_or_what_is_4.html"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youtube.com/watch?v=sisvOeZItb0&amp;t=165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blogs.adobe.com/VideoRoad/2010/06/color_subsampling_or_what_is_4.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hyperlink" Target="http://www.crutchfield.com/Learn/learningcenter/home/understanding-resolution.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viscog.beckman.illinois.edu/flashmovie/15.php"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RodCjVf-5A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makeuseof.com/tag/how-does-the-retina-display-wor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Zl5cN8Z7Ln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designcompaniesranked.com/resources/is-this-retin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Wa_VZISu6fc"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r6Rp-uo6Hm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jLTGQ4EoRj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GhWki9a7s1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youtube.com/watch?v=fLlkgTRZSzc" TargetMode="External"/><Relationship Id="rId4" Type="http://schemas.openxmlformats.org/officeDocument/2006/relationships/hyperlink" Target="http://en.wikipedia.org/wiki/Video_codec#Commonly_used_video_codec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youtube.com/watch?v=sisvOeZItb0&amp;t=350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watch?v=sisvOeZItb0&amp;t=250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QOn-9anLFx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adobe.com/images/shared/download_buttons/get_flash_player.gif" TargetMode="External"/><Relationship Id="rId2" Type="http://schemas.openxmlformats.org/officeDocument/2006/relationships/hyperlink" Target="http://www.adobe.com/go/getflashplayer"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html5rocks.com/en/tutorials/video/basic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csd.uwo.ca/~lreid/cs033/moviedemo/RachelB%20project_final.wmv" TargetMode="External"/><Relationship Id="rId2" Type="http://schemas.openxmlformats.org/officeDocument/2006/relationships/hyperlink" Target="http://www.csd.uwo.ca/~bsarlo/cs1033a/samples/video.html" TargetMode="External"/><Relationship Id="rId1" Type="http://schemas.openxmlformats.org/officeDocument/2006/relationships/slideLayout" Target="../slideLayouts/slideLayout2.xml"/><Relationship Id="rId4" Type="http://schemas.openxmlformats.org/officeDocument/2006/relationships/hyperlink" Target="http://www.csd.uwo.ca/~bsarlo/cs1033a/samples/cat.vtt"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csd.uwo.ca/~lreid/cs1033/ExamplesForLectures/videoslag/8kexample.mp4" TargetMode="External"/><Relationship Id="rId2" Type="http://schemas.openxmlformats.org/officeDocument/2006/relationships/hyperlink" Target="http://www.csd.uwo.ca/~lreid/cs1033/ExamplesForLectures/videoslag/144example.mp4"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bolermountain.co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youtube.com/watch?v=tO01J-M3g0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feedback.uwo.ca/"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www.csd.uwo.ca/~lreid/cs1033/ExamplesForLectures/videoslag/1080p1Mbps.mp4" TargetMode="External"/><Relationship Id="rId2" Type="http://schemas.openxmlformats.org/officeDocument/2006/relationships/hyperlink" Target="http://www.csd.uwo.ca/~lreid/cs1033/ExamplesForLectures/videoslag/4Kat1Mbps.mp4"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google.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rames-per-second.appspot.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Warmup Review Questions</a:t>
            </a:r>
            <a:endParaRPr lang="en-US" dirty="0"/>
          </a:p>
        </p:txBody>
      </p:sp>
      <p:sp>
        <p:nvSpPr>
          <p:cNvPr id="11267" name="Content Placeholder 2"/>
          <p:cNvSpPr>
            <a:spLocks noGrp="1"/>
          </p:cNvSpPr>
          <p:nvPr>
            <p:ph idx="1"/>
          </p:nvPr>
        </p:nvSpPr>
        <p:spPr>
          <a:xfrm>
            <a:off x="857250" y="1285875"/>
            <a:ext cx="7818438" cy="5072063"/>
          </a:xfrm>
        </p:spPr>
        <p:txBody>
          <a:bodyPr/>
          <a:lstStyle/>
          <a:p>
            <a:r>
              <a:rPr lang="en-US" altLang="en-US" smtClean="0">
                <a:solidFill>
                  <a:schemeClr val="accent1"/>
                </a:solidFill>
              </a:rPr>
              <a:t>What is the frame rate you need on computers for an animation?</a:t>
            </a:r>
          </a:p>
          <a:p>
            <a:r>
              <a:rPr lang="en-US" altLang="en-US" smtClean="0">
                <a:solidFill>
                  <a:schemeClr val="accent1"/>
                </a:solidFill>
              </a:rPr>
              <a:t>What is rotoscoping?</a:t>
            </a:r>
          </a:p>
          <a:p>
            <a:r>
              <a:rPr lang="en-US" altLang="en-US" smtClean="0">
                <a:solidFill>
                  <a:schemeClr val="accent1"/>
                </a:solidFill>
              </a:rPr>
              <a:t>What are the 3 stages in 3D animation?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62CCE-0336-4907-883F-6E0FDCE4317C}"/>
              </a:ext>
            </a:extLst>
          </p:cNvPr>
          <p:cNvSpPr>
            <a:spLocks noGrp="1"/>
          </p:cNvSpPr>
          <p:nvPr>
            <p:ph type="title"/>
          </p:nvPr>
        </p:nvSpPr>
        <p:spPr/>
        <p:txBody>
          <a:bodyPr/>
          <a:lstStyle/>
          <a:p>
            <a:pPr>
              <a:defRPr/>
            </a:pPr>
            <a:endParaRPr lang="en-US"/>
          </a:p>
        </p:txBody>
      </p:sp>
      <p:pic>
        <p:nvPicPr>
          <p:cNvPr id="3072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15888"/>
            <a:ext cx="6553200" cy="658018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73979-B3FB-44C8-B72D-0EF82220F0B5}"/>
              </a:ext>
            </a:extLst>
          </p:cNvPr>
          <p:cNvSpPr>
            <a:spLocks noGrp="1"/>
          </p:cNvSpPr>
          <p:nvPr>
            <p:ph type="title"/>
          </p:nvPr>
        </p:nvSpPr>
        <p:spPr/>
        <p:txBody>
          <a:bodyPr/>
          <a:lstStyle/>
          <a:p>
            <a:pPr>
              <a:defRPr/>
            </a:pPr>
            <a:r>
              <a:rPr lang="en-US" dirty="0"/>
              <a:t>YUV / </a:t>
            </a:r>
            <a:r>
              <a:rPr lang="en-US" dirty="0" err="1"/>
              <a:t>YCbCr</a:t>
            </a:r>
            <a:r>
              <a:rPr lang="en-US" dirty="0"/>
              <a:t> Components</a:t>
            </a:r>
          </a:p>
        </p:txBody>
      </p:sp>
      <p:pic>
        <p:nvPicPr>
          <p:cNvPr id="184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125538"/>
            <a:ext cx="32004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924300"/>
            <a:ext cx="3282950"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3924300"/>
            <a:ext cx="3249612"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 descr="https://blogsimages.adobe.com/VideoRoad/assets_c/2010/06/Barns_grand_tetons_YCbCr_separation-thumb-400x1195-3407.jpg"/>
          <p:cNvPicPr>
            <a:picLocks noChangeAspect="1" noChangeArrowheads="1"/>
          </p:cNvPicPr>
          <p:nvPr/>
        </p:nvPicPr>
        <p:blipFill>
          <a:blip r:embed="rId5">
            <a:extLst>
              <a:ext uri="{28A0092B-C50C-407E-A947-70E740481C1C}">
                <a14:useLocalDpi xmlns:a14="http://schemas.microsoft.com/office/drawing/2010/main" val="0"/>
              </a:ext>
            </a:extLst>
          </a:blip>
          <a:srcRect b="75221"/>
          <a:stretch>
            <a:fillRect/>
          </a:stretch>
        </p:blipFill>
        <p:spPr bwMode="auto">
          <a:xfrm>
            <a:off x="900113" y="1125538"/>
            <a:ext cx="3240087"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6"/>
          <p:cNvSpPr txBox="1">
            <a:spLocks noChangeArrowheads="1"/>
          </p:cNvSpPr>
          <p:nvPr/>
        </p:nvSpPr>
        <p:spPr bwMode="auto">
          <a:xfrm>
            <a:off x="1692275" y="3429000"/>
            <a:ext cx="176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Original Picture</a:t>
            </a:r>
          </a:p>
        </p:txBody>
      </p:sp>
      <p:sp>
        <p:nvSpPr>
          <p:cNvPr id="8" name="TextBox 7"/>
          <p:cNvSpPr txBox="1">
            <a:spLocks noChangeArrowheads="1"/>
          </p:cNvSpPr>
          <p:nvPr/>
        </p:nvSpPr>
        <p:spPr bwMode="auto">
          <a:xfrm>
            <a:off x="5651500" y="3429000"/>
            <a:ext cx="1592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Y Component</a:t>
            </a:r>
          </a:p>
        </p:txBody>
      </p:sp>
      <p:sp>
        <p:nvSpPr>
          <p:cNvPr id="9" name="TextBox 8"/>
          <p:cNvSpPr txBox="1">
            <a:spLocks noChangeArrowheads="1"/>
          </p:cNvSpPr>
          <p:nvPr/>
        </p:nvSpPr>
        <p:spPr bwMode="auto">
          <a:xfrm>
            <a:off x="1692275" y="6300788"/>
            <a:ext cx="1735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Cb Component</a:t>
            </a:r>
          </a:p>
        </p:txBody>
      </p:sp>
      <p:sp>
        <p:nvSpPr>
          <p:cNvPr id="10" name="TextBox 9"/>
          <p:cNvSpPr txBox="1">
            <a:spLocks noChangeArrowheads="1"/>
          </p:cNvSpPr>
          <p:nvPr/>
        </p:nvSpPr>
        <p:spPr bwMode="auto">
          <a:xfrm>
            <a:off x="5651500" y="6300788"/>
            <a:ext cx="1685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t>Cr Component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500"/>
                                        <p:tgtEl>
                                          <p:spTgt spid="1843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8436"/>
                                        </p:tgtEl>
                                        <p:attrNameLst>
                                          <p:attrName>style.visibility</p:attrName>
                                        </p:attrNameLst>
                                      </p:cBhvr>
                                      <p:to>
                                        <p:strVal val="visible"/>
                                      </p:to>
                                    </p:set>
                                    <p:animEffect transition="in" filter="dissolve">
                                      <p:cBhvr>
                                        <p:cTn id="15" dur="500"/>
                                        <p:tgtEl>
                                          <p:spTgt spid="1843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8437"/>
                                        </p:tgtEl>
                                        <p:attrNameLst>
                                          <p:attrName>style.visibility</p:attrName>
                                        </p:attrNameLst>
                                      </p:cBhvr>
                                      <p:to>
                                        <p:strVal val="visible"/>
                                      </p:to>
                                    </p:set>
                                    <p:animEffect transition="in" filter="dissolve">
                                      <p:cBhvr>
                                        <p:cTn id="23" dur="500"/>
                                        <p:tgtEl>
                                          <p:spTgt spid="1843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571500" y="357188"/>
            <a:ext cx="8077200" cy="5072062"/>
          </a:xfrm>
        </p:spPr>
        <p:txBody>
          <a:bodyPr/>
          <a:lstStyle/>
          <a:p>
            <a:pPr eaLnBrk="1" hangingPunct="1"/>
            <a:r>
              <a:rPr lang="en-CA" altLang="en-US" smtClean="0"/>
              <a:t>You may see that the compression used 4:1:1 Color Sampling Method what does this mean?</a:t>
            </a:r>
          </a:p>
          <a:p>
            <a:pPr eaLnBrk="1" hangingPunct="1"/>
            <a:r>
              <a:rPr lang="en-CA" altLang="en-US" sz="2800" smtClean="0"/>
              <a:t>Assume we have 16 pixels that</a:t>
            </a:r>
            <a:br>
              <a:rPr lang="en-CA" altLang="en-US" sz="2800" smtClean="0"/>
            </a:br>
            <a:r>
              <a:rPr lang="en-CA" altLang="en-US" sz="2800" smtClean="0"/>
              <a:t>we are looking at in blocks of 4</a:t>
            </a:r>
            <a:r>
              <a:rPr lang="en-CA" altLang="en-US" sz="2800" smtClean="0">
                <a:sym typeface="Wingdings" panose="05000000000000000000" pitchFamily="2" charset="2"/>
              </a:rPr>
              <a:t> </a:t>
            </a:r>
            <a:endParaRPr lang="en-CA" altLang="en-US" sz="2800" smtClean="0"/>
          </a:p>
          <a:p>
            <a:pPr eaLnBrk="1" hangingPunct="1"/>
            <a:endParaRPr lang="en-CA" altLang="en-US" smtClean="0"/>
          </a:p>
        </p:txBody>
      </p:sp>
      <p:graphicFrame>
        <p:nvGraphicFramePr>
          <p:cNvPr id="4" name="Table 3">
            <a:extLst>
              <a:ext uri="{FF2B5EF4-FFF2-40B4-BE49-F238E27FC236}">
                <a16:creationId xmlns:a16="http://schemas.microsoft.com/office/drawing/2014/main" id="{CDA5E885-8130-418A-A27E-DDFA39259799}"/>
              </a:ext>
            </a:extLst>
          </p:cNvPr>
          <p:cNvGraphicFramePr>
            <a:graphicFrameLocks noGrp="1"/>
          </p:cNvGraphicFramePr>
          <p:nvPr/>
        </p:nvGraphicFramePr>
        <p:xfrm>
          <a:off x="0" y="3213100"/>
          <a:ext cx="9144000" cy="3444876"/>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81098">
                  <a:extLst>
                    <a:ext uri="{9D8B030D-6E8A-4147-A177-3AD203B41FA5}">
                      <a16:colId xmlns:a16="http://schemas.microsoft.com/office/drawing/2014/main" val="20001"/>
                    </a:ext>
                  </a:extLst>
                </a:gridCol>
                <a:gridCol w="1462102">
                  <a:extLst>
                    <a:ext uri="{9D8B030D-6E8A-4147-A177-3AD203B41FA5}">
                      <a16:colId xmlns:a16="http://schemas.microsoft.com/office/drawing/2014/main" val="20002"/>
                    </a:ext>
                  </a:extLst>
                </a:gridCol>
                <a:gridCol w="1681170">
                  <a:extLst>
                    <a:ext uri="{9D8B030D-6E8A-4147-A177-3AD203B41FA5}">
                      <a16:colId xmlns:a16="http://schemas.microsoft.com/office/drawing/2014/main" val="20003"/>
                    </a:ext>
                  </a:extLst>
                </a:gridCol>
                <a:gridCol w="1785950">
                  <a:extLst>
                    <a:ext uri="{9D8B030D-6E8A-4147-A177-3AD203B41FA5}">
                      <a16:colId xmlns:a16="http://schemas.microsoft.com/office/drawing/2014/main" val="20004"/>
                    </a:ext>
                  </a:extLst>
                </a:gridCol>
                <a:gridCol w="1714480">
                  <a:extLst>
                    <a:ext uri="{9D8B030D-6E8A-4147-A177-3AD203B41FA5}">
                      <a16:colId xmlns:a16="http://schemas.microsoft.com/office/drawing/2014/main" val="20005"/>
                    </a:ext>
                  </a:extLst>
                </a:gridCol>
              </a:tblGrid>
              <a:tr h="94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Color Sampling</a:t>
                      </a:r>
                      <a:r>
                        <a:rPr lang="en-US" sz="1400" baseline="0" dirty="0"/>
                        <a:t> Method</a:t>
                      </a:r>
                      <a:endParaRPr lang="en-US" sz="1400" dirty="0"/>
                    </a:p>
                    <a:p>
                      <a:endParaRPr lang="en-US" sz="1400" dirty="0"/>
                    </a:p>
                  </a:txBody>
                  <a:tcPr marT="45728" marB="45728"/>
                </a:tc>
                <a:tc>
                  <a:txBody>
                    <a:bodyPr/>
                    <a:lstStyle/>
                    <a:p>
                      <a:r>
                        <a:rPr lang="en-US" sz="1400" dirty="0"/>
                        <a:t>Amount of Y (luminance)</a:t>
                      </a:r>
                    </a:p>
                  </a:txBody>
                  <a:tcPr marT="45728" marB="45728"/>
                </a:tc>
                <a:tc>
                  <a:txBody>
                    <a:bodyPr/>
                    <a:lstStyle/>
                    <a:p>
                      <a:r>
                        <a:rPr lang="en-US" sz="1400" dirty="0"/>
                        <a:t>Amount of U (color or hue)</a:t>
                      </a:r>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Amount of V (color or hue)</a:t>
                      </a:r>
                    </a:p>
                    <a:p>
                      <a:endParaRPr lang="en-US" sz="1400" dirty="0"/>
                    </a:p>
                  </a:txBody>
                  <a:tcPr marT="45728" marB="45728"/>
                </a:tc>
                <a:tc>
                  <a:txBody>
                    <a:bodyPr/>
                    <a:lstStyle/>
                    <a:p>
                      <a:r>
                        <a:rPr lang="en-US" sz="1400" dirty="0"/>
                        <a:t>Amount of Compression</a:t>
                      </a:r>
                    </a:p>
                  </a:txBody>
                  <a:tcPr marT="45728" marB="45728"/>
                </a:tc>
                <a:tc>
                  <a:txBody>
                    <a:bodyPr/>
                    <a:lstStyle/>
                    <a:p>
                      <a:r>
                        <a:rPr lang="en-US" sz="1400" dirty="0"/>
                        <a:t>Used in</a:t>
                      </a:r>
                    </a:p>
                  </a:txBody>
                  <a:tcPr marT="45728" marB="45728"/>
                </a:tc>
                <a:extLst>
                  <a:ext uri="{0D108BD9-81ED-4DB2-BD59-A6C34878D82A}">
                    <a16:rowId xmlns:a16="http://schemas.microsoft.com/office/drawing/2014/main" val="10000"/>
                  </a:ext>
                </a:extLst>
              </a:tr>
              <a:tr h="731655">
                <a:tc>
                  <a:txBody>
                    <a:bodyPr/>
                    <a:lstStyle/>
                    <a:p>
                      <a:r>
                        <a:rPr lang="en-US" sz="1400" dirty="0"/>
                        <a:t>4:4:4</a:t>
                      </a:r>
                    </a:p>
                  </a:txBody>
                  <a:tcPr marT="45728" marB="45728"/>
                </a:tc>
                <a:tc>
                  <a:txBody>
                    <a:bodyPr/>
                    <a:lstStyle/>
                    <a:p>
                      <a:r>
                        <a:rPr lang="en-US" sz="1400" dirty="0"/>
                        <a:t>4 </a:t>
                      </a:r>
                      <a:r>
                        <a:rPr lang="en-US" sz="1400" dirty="0" smtClean="0"/>
                        <a:t>samples </a:t>
                      </a:r>
                      <a:br>
                        <a:rPr lang="en-US" sz="1400" dirty="0" smtClean="0"/>
                      </a:br>
                      <a:r>
                        <a:rPr lang="en-US" sz="1400" dirty="0" smtClean="0"/>
                        <a:t>(i.e. 4 pixels)</a:t>
                      </a:r>
                      <a:endParaRPr lang="en-US" sz="1400" dirty="0"/>
                    </a:p>
                  </a:txBody>
                  <a:tcPr marT="45728" marB="45728"/>
                </a:tc>
                <a:tc>
                  <a:txBody>
                    <a:bodyPr/>
                    <a:lstStyle/>
                    <a:p>
                      <a:r>
                        <a:rPr lang="en-US" sz="1400" dirty="0"/>
                        <a:t>4 samples</a:t>
                      </a:r>
                    </a:p>
                  </a:txBody>
                  <a:tcPr marT="45728" marB="45728"/>
                </a:tc>
                <a:tc>
                  <a:txBody>
                    <a:bodyPr/>
                    <a:lstStyle/>
                    <a:p>
                      <a:r>
                        <a:rPr lang="en-US" sz="1400" dirty="0"/>
                        <a:t>4 samples</a:t>
                      </a:r>
                    </a:p>
                  </a:txBody>
                  <a:tcPr marT="45728" marB="45728"/>
                </a:tc>
                <a:tc>
                  <a:txBody>
                    <a:bodyPr/>
                    <a:lstStyle/>
                    <a:p>
                      <a:r>
                        <a:rPr lang="en-US" sz="1400" dirty="0"/>
                        <a:t>None</a:t>
                      </a:r>
                    </a:p>
                    <a:p>
                      <a:r>
                        <a:rPr lang="en-US" sz="1400" dirty="0"/>
                        <a:t>12 samples for each group of 4 pixels</a:t>
                      </a:r>
                    </a:p>
                  </a:txBody>
                  <a:tcPr marT="45728" marB="45728"/>
                </a:tc>
                <a:tc>
                  <a:txBody>
                    <a:bodyPr/>
                    <a:lstStyle/>
                    <a:p>
                      <a:endParaRPr lang="en-US" sz="1400" dirty="0"/>
                    </a:p>
                  </a:txBody>
                  <a:tcPr marT="45728" marB="45728"/>
                </a:tc>
                <a:extLst>
                  <a:ext uri="{0D108BD9-81ED-4DB2-BD59-A6C34878D82A}">
                    <a16:rowId xmlns:a16="http://schemas.microsoft.com/office/drawing/2014/main" val="10001"/>
                  </a:ext>
                </a:extLst>
              </a:tr>
              <a:tr h="731655">
                <a:tc>
                  <a:txBody>
                    <a:bodyPr/>
                    <a:lstStyle/>
                    <a:p>
                      <a:r>
                        <a:rPr lang="en-US" sz="1400" dirty="0"/>
                        <a:t>4:2:2</a:t>
                      </a:r>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4 samples</a:t>
                      </a:r>
                    </a:p>
                  </a:txBody>
                  <a:tcPr marT="45728" marB="45728"/>
                </a:tc>
                <a:tc>
                  <a:txBody>
                    <a:bodyPr/>
                    <a:lstStyle/>
                    <a:p>
                      <a:r>
                        <a:rPr lang="en-US" sz="1400" dirty="0"/>
                        <a:t>2</a:t>
                      </a:r>
                      <a:r>
                        <a:rPr lang="en-US" sz="1400" baseline="0" dirty="0"/>
                        <a:t> samples</a:t>
                      </a:r>
                      <a:endParaRPr lang="en-US" sz="1400" dirty="0"/>
                    </a:p>
                  </a:txBody>
                  <a:tcPr marT="45728" marB="45728"/>
                </a:tc>
                <a:tc>
                  <a:txBody>
                    <a:bodyPr/>
                    <a:lstStyle/>
                    <a:p>
                      <a:r>
                        <a:rPr lang="en-US" sz="1400" dirty="0"/>
                        <a:t>2 samples</a:t>
                      </a:r>
                    </a:p>
                  </a:txBody>
                  <a:tcPr marT="45728" marB="45728"/>
                </a:tc>
                <a:tc>
                  <a:txBody>
                    <a:bodyPr/>
                    <a:lstStyle/>
                    <a:p>
                      <a:r>
                        <a:rPr lang="en-US" sz="1400" dirty="0"/>
                        <a:t>Reduced from 12 samples to 8, 33% reduction in storage</a:t>
                      </a:r>
                    </a:p>
                  </a:txBody>
                  <a:tcPr marT="45728" marB="45728"/>
                </a:tc>
                <a:tc>
                  <a:txBody>
                    <a:bodyPr/>
                    <a:lstStyle/>
                    <a:p>
                      <a:r>
                        <a:rPr lang="en-US" sz="1400" dirty="0"/>
                        <a:t>Digital </a:t>
                      </a:r>
                      <a:r>
                        <a:rPr lang="en-US" sz="1400" dirty="0" err="1"/>
                        <a:t>Betacam</a:t>
                      </a:r>
                      <a:r>
                        <a:rPr lang="en-US" sz="1400" dirty="0"/>
                        <a:t> format</a:t>
                      </a:r>
                    </a:p>
                  </a:txBody>
                  <a:tcPr marT="45728" marB="45728"/>
                </a:tc>
                <a:extLst>
                  <a:ext uri="{0D108BD9-81ED-4DB2-BD59-A6C34878D82A}">
                    <a16:rowId xmlns:a16="http://schemas.microsoft.com/office/drawing/2014/main" val="10002"/>
                  </a:ext>
                </a:extLst>
              </a:tr>
              <a:tr h="518256">
                <a:tc>
                  <a:txBody>
                    <a:bodyPr/>
                    <a:lstStyle/>
                    <a:p>
                      <a:r>
                        <a:rPr lang="en-US" sz="1400" dirty="0"/>
                        <a:t>4:2:0</a:t>
                      </a:r>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4 samples</a:t>
                      </a:r>
                    </a:p>
                  </a:txBody>
                  <a:tcPr marT="45728" marB="45728"/>
                </a:tc>
                <a:tc gridSpan="2">
                  <a:txBody>
                    <a:bodyPr/>
                    <a:lstStyle/>
                    <a:p>
                      <a:r>
                        <a:rPr lang="en-US" sz="1400" dirty="0"/>
                        <a:t>2 samples of either U or V, one</a:t>
                      </a:r>
                      <a:r>
                        <a:rPr lang="en-US" sz="1400" baseline="0" dirty="0"/>
                        <a:t> scan line of U, then one scan line of V</a:t>
                      </a:r>
                      <a:endParaRPr lang="en-US" sz="1400" dirty="0"/>
                    </a:p>
                  </a:txBody>
                  <a:tcPr marT="45728" marB="45728"/>
                </a:tc>
                <a:tc hMerge="1">
                  <a:txBody>
                    <a:bodyPr/>
                    <a:lstStyle/>
                    <a:p>
                      <a:endParaRPr lang="en-US"/>
                    </a:p>
                  </a:txBody>
                  <a:tcPr/>
                </a:tc>
                <a:tc>
                  <a:txBody>
                    <a:bodyPr/>
                    <a:lstStyle/>
                    <a:p>
                      <a:r>
                        <a:rPr lang="en-US" sz="1400" dirty="0"/>
                        <a:t>12 to 6, 50% reduction in storage</a:t>
                      </a:r>
                    </a:p>
                  </a:txBody>
                  <a:tcPr marT="45728" marB="45728"/>
                </a:tc>
                <a:tc>
                  <a:txBody>
                    <a:bodyPr/>
                    <a:lstStyle/>
                    <a:p>
                      <a:r>
                        <a:rPr lang="en-US" sz="1400" dirty="0"/>
                        <a:t>HDV, MPEG-1,</a:t>
                      </a:r>
                      <a:r>
                        <a:rPr lang="en-US" sz="1400" baseline="0" dirty="0"/>
                        <a:t> DVD, MPEG-2, PAL DV</a:t>
                      </a:r>
                      <a:endParaRPr lang="en-US" sz="1400" dirty="0"/>
                    </a:p>
                  </a:txBody>
                  <a:tcPr marT="45728" marB="45728"/>
                </a:tc>
                <a:extLst>
                  <a:ext uri="{0D108BD9-81ED-4DB2-BD59-A6C34878D82A}">
                    <a16:rowId xmlns:a16="http://schemas.microsoft.com/office/drawing/2014/main" val="10003"/>
                  </a:ext>
                </a:extLst>
              </a:tr>
              <a:tr h="518256">
                <a:tc>
                  <a:txBody>
                    <a:bodyPr/>
                    <a:lstStyle/>
                    <a:p>
                      <a:r>
                        <a:rPr lang="en-US" sz="1400" dirty="0"/>
                        <a:t>4:1:1</a:t>
                      </a:r>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4 samples</a:t>
                      </a:r>
                    </a:p>
                  </a:txBody>
                  <a:tcPr marT="45728" marB="45728"/>
                </a:tc>
                <a:tc>
                  <a:txBody>
                    <a:bodyPr/>
                    <a:lstStyle/>
                    <a:p>
                      <a:r>
                        <a:rPr lang="en-US" sz="1400" dirty="0"/>
                        <a:t>1</a:t>
                      </a:r>
                      <a:r>
                        <a:rPr lang="en-US" sz="1400" baseline="0" dirty="0"/>
                        <a:t> </a:t>
                      </a:r>
                      <a:r>
                        <a:rPr lang="en-US" sz="1400" dirty="0"/>
                        <a:t>sample</a:t>
                      </a:r>
                    </a:p>
                  </a:txBody>
                  <a:tcPr marT="45728" marB="45728"/>
                </a:tc>
                <a:tc>
                  <a:txBody>
                    <a:bodyPr/>
                    <a:lstStyle/>
                    <a:p>
                      <a:r>
                        <a:rPr lang="en-US" sz="1400" dirty="0"/>
                        <a:t>1 sample</a:t>
                      </a:r>
                    </a:p>
                  </a:txBody>
                  <a:tcPr marT="45728" marB="45728"/>
                </a:tc>
                <a:tc>
                  <a:txBody>
                    <a:bodyPr/>
                    <a:lstStyle/>
                    <a:p>
                      <a:r>
                        <a:rPr lang="en-US" sz="1400" dirty="0"/>
                        <a:t>12 to 6, 50% reduction in storage</a:t>
                      </a:r>
                    </a:p>
                  </a:txBody>
                  <a:tcPr marT="45728" marB="45728"/>
                </a:tc>
                <a:tc>
                  <a:txBody>
                    <a:bodyPr/>
                    <a:lstStyle/>
                    <a:p>
                      <a:r>
                        <a:rPr lang="en-US" sz="1400" dirty="0"/>
                        <a:t>NTSC DV,</a:t>
                      </a:r>
                      <a:r>
                        <a:rPr lang="en-US" sz="1400" baseline="0" dirty="0"/>
                        <a:t> </a:t>
                      </a:r>
                      <a:r>
                        <a:rPr lang="en-US" sz="1400" baseline="0" dirty="0" err="1"/>
                        <a:t>miniDV</a:t>
                      </a:r>
                      <a:r>
                        <a:rPr lang="en-US" sz="1400" baseline="0" dirty="0"/>
                        <a:t> digital camcorder</a:t>
                      </a:r>
                      <a:endParaRPr lang="en-US" sz="1400" dirty="0"/>
                    </a:p>
                  </a:txBody>
                  <a:tcPr marT="45728" marB="45728"/>
                </a:tc>
                <a:extLst>
                  <a:ext uri="{0D108BD9-81ED-4DB2-BD59-A6C34878D82A}">
                    <a16:rowId xmlns:a16="http://schemas.microsoft.com/office/drawing/2014/main" val="10004"/>
                  </a:ext>
                </a:extLst>
              </a:tr>
            </a:tbl>
          </a:graphicData>
        </a:graphic>
      </p:graphicFrame>
      <p:pic>
        <p:nvPicPr>
          <p:cNvPr id="32815" name="Picture 2" desc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7938" y="1571625"/>
            <a:ext cx="2390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13">
            <a:extLst>
              <a:ext uri="{FF2B5EF4-FFF2-40B4-BE49-F238E27FC236}">
                <a16:creationId xmlns:a16="http://schemas.microsoft.com/office/drawing/2014/main" id="{D896D1D8-DF03-4421-8EE3-426C1E23C0DC}"/>
              </a:ext>
            </a:extLst>
          </p:cNvPr>
          <p:cNvCxnSpPr>
            <a:cxnSpLocks noChangeShapeType="1"/>
          </p:cNvCxnSpPr>
          <p:nvPr/>
        </p:nvCxnSpPr>
        <p:spPr bwMode="auto">
          <a:xfrm flipV="1">
            <a:off x="500063" y="2071688"/>
            <a:ext cx="6143625" cy="2428875"/>
          </a:xfrm>
          <a:prstGeom prst="straightConnector1">
            <a:avLst/>
          </a:prstGeom>
          <a:noFill/>
          <a:ln w="38100" algn="ctr">
            <a:solidFill>
              <a:schemeClr val="accent1">
                <a:lumMod val="75000"/>
              </a:schemeClr>
            </a:solidFill>
            <a:round/>
            <a:headEnd/>
            <a:tailEnd type="arrow" w="med" len="med"/>
          </a:ln>
        </p:spPr>
      </p:cxnSp>
      <p:cxnSp>
        <p:nvCxnSpPr>
          <p:cNvPr id="7" name="Straight Arrow Connector 13">
            <a:extLst>
              <a:ext uri="{FF2B5EF4-FFF2-40B4-BE49-F238E27FC236}">
                <a16:creationId xmlns:a16="http://schemas.microsoft.com/office/drawing/2014/main" id="{E8EB3418-3730-4306-A348-0DBF114F87A7}"/>
              </a:ext>
            </a:extLst>
          </p:cNvPr>
          <p:cNvCxnSpPr>
            <a:cxnSpLocks noChangeShapeType="1"/>
          </p:cNvCxnSpPr>
          <p:nvPr/>
        </p:nvCxnSpPr>
        <p:spPr bwMode="auto">
          <a:xfrm flipV="1">
            <a:off x="571500" y="1714500"/>
            <a:ext cx="5786438" cy="4643438"/>
          </a:xfrm>
          <a:prstGeom prst="straightConnector1">
            <a:avLst/>
          </a:prstGeom>
          <a:noFill/>
          <a:ln w="38100" algn="ctr">
            <a:solidFill>
              <a:schemeClr val="accent1">
                <a:lumMod val="75000"/>
              </a:schemeClr>
            </a:solidFill>
            <a:round/>
            <a:headEnd/>
            <a:tailEnd type="arrow" w="med" len="med"/>
          </a:ln>
        </p:spPr>
      </p:cxnSp>
      <p:sp>
        <p:nvSpPr>
          <p:cNvPr id="32818" name="Rectangle 10"/>
          <p:cNvSpPr>
            <a:spLocks noChangeArrowheads="1"/>
          </p:cNvSpPr>
          <p:nvPr/>
        </p:nvSpPr>
        <p:spPr bwMode="auto">
          <a:xfrm>
            <a:off x="6000750" y="2643188"/>
            <a:ext cx="3143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Gill Sans MT" panose="020B0502020104020203" pitchFamily="34" charset="0"/>
                <a:hlinkClick r:id="rId3"/>
              </a:rPr>
              <a:t>http://dvxuser.com/articles/colorspace</a:t>
            </a:r>
            <a:r>
              <a:rPr lang="en-US" altLang="en-US">
                <a:latin typeface="Gill Sans MT" panose="020B0502020104020203" pitchFamily="34" charset="0"/>
                <a:hlinkClick r:id="rId3"/>
              </a:rPr>
              <a:t>/</a:t>
            </a:r>
            <a:r>
              <a:rPr lang="en-US" altLang="en-US">
                <a:latin typeface="Gill Sans MT" panose="020B0502020104020203" pitchFamily="34" charset="0"/>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2205038"/>
            <a:ext cx="3143250" cy="3105150"/>
          </a:xfrm>
        </p:spPr>
      </p:pic>
      <p:sp>
        <p:nvSpPr>
          <p:cNvPr id="33795" name="Rectangle 8"/>
          <p:cNvSpPr>
            <a:spLocks noChangeArrowheads="1"/>
          </p:cNvSpPr>
          <p:nvPr/>
        </p:nvSpPr>
        <p:spPr bwMode="auto">
          <a:xfrm>
            <a:off x="684213" y="60213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hlinkClick r:id="rId3"/>
              </a:rPr>
              <a:t>http://blogs.adobe.com/VideoRoad/2010/06/color_subsampling_or_what_is_4.html</a:t>
            </a:r>
            <a:endParaRPr lang="en-CA" altLang="en-US"/>
          </a:p>
        </p:txBody>
      </p:sp>
      <p:sp>
        <p:nvSpPr>
          <p:cNvPr id="11" name="Content Placeholder 2">
            <a:extLst>
              <a:ext uri="{FF2B5EF4-FFF2-40B4-BE49-F238E27FC236}">
                <a16:creationId xmlns:a16="http://schemas.microsoft.com/office/drawing/2014/main" id="{3C0896D4-2078-46F2-845B-E3C8F41DDCBB}"/>
              </a:ext>
            </a:extLst>
          </p:cNvPr>
          <p:cNvSpPr txBox="1">
            <a:spLocks/>
          </p:cNvSpPr>
          <p:nvPr/>
        </p:nvSpPr>
        <p:spPr bwMode="auto">
          <a:xfrm>
            <a:off x="571500" y="357188"/>
            <a:ext cx="8077200" cy="1703660"/>
          </a:xfrm>
          <a:prstGeom prst="rect">
            <a:avLst/>
          </a:prstGeom>
          <a:noFill/>
          <a:ln w="9525">
            <a:noFill/>
            <a:miter lim="800000"/>
            <a:headEnd/>
            <a:tailEnd/>
          </a:ln>
        </p:spPr>
        <p:txBody>
          <a:bodyPr/>
          <a:lstStyle/>
          <a:p>
            <a:pPr marL="365125" indent="-282575" eaLnBrk="1" hangingPunct="1">
              <a:spcBef>
                <a:spcPts val="600"/>
              </a:spcBef>
              <a:buClr>
                <a:schemeClr val="accent1"/>
              </a:buClr>
              <a:buSzPct val="80000"/>
              <a:buFont typeface="Wingdings 2" pitchFamily="18" charset="2"/>
              <a:buChar char=""/>
              <a:defRPr/>
            </a:pPr>
            <a:r>
              <a:rPr lang="en-CA" altLang="en-US" sz="3200" dirty="0">
                <a:latin typeface="+mn-lt"/>
                <a:cs typeface="+mn-cs"/>
              </a:rPr>
              <a:t>If we look at a grid of 4x4 pixels, the ratio tells us how many values from the </a:t>
            </a:r>
            <a:r>
              <a:rPr lang="en-CA" altLang="en-US" sz="3200" dirty="0" err="1">
                <a:latin typeface="+mn-lt"/>
                <a:cs typeface="+mn-cs"/>
              </a:rPr>
              <a:t>YCbCr</a:t>
            </a:r>
            <a:r>
              <a:rPr lang="en-CA" altLang="en-US" sz="3200" dirty="0">
                <a:latin typeface="+mn-lt"/>
                <a:cs typeface="+mn-cs"/>
              </a:rPr>
              <a:t> or YUV layers are showing.</a:t>
            </a:r>
          </a:p>
          <a:p>
            <a:pPr marL="365125" indent="-282575" eaLnBrk="1" hangingPunct="1">
              <a:spcBef>
                <a:spcPts val="600"/>
              </a:spcBef>
              <a:buClr>
                <a:schemeClr val="accent1"/>
              </a:buClr>
              <a:buSzPct val="80000"/>
              <a:buFont typeface="Wingdings 2" pitchFamily="18" charset="2"/>
              <a:buChar char=""/>
              <a:defRPr/>
            </a:pPr>
            <a:endParaRPr lang="en-CA" altLang="en-US" sz="3200" dirty="0">
              <a:latin typeface="+mn-lt"/>
              <a:cs typeface="+mn-cs"/>
            </a:endParaRPr>
          </a:p>
          <a:p>
            <a:pPr marL="4022725" lvl="8" indent="-282575">
              <a:spcBef>
                <a:spcPts val="600"/>
              </a:spcBef>
              <a:buClr>
                <a:schemeClr val="accent1"/>
              </a:buClr>
              <a:buSzPct val="80000"/>
              <a:buFont typeface="Wingdings 2" pitchFamily="18" charset="2"/>
              <a:buChar char=""/>
              <a:defRPr/>
            </a:pPr>
            <a:r>
              <a:rPr lang="en-CA" altLang="en-US" sz="3200" dirty="0">
                <a:latin typeface="+mn-lt"/>
                <a:cs typeface="+mn-cs"/>
              </a:rPr>
              <a:t>In this example there are 4 of each layer (Y, U, and V) so this is a </a:t>
            </a:r>
            <a:r>
              <a:rPr lang="en-CA" altLang="en-US" sz="3200" b="1" dirty="0">
                <a:latin typeface="+mn-lt"/>
                <a:cs typeface="+mn-cs"/>
              </a:rPr>
              <a:t>4:4:4</a:t>
            </a:r>
            <a:r>
              <a:rPr lang="en-CA" altLang="en-US" sz="3200" dirty="0">
                <a:latin typeface="+mn-lt"/>
                <a:cs typeface="+mn-cs"/>
              </a:rPr>
              <a:t> image.</a:t>
            </a:r>
          </a:p>
          <a:p>
            <a:pPr marL="4022725" lvl="8" indent="-282575">
              <a:spcBef>
                <a:spcPts val="600"/>
              </a:spcBef>
              <a:buClr>
                <a:schemeClr val="accent1"/>
              </a:buClr>
              <a:buSzPct val="80000"/>
              <a:buFont typeface="Wingdings 2" pitchFamily="18" charset="2"/>
              <a:buChar char=""/>
              <a:defRPr/>
            </a:pPr>
            <a:endParaRPr lang="en-CA" altLang="en-US" sz="3200" dirty="0">
              <a:latin typeface="+mn-lt"/>
              <a:cs typeface="+mn-cs"/>
            </a:endParaRPr>
          </a:p>
          <a:p>
            <a:pPr marL="4022725" lvl="8" indent="-282575">
              <a:spcBef>
                <a:spcPts val="600"/>
              </a:spcBef>
              <a:buClr>
                <a:schemeClr val="accent1"/>
              </a:buClr>
              <a:buSzPct val="80000"/>
              <a:buFont typeface="Wingdings 2" pitchFamily="18" charset="2"/>
              <a:buChar char=""/>
              <a:defRPr/>
            </a:pPr>
            <a:r>
              <a:rPr lang="en-CA" altLang="en-US" sz="3200" dirty="0">
                <a:latin typeface="+mn-lt"/>
                <a:cs typeface="+mn-cs"/>
                <a:hlinkClick r:id="rId4"/>
              </a:rPr>
              <a:t>Watch this starting at 2:45</a:t>
            </a:r>
            <a:endParaRPr lang="en-CA" altLang="en-US" sz="3200" dirty="0">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D9EAC804-263B-4D50-9727-ED347955CB2B}"/>
              </a:ext>
            </a:extLst>
          </p:cNvPr>
          <p:cNvSpPr txBox="1">
            <a:spLocks/>
          </p:cNvSpPr>
          <p:nvPr/>
        </p:nvSpPr>
        <p:spPr bwMode="auto">
          <a:xfrm>
            <a:off x="571500" y="357188"/>
            <a:ext cx="4071938" cy="2711450"/>
          </a:xfrm>
          <a:prstGeom prst="rect">
            <a:avLst/>
          </a:prstGeom>
          <a:noFill/>
          <a:ln w="9525">
            <a:noFill/>
            <a:miter lim="800000"/>
            <a:headEnd/>
            <a:tailEnd/>
          </a:ln>
        </p:spPr>
        <p:txBody>
          <a:bodyPr/>
          <a:lstStyle/>
          <a:p>
            <a:pPr marL="365125" indent="-282575" eaLnBrk="1" hangingPunct="1">
              <a:spcBef>
                <a:spcPts val="600"/>
              </a:spcBef>
              <a:buClr>
                <a:schemeClr val="accent1"/>
              </a:buClr>
              <a:buSzPct val="80000"/>
              <a:buFont typeface="Wingdings 2" pitchFamily="18" charset="2"/>
              <a:buChar char=""/>
              <a:defRPr/>
            </a:pPr>
            <a:r>
              <a:rPr lang="en-CA" altLang="en-US" sz="3200" dirty="0">
                <a:latin typeface="+mn-lt"/>
                <a:cs typeface="+mn-cs"/>
              </a:rPr>
              <a:t>Here we have Y in every pixel but the U and V are only in every 2</a:t>
            </a:r>
            <a:r>
              <a:rPr lang="en-CA" altLang="en-US" sz="3200" baseline="30000" dirty="0">
                <a:latin typeface="+mn-lt"/>
                <a:cs typeface="+mn-cs"/>
              </a:rPr>
              <a:t>nd</a:t>
            </a:r>
            <a:r>
              <a:rPr lang="en-CA" altLang="en-US" sz="3200" dirty="0">
                <a:latin typeface="+mn-lt"/>
                <a:cs typeface="+mn-cs"/>
              </a:rPr>
              <a:t> column.</a:t>
            </a:r>
          </a:p>
          <a:p>
            <a:pPr marL="365125" indent="-282575" eaLnBrk="1" hangingPunct="1">
              <a:spcBef>
                <a:spcPts val="600"/>
              </a:spcBef>
              <a:buClr>
                <a:schemeClr val="accent1"/>
              </a:buClr>
              <a:buSzPct val="80000"/>
              <a:buFont typeface="Wingdings 2" pitchFamily="18" charset="2"/>
              <a:buChar char=""/>
              <a:defRPr/>
            </a:pPr>
            <a:r>
              <a:rPr lang="en-CA" altLang="en-US" sz="3200" dirty="0">
                <a:latin typeface="+mn-lt"/>
                <a:cs typeface="+mn-cs"/>
              </a:rPr>
              <a:t>This is </a:t>
            </a:r>
            <a:r>
              <a:rPr lang="en-CA" altLang="en-US" sz="3200" b="1" dirty="0">
                <a:latin typeface="+mn-lt"/>
                <a:cs typeface="+mn-cs"/>
              </a:rPr>
              <a:t>4:2:2</a:t>
            </a:r>
            <a:r>
              <a:rPr lang="en-CA" altLang="en-US" sz="3200" dirty="0">
                <a:latin typeface="+mn-lt"/>
                <a:cs typeface="+mn-cs"/>
              </a:rPr>
              <a:t>.</a:t>
            </a:r>
          </a:p>
        </p:txBody>
      </p:sp>
      <p:pic>
        <p:nvPicPr>
          <p:cNvPr id="34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538" y="2925763"/>
            <a:ext cx="30861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944813"/>
            <a:ext cx="307657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a:extLst>
              <a:ext uri="{FF2B5EF4-FFF2-40B4-BE49-F238E27FC236}">
                <a16:creationId xmlns:a16="http://schemas.microsoft.com/office/drawing/2014/main" id="{96509802-6C5F-4D63-966B-6A0FA143EA89}"/>
              </a:ext>
            </a:extLst>
          </p:cNvPr>
          <p:cNvSpPr txBox="1">
            <a:spLocks/>
          </p:cNvSpPr>
          <p:nvPr/>
        </p:nvSpPr>
        <p:spPr bwMode="auto">
          <a:xfrm>
            <a:off x="4859338" y="476250"/>
            <a:ext cx="4073525" cy="2711450"/>
          </a:xfrm>
          <a:prstGeom prst="rect">
            <a:avLst/>
          </a:prstGeom>
          <a:noFill/>
          <a:ln w="9525">
            <a:noFill/>
            <a:miter lim="800000"/>
            <a:headEnd/>
            <a:tailEnd/>
          </a:ln>
        </p:spPr>
        <p:txBody>
          <a:bodyPr/>
          <a:lstStyle/>
          <a:p>
            <a:pPr marL="365125" indent="-282575" eaLnBrk="1" hangingPunct="1">
              <a:spcBef>
                <a:spcPts val="600"/>
              </a:spcBef>
              <a:buClr>
                <a:schemeClr val="accent1"/>
              </a:buClr>
              <a:buSzPct val="80000"/>
              <a:buFont typeface="Wingdings 2" pitchFamily="18" charset="2"/>
              <a:buChar char=""/>
              <a:defRPr/>
            </a:pPr>
            <a:r>
              <a:rPr lang="en-CA" altLang="en-US" sz="3200" dirty="0">
                <a:latin typeface="+mn-lt"/>
                <a:cs typeface="+mn-cs"/>
              </a:rPr>
              <a:t>The U and V only appear once in four columns.</a:t>
            </a:r>
          </a:p>
          <a:p>
            <a:pPr marL="365125" indent="-282575" eaLnBrk="1" hangingPunct="1">
              <a:spcBef>
                <a:spcPts val="600"/>
              </a:spcBef>
              <a:buClr>
                <a:schemeClr val="accent1"/>
              </a:buClr>
              <a:buSzPct val="80000"/>
              <a:buFont typeface="Wingdings 2" pitchFamily="18" charset="2"/>
              <a:buChar char=""/>
              <a:defRPr/>
            </a:pPr>
            <a:r>
              <a:rPr lang="en-CA" altLang="en-US" sz="3200" dirty="0">
                <a:latin typeface="+mn-lt"/>
                <a:cs typeface="+mn-cs"/>
              </a:rPr>
              <a:t>This is </a:t>
            </a:r>
            <a:r>
              <a:rPr lang="en-CA" altLang="en-US" sz="3200" b="1" dirty="0">
                <a:latin typeface="+mn-lt"/>
                <a:cs typeface="+mn-cs"/>
              </a:rPr>
              <a:t>4:1:1</a:t>
            </a:r>
            <a:r>
              <a:rPr lang="en-CA" altLang="en-US" sz="3200" dirty="0">
                <a:latin typeface="+mn-lt"/>
                <a:cs typeface="+mn-cs"/>
              </a:rPr>
              <a:t>.</a:t>
            </a:r>
          </a:p>
        </p:txBody>
      </p:sp>
      <p:sp>
        <p:nvSpPr>
          <p:cNvPr id="34822" name="Rectangle 9"/>
          <p:cNvSpPr>
            <a:spLocks noChangeArrowheads="1"/>
          </p:cNvSpPr>
          <p:nvPr/>
        </p:nvSpPr>
        <p:spPr bwMode="auto">
          <a:xfrm>
            <a:off x="684213" y="60213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CA" altLang="en-US">
                <a:hlinkClick r:id="rId4"/>
              </a:rPr>
              <a:t>http://blogs.adobe.com/VideoRoad/2010/06/color_subsampling_or_what_is_4.html</a:t>
            </a:r>
            <a:endParaRPr lang="en-CA"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0F79-8688-49A8-A444-4D49439F75D1}"/>
              </a:ext>
            </a:extLst>
          </p:cNvPr>
          <p:cNvSpPr>
            <a:spLocks noGrp="1"/>
          </p:cNvSpPr>
          <p:nvPr>
            <p:ph type="title"/>
          </p:nvPr>
        </p:nvSpPr>
        <p:spPr>
          <a:xfrm>
            <a:off x="857250" y="0"/>
            <a:ext cx="8072438" cy="1143000"/>
          </a:xfrm>
        </p:spPr>
        <p:txBody>
          <a:bodyPr>
            <a:normAutofit fontScale="90000"/>
          </a:bodyPr>
          <a:lstStyle/>
          <a:p>
            <a:pPr eaLnBrk="1" fontAlgn="auto" hangingPunct="1">
              <a:spcAft>
                <a:spcPts val="0"/>
              </a:spcAft>
              <a:defRPr/>
            </a:pPr>
            <a:r>
              <a:rPr lang="en-CA" dirty="0">
                <a:solidFill>
                  <a:schemeClr val="tx2">
                    <a:satMod val="130000"/>
                  </a:schemeClr>
                </a:solidFill>
              </a:rPr>
              <a:t>How did the original TV display work?</a:t>
            </a:r>
          </a:p>
        </p:txBody>
      </p:sp>
      <p:sp>
        <p:nvSpPr>
          <p:cNvPr id="35843" name="Content Placeholder 2"/>
          <p:cNvSpPr>
            <a:spLocks noGrp="1"/>
          </p:cNvSpPr>
          <p:nvPr>
            <p:ph idx="1"/>
          </p:nvPr>
        </p:nvSpPr>
        <p:spPr>
          <a:xfrm>
            <a:off x="785813" y="1071563"/>
            <a:ext cx="8077200" cy="3143250"/>
          </a:xfrm>
        </p:spPr>
        <p:txBody>
          <a:bodyPr/>
          <a:lstStyle/>
          <a:p>
            <a:pPr marL="341313" indent="-341313" defTabSz="449263" eaLnBrk="1" hangingPunct="1">
              <a:lnSpc>
                <a:spcPct val="83000"/>
              </a:lnSpc>
            </a:pPr>
            <a:r>
              <a:rPr lang="en-US" altLang="en-US" smtClean="0"/>
              <a:t>Our eyes see phosphor dots on the screen. </a:t>
            </a:r>
          </a:p>
          <a:p>
            <a:pPr marL="341313" indent="-341313" defTabSz="449263" eaLnBrk="1" hangingPunct="1">
              <a:lnSpc>
                <a:spcPct val="83000"/>
              </a:lnSpc>
            </a:pPr>
            <a:r>
              <a:rPr lang="en-US" altLang="en-US" smtClean="0"/>
              <a:t>An electron beam (gun) activates the dots. The gun scans through the dots horizontally </a:t>
            </a:r>
          </a:p>
          <a:p>
            <a:pPr marL="341313" indent="-341313" defTabSz="449263" eaLnBrk="1" hangingPunct="1">
              <a:lnSpc>
                <a:spcPct val="83000"/>
              </a:lnSpc>
            </a:pPr>
            <a:r>
              <a:rPr lang="en-US" altLang="en-US" smtClean="0"/>
              <a:t>A complete scan is when the gun starts at the top left and scans several times horizontally till it gets to the bottom right</a:t>
            </a:r>
          </a:p>
        </p:txBody>
      </p:sp>
      <p:pic>
        <p:nvPicPr>
          <p:cNvPr id="358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9225" y="3681413"/>
            <a:ext cx="48577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descr="http://z.about.com/d/graphicssoft/1/0/G/j/xen2-14tv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3763963"/>
            <a:ext cx="3429000" cy="309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2" descr="http://news.bbc.co.uk/media/images/46110000/jpg/_46110009_tv.jpg"/>
          <p:cNvPicPr>
            <a:picLocks noChangeAspect="1" noChangeArrowheads="1"/>
          </p:cNvPicPr>
          <p:nvPr/>
        </p:nvPicPr>
        <p:blipFill>
          <a:blip r:embed="rId4">
            <a:extLst>
              <a:ext uri="{28A0092B-C50C-407E-A947-70E740481C1C}">
                <a14:useLocalDpi xmlns:a14="http://schemas.microsoft.com/office/drawing/2010/main" val="0"/>
              </a:ext>
            </a:extLst>
          </a:blip>
          <a:srcRect l="3046" t="7208" b="7664"/>
          <a:stretch>
            <a:fillRect/>
          </a:stretch>
        </p:blipFill>
        <p:spPr bwMode="auto">
          <a:xfrm>
            <a:off x="142875" y="3857625"/>
            <a:ext cx="3781425"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rot="2440610">
            <a:off x="2185988" y="4818063"/>
            <a:ext cx="2305050" cy="1223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480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30722"/>
                                        </p:tgtEl>
                                      </p:cBhvr>
                                    </p:animEffect>
                                    <p:set>
                                      <p:cBhvr>
                                        <p:cTn id="7" dur="1" fill="hold">
                                          <p:stCondLst>
                                            <p:cond delay="499"/>
                                          </p:stCondLst>
                                        </p:cTn>
                                        <p:tgtEl>
                                          <p:spTgt spid="3072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611188" y="188913"/>
            <a:ext cx="8064500" cy="6119812"/>
          </a:xfrm>
        </p:spPr>
        <p:txBody>
          <a:bodyPr/>
          <a:lstStyle/>
          <a:p>
            <a:pPr eaLnBrk="1" hangingPunct="1"/>
            <a:r>
              <a:rPr lang="en-CA" altLang="en-US" smtClean="0"/>
              <a:t>The scan only draws every OTHER line (1,3, 5, …479) then starts back at the top and draws the even lines (2,4,…480). </a:t>
            </a:r>
          </a:p>
          <a:p>
            <a:pPr lvl="1" eaLnBrk="1" hangingPunct="1"/>
            <a:r>
              <a:rPr lang="en-CA" altLang="en-US" smtClean="0"/>
              <a:t>Thus two passes</a:t>
            </a:r>
          </a:p>
          <a:p>
            <a:pPr lvl="1" eaLnBrk="1" hangingPunct="1"/>
            <a:r>
              <a:rPr lang="en-CA" altLang="en-US" smtClean="0"/>
              <a:t>Each pass is called a </a:t>
            </a:r>
            <a:r>
              <a:rPr lang="en-CA" altLang="en-US" b="1" i="1" smtClean="0"/>
              <a:t>field</a:t>
            </a:r>
          </a:p>
          <a:p>
            <a:pPr lvl="1" eaLnBrk="1" hangingPunct="1"/>
            <a:r>
              <a:rPr lang="en-CA" altLang="en-US" smtClean="0"/>
              <a:t>The process is called </a:t>
            </a:r>
            <a:r>
              <a:rPr lang="en-CA" altLang="en-US" b="1" i="1" smtClean="0"/>
              <a:t>interlaced display</a:t>
            </a:r>
          </a:p>
          <a:p>
            <a:pPr eaLnBrk="1" hangingPunct="1"/>
            <a:r>
              <a:rPr lang="en-CA" altLang="en-US" smtClean="0"/>
              <a:t>This way it can cheat the eye, while the </a:t>
            </a:r>
            <a:r>
              <a:rPr lang="en-US" altLang="en-US" smtClean="0"/>
              <a:t>phosphor dots are disappearing, it is drawing the line underneath.</a:t>
            </a:r>
          </a:p>
          <a:p>
            <a:pPr eaLnBrk="1" hangingPunct="1"/>
            <a:r>
              <a:rPr lang="en-US" altLang="en-US" smtClean="0"/>
              <a:t>Interlacing should be avoided now, instead use progressive (interlacing is for old TVs) for video that will be displayed on the web.</a:t>
            </a:r>
            <a:endParaRPr lang="en-CA" altLang="en-US" smtClean="0"/>
          </a:p>
        </p:txBody>
      </p:sp>
      <p:sp>
        <p:nvSpPr>
          <p:cNvPr id="36867" name="Rectangle 10"/>
          <p:cNvSpPr>
            <a:spLocks noChangeArrowheads="1"/>
          </p:cNvSpPr>
          <p:nvPr/>
        </p:nvSpPr>
        <p:spPr bwMode="auto">
          <a:xfrm>
            <a:off x="803275" y="6521450"/>
            <a:ext cx="552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latin typeface="Gill Sans MT" panose="020B0502020104020203" pitchFamily="34" charset="0"/>
                <a:hlinkClick r:id="rId2"/>
              </a:rPr>
              <a:t>http://www.crutchfield.com/Learn/learningcenter/home/understanding-resolution.html</a:t>
            </a:r>
            <a:r>
              <a:rPr lang="en-US" altLang="en-US" sz="1200">
                <a:latin typeface="Gill Sans MT" panose="020B0502020104020203"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214313"/>
            <a:ext cx="7923213"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38" y="3857625"/>
            <a:ext cx="2209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3857625"/>
            <a:ext cx="493395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Callout 3 1"/>
          <p:cNvSpPr/>
          <p:nvPr/>
        </p:nvSpPr>
        <p:spPr>
          <a:xfrm>
            <a:off x="3562350" y="5876925"/>
            <a:ext cx="1295400" cy="633413"/>
          </a:xfrm>
          <a:prstGeom prst="borderCallout3">
            <a:avLst>
              <a:gd name="adj1" fmla="val -268876"/>
              <a:gd name="adj2" fmla="val -83786"/>
              <a:gd name="adj3" fmla="val 18750"/>
              <a:gd name="adj4" fmla="val -16667"/>
              <a:gd name="adj5" fmla="val 100000"/>
              <a:gd name="adj6" fmla="val -16667"/>
              <a:gd name="adj7" fmla="val 112963"/>
              <a:gd name="adj8" fmla="val -83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t>i</a:t>
            </a:r>
            <a:r>
              <a:rPr lang="en-US" dirty="0"/>
              <a:t> means interlaced</a:t>
            </a:r>
          </a:p>
        </p:txBody>
      </p:sp>
      <p:sp>
        <p:nvSpPr>
          <p:cNvPr id="6" name="Line Callout 3 5"/>
          <p:cNvSpPr/>
          <p:nvPr/>
        </p:nvSpPr>
        <p:spPr>
          <a:xfrm>
            <a:off x="6804025" y="5876925"/>
            <a:ext cx="1296988" cy="633413"/>
          </a:xfrm>
          <a:prstGeom prst="borderCallout3">
            <a:avLst>
              <a:gd name="adj1" fmla="val -268876"/>
              <a:gd name="adj2" fmla="val -83786"/>
              <a:gd name="adj3" fmla="val 18750"/>
              <a:gd name="adj4" fmla="val -16667"/>
              <a:gd name="adj5" fmla="val 100000"/>
              <a:gd name="adj6" fmla="val -16667"/>
              <a:gd name="adj7" fmla="val 112963"/>
              <a:gd name="adj8" fmla="val -833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 means progressive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20B2D-DEB7-4010-8F83-F300F3B21CAA}"/>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2000’s TVs</a:t>
            </a:r>
          </a:p>
        </p:txBody>
      </p:sp>
      <p:sp>
        <p:nvSpPr>
          <p:cNvPr id="38915" name="Content Placeholder 2"/>
          <p:cNvSpPr>
            <a:spLocks noGrp="1"/>
          </p:cNvSpPr>
          <p:nvPr>
            <p:ph idx="1"/>
          </p:nvPr>
        </p:nvSpPr>
        <p:spPr/>
        <p:txBody>
          <a:bodyPr/>
          <a:lstStyle/>
          <a:p>
            <a:pPr eaLnBrk="1" hangingPunct="1"/>
            <a:r>
              <a:rPr lang="en-CA" altLang="en-US" b="1" smtClean="0">
                <a:solidFill>
                  <a:schemeClr val="accent1"/>
                </a:solidFill>
              </a:rPr>
              <a:t>Question</a:t>
            </a:r>
            <a:r>
              <a:rPr lang="en-CA" altLang="en-US" smtClean="0">
                <a:solidFill>
                  <a:schemeClr val="accent1"/>
                </a:solidFill>
              </a:rPr>
              <a:t>: On a HD TV, what does the circled area mean?</a:t>
            </a:r>
          </a:p>
        </p:txBody>
      </p:sp>
      <p:pic>
        <p:nvPicPr>
          <p:cNvPr id="389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5663" y="2986088"/>
            <a:ext cx="4313237"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313" y="2428875"/>
            <a:ext cx="5919788"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11188" y="3860800"/>
            <a:ext cx="865187" cy="50482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897063" y="5029200"/>
            <a:ext cx="863600" cy="50323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142875"/>
            <a:ext cx="8072438" cy="477838"/>
          </a:xfrm>
        </p:spPr>
        <p:txBody>
          <a:bodyPr>
            <a:normAutofit fontScale="90000"/>
          </a:bodyPr>
          <a:lstStyle/>
          <a:p>
            <a:pPr>
              <a:defRPr/>
            </a:pPr>
            <a:r>
              <a:rPr lang="en-US" dirty="0" smtClean="0"/>
              <a:t>Do you notice anything odd here?</a:t>
            </a:r>
            <a:endParaRPr lang="en-US" dirty="0"/>
          </a:p>
        </p:txBody>
      </p:sp>
      <p:graphicFrame>
        <p:nvGraphicFramePr>
          <p:cNvPr id="6" name="Table 5"/>
          <p:cNvGraphicFramePr>
            <a:graphicFrameLocks noGrp="1"/>
          </p:cNvGraphicFramePr>
          <p:nvPr/>
        </p:nvGraphicFramePr>
        <p:xfrm>
          <a:off x="611188" y="620713"/>
          <a:ext cx="7921624" cy="6121400"/>
        </p:xfrm>
        <a:graphic>
          <a:graphicData uri="http://schemas.openxmlformats.org/drawingml/2006/table">
            <a:tbl>
              <a:tblPr firstRow="1" bandRow="1">
                <a:tableStyleId>{5C22544A-7EE6-4342-B048-85BDC9FD1C3A}</a:tableStyleId>
              </a:tblPr>
              <a:tblGrid>
                <a:gridCol w="3960812">
                  <a:extLst>
                    <a:ext uri="{9D8B030D-6E8A-4147-A177-3AD203B41FA5}">
                      <a16:colId xmlns:a16="http://schemas.microsoft.com/office/drawing/2014/main" val="1363558206"/>
                    </a:ext>
                  </a:extLst>
                </a:gridCol>
                <a:gridCol w="3960812">
                  <a:extLst>
                    <a:ext uri="{9D8B030D-6E8A-4147-A177-3AD203B41FA5}">
                      <a16:colId xmlns:a16="http://schemas.microsoft.com/office/drawing/2014/main" val="2094090451"/>
                    </a:ext>
                  </a:extLst>
                </a:gridCol>
              </a:tblGrid>
              <a:tr h="28608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480i TV</a:t>
                      </a:r>
                    </a:p>
                    <a:p>
                      <a:endParaRPr lang="en-US" sz="1800" dirty="0"/>
                    </a:p>
                  </a:txBody>
                  <a:tcPr marL="91449" marR="91449" marT="45725" marB="45725"/>
                </a:tc>
                <a:tc>
                  <a:txBody>
                    <a:bodyPr/>
                    <a:lstStyle/>
                    <a:p>
                      <a:endParaRPr lang="en-US" sz="1800" dirty="0"/>
                    </a:p>
                  </a:txBody>
                  <a:tcPr marL="91449" marR="91449" marT="45725" marB="45725"/>
                </a:tc>
                <a:extLst>
                  <a:ext uri="{0D108BD9-81ED-4DB2-BD59-A6C34878D82A}">
                    <a16:rowId xmlns:a16="http://schemas.microsoft.com/office/drawing/2014/main" val="326685518"/>
                  </a:ext>
                </a:extLst>
              </a:tr>
              <a:tr h="3260576">
                <a:tc>
                  <a:txBody>
                    <a:bodyPr/>
                    <a:lstStyle/>
                    <a:p>
                      <a:endParaRPr lang="en-US" sz="1800" dirty="0"/>
                    </a:p>
                  </a:txBody>
                  <a:tcPr marL="91449" marR="91449" marT="45725" marB="45725"/>
                </a:tc>
                <a:tc>
                  <a:txBody>
                    <a:bodyPr/>
                    <a:lstStyle/>
                    <a:p>
                      <a:endParaRPr lang="en-US" sz="1800" dirty="0"/>
                    </a:p>
                  </a:txBody>
                  <a:tcPr marL="91449" marR="91449" marT="45725" marB="45725"/>
                </a:tc>
                <a:extLst>
                  <a:ext uri="{0D108BD9-81ED-4DB2-BD59-A6C34878D82A}">
                    <a16:rowId xmlns:a16="http://schemas.microsoft.com/office/drawing/2014/main" val="3897057042"/>
                  </a:ext>
                </a:extLst>
              </a:tr>
            </a:tbl>
          </a:graphicData>
        </a:graphic>
      </p:graphicFrame>
      <p:pic>
        <p:nvPicPr>
          <p:cNvPr id="40974" name="Picture 6"/>
          <p:cNvPicPr>
            <a:picLocks noChangeAspect="1"/>
          </p:cNvPicPr>
          <p:nvPr/>
        </p:nvPicPr>
        <p:blipFill>
          <a:blip r:embed="rId2">
            <a:extLst>
              <a:ext uri="{28A0092B-C50C-407E-A947-70E740481C1C}">
                <a14:useLocalDpi xmlns:a14="http://schemas.microsoft.com/office/drawing/2010/main" val="0"/>
              </a:ext>
            </a:extLst>
          </a:blip>
          <a:srcRect l="2731" t="5882" r="7481" b="2940"/>
          <a:stretch>
            <a:fillRect/>
          </a:stretch>
        </p:blipFill>
        <p:spPr bwMode="auto">
          <a:xfrm>
            <a:off x="755650" y="908050"/>
            <a:ext cx="3455988"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1063" y="784225"/>
            <a:ext cx="36131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6"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3648075"/>
            <a:ext cx="34544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2" descr="Image result for 4k tv dimensions pixe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288" y="4121150"/>
            <a:ext cx="39243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11413" y="2852738"/>
            <a:ext cx="6429375" cy="971550"/>
          </a:xfrm>
        </p:spPr>
        <p:txBody>
          <a:bodyPr/>
          <a:lstStyle/>
          <a:p>
            <a:pPr eaLnBrk="1" fontAlgn="auto" hangingPunct="1">
              <a:spcAft>
                <a:spcPts val="0"/>
              </a:spcAft>
              <a:defRPr/>
            </a:pPr>
            <a:r>
              <a:rPr lang="en-CA" dirty="0" smtClean="0">
                <a:solidFill>
                  <a:schemeClr val="tx2">
                    <a:satMod val="130000"/>
                  </a:schemeClr>
                </a:solidFill>
              </a:rPr>
              <a:t>Video</a:t>
            </a:r>
            <a:endParaRPr lang="en-CA" dirty="0">
              <a:solidFill>
                <a:schemeClr val="tx2">
                  <a:satMod val="130000"/>
                </a:schemeClr>
              </a:solidFill>
            </a:endParaRPr>
          </a:p>
        </p:txBody>
      </p:sp>
      <p:sp>
        <p:nvSpPr>
          <p:cNvPr id="5" name="Text Placeholder 4"/>
          <p:cNvSpPr>
            <a:spLocks noGrp="1"/>
          </p:cNvSpPr>
          <p:nvPr>
            <p:ph type="body" idx="1"/>
          </p:nvPr>
        </p:nvSpPr>
        <p:spPr>
          <a:xfrm>
            <a:off x="2357438" y="1500188"/>
            <a:ext cx="6400800" cy="1352550"/>
          </a:xfrm>
        </p:spPr>
        <p:txBody>
          <a:bodyPr>
            <a:normAutofit/>
          </a:bodyPr>
          <a:lstStyle/>
          <a:p>
            <a:pPr eaLnBrk="1" fontAlgn="auto" hangingPunct="1">
              <a:spcAft>
                <a:spcPts val="0"/>
              </a:spcAft>
              <a:buFont typeface="Wingdings 2"/>
              <a:buNone/>
              <a:defRPr/>
            </a:pPr>
            <a:r>
              <a:rPr lang="en-CA" dirty="0" smtClean="0"/>
              <a:t>Computer Science 1033 – Week 10</a:t>
            </a:r>
            <a:endParaRPr lang="en-CA" dirty="0"/>
          </a:p>
        </p:txBody>
      </p:sp>
      <p:sp>
        <p:nvSpPr>
          <p:cNvPr id="12292" name="TextBox 5"/>
          <p:cNvSpPr txBox="1">
            <a:spLocks noChangeArrowheads="1"/>
          </p:cNvSpPr>
          <p:nvPr/>
        </p:nvSpPr>
        <p:spPr bwMode="auto">
          <a:xfrm>
            <a:off x="5357813" y="5373688"/>
            <a:ext cx="3786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n-CA" altLang="en-US" sz="1400" b="1">
                <a:hlinkClick r:id="rId3"/>
              </a:rPr>
              <a:t>Your goal is to count how many times the ball is passed by those wearing white shirts</a:t>
            </a:r>
            <a:endParaRPr lang="en-CA" altLang="en-US" sz="1400" b="1"/>
          </a:p>
        </p:txBody>
      </p:sp>
      <p:pic>
        <p:nvPicPr>
          <p:cNvPr id="1229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2924175"/>
            <a:ext cx="3522663"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6"/>
          <p:cNvSpPr txBox="1">
            <a:spLocks noChangeArrowheads="1"/>
          </p:cNvSpPr>
          <p:nvPr/>
        </p:nvSpPr>
        <p:spPr bwMode="auto">
          <a:xfrm>
            <a:off x="2224088" y="5940425"/>
            <a:ext cx="69294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CA" altLang="en-US" sz="2000" i="1">
                <a:solidFill>
                  <a:schemeClr val="accent1"/>
                </a:solidFill>
                <a:latin typeface="Gill Sans MT" panose="020B0502020104020203" pitchFamily="34" charset="0"/>
              </a:rPr>
              <a:t>“A good film is when the price of the dinner, the theatre admission and the babysitter were worth it.” </a:t>
            </a:r>
            <a:r>
              <a:rPr lang="en-CA" altLang="en-US" sz="2000" i="1">
                <a:solidFill>
                  <a:schemeClr val="accent1"/>
                </a:solidFill>
                <a:latin typeface="Gill Sans MT" panose="020B0502020104020203" pitchFamily="34" charset="0"/>
                <a:sym typeface="Wingdings" panose="05000000000000000000" pitchFamily="2" charset="2"/>
              </a:rPr>
              <a:t> </a:t>
            </a:r>
            <a:r>
              <a:rPr lang="en-CA" altLang="en-US" sz="2000">
                <a:solidFill>
                  <a:schemeClr val="accent1"/>
                </a:solidFill>
                <a:latin typeface="Gill Sans MT" panose="020B0502020104020203" pitchFamily="34" charset="0"/>
              </a:rPr>
              <a:t>Alfred Hitchcock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 do TV specs mean?</a:t>
            </a:r>
            <a:endParaRPr lang="en-US" dirty="0"/>
          </a:p>
        </p:txBody>
      </p:sp>
      <p:sp>
        <p:nvSpPr>
          <p:cNvPr id="3" name="Content Placeholder 2"/>
          <p:cNvSpPr>
            <a:spLocks noGrp="1"/>
          </p:cNvSpPr>
          <p:nvPr>
            <p:ph idx="1"/>
          </p:nvPr>
        </p:nvSpPr>
        <p:spPr>
          <a:xfrm>
            <a:off x="539750" y="1285875"/>
            <a:ext cx="8394700" cy="5072063"/>
          </a:xfrm>
        </p:spPr>
        <p:txBody>
          <a:bodyPr/>
          <a:lstStyle/>
          <a:p>
            <a:r>
              <a:rPr lang="en-US" altLang="en-US" smtClean="0"/>
              <a:t>The 50” means 50 diagonal inches (not sure why it is not metric </a:t>
            </a:r>
            <a:r>
              <a:rPr lang="en-US" altLang="en-US" smtClean="0">
                <a:sym typeface="Wingdings" panose="05000000000000000000" pitchFamily="2" charset="2"/>
              </a:rPr>
              <a:t> )</a:t>
            </a:r>
          </a:p>
          <a:p>
            <a:r>
              <a:rPr lang="en-US" altLang="en-US" smtClean="0">
                <a:sym typeface="Wingdings" panose="05000000000000000000" pitchFamily="2" charset="2"/>
              </a:rPr>
              <a:t>The 4K or 1080 or 720 means number of pixels</a:t>
            </a:r>
          </a:p>
          <a:p>
            <a:pPr lvl="1"/>
            <a:r>
              <a:rPr lang="en-US" altLang="en-US" smtClean="0">
                <a:sym typeface="Wingdings" panose="05000000000000000000" pitchFamily="2" charset="2"/>
              </a:rPr>
              <a:t>Originally TVs before 1980s had 480 horizontal scan lines</a:t>
            </a:r>
          </a:p>
          <a:p>
            <a:pPr lvl="1"/>
            <a:r>
              <a:rPr lang="en-US" altLang="en-US" smtClean="0">
                <a:sym typeface="Wingdings" panose="05000000000000000000" pitchFamily="2" charset="2"/>
              </a:rPr>
              <a:t>Then HD  TVs had either 1080 or 720 horizontal scan lines</a:t>
            </a:r>
          </a:p>
          <a:p>
            <a:pPr lvl="1"/>
            <a:r>
              <a:rPr lang="en-US" altLang="en-US" smtClean="0">
                <a:sym typeface="Wingdings" panose="05000000000000000000" pitchFamily="2" charset="2"/>
              </a:rPr>
              <a:t>NOW 4K or 8K  TVs have ~4000 or 8000 VERTICAL scan lines</a:t>
            </a:r>
          </a:p>
          <a:p>
            <a:r>
              <a:rPr lang="en-US" altLang="en-US" smtClean="0">
                <a:sym typeface="Wingdings" panose="05000000000000000000" pitchFamily="2" charset="2"/>
              </a:rPr>
              <a:t>You may see i or p – interlaced or progressive</a:t>
            </a:r>
            <a:endParaRPr lang="en-US" altLang="en-US"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484313"/>
            <a:ext cx="6911975"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xit" presetSubtype="0" fill="hold" nodeType="clickEffect">
                                  <p:stCondLst>
                                    <p:cond delay="0"/>
                                  </p:stCondLst>
                                  <p:childTnLst>
                                    <p:animEffect transition="out" filter="wipe(down)">
                                      <p:cBhvr>
                                        <p:cTn id="6" dur="180" accel="50000">
                                          <p:stCondLst>
                                            <p:cond delay="1820"/>
                                          </p:stCondLst>
                                        </p:cTn>
                                        <p:tgtEl>
                                          <p:spTgt spid="4"/>
                                        </p:tgtEl>
                                      </p:cBhvr>
                                    </p:animEffect>
                                    <p:anim calcmode="lin" valueType="num">
                                      <p:cBhvr>
                                        <p:cTn id="7" dur="1822" tmFilter="0,0; 0.14,0.31; 0.43,0.73; 0.71,0.91; 1.0,1.0">
                                          <p:stCondLst>
                                            <p:cond delay="0"/>
                                          </p:stCondLst>
                                        </p:cTn>
                                        <p:tgtEl>
                                          <p:spTgt spid="4"/>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4"/>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4"/>
                                        </p:tgtEl>
                                        <p:attrNameLst>
                                          <p:attrName>ppt_y</p:attrName>
                                        </p:attrNameLst>
                                      </p:cBhvr>
                                      <p:tavLst>
                                        <p:tav tm="0">
                                          <p:val>
                                            <p:strVal val="ppt_y"/>
                                          </p:val>
                                        </p:tav>
                                        <p:tav tm="100000">
                                          <p:val>
                                            <p:strVal val="ppt_y+ppt_h"/>
                                          </p:val>
                                        </p:tav>
                                      </p:tavLst>
                                    </p:anim>
                                    <p:animScale>
                                      <p:cBhvr>
                                        <p:cTn id="14" dur="26">
                                          <p:stCondLst>
                                            <p:cond delay="620"/>
                                          </p:stCondLst>
                                        </p:cTn>
                                        <p:tgtEl>
                                          <p:spTgt spid="4"/>
                                        </p:tgtEl>
                                      </p:cBhvr>
                                      <p:to x="100000" y="60000"/>
                                    </p:animScale>
                                    <p:animScale>
                                      <p:cBhvr>
                                        <p:cTn id="15" dur="166" decel="50000">
                                          <p:stCondLst>
                                            <p:cond delay="646"/>
                                          </p:stCondLst>
                                        </p:cTn>
                                        <p:tgtEl>
                                          <p:spTgt spid="4"/>
                                        </p:tgtEl>
                                      </p:cBhvr>
                                      <p:to x="100000" y="100000"/>
                                    </p:animScale>
                                    <p:animScale>
                                      <p:cBhvr>
                                        <p:cTn id="16" dur="26">
                                          <p:stCondLst>
                                            <p:cond delay="1312"/>
                                          </p:stCondLst>
                                        </p:cTn>
                                        <p:tgtEl>
                                          <p:spTgt spid="4"/>
                                        </p:tgtEl>
                                      </p:cBhvr>
                                      <p:to x="100000" y="80000"/>
                                    </p:animScale>
                                    <p:animScale>
                                      <p:cBhvr>
                                        <p:cTn id="17" dur="166" decel="50000">
                                          <p:stCondLst>
                                            <p:cond delay="1338"/>
                                          </p:stCondLst>
                                        </p:cTn>
                                        <p:tgtEl>
                                          <p:spTgt spid="4"/>
                                        </p:tgtEl>
                                      </p:cBhvr>
                                      <p:to x="100000" y="100000"/>
                                    </p:animScale>
                                    <p:animScale>
                                      <p:cBhvr>
                                        <p:cTn id="18" dur="26">
                                          <p:stCondLst>
                                            <p:cond delay="1642"/>
                                          </p:stCondLst>
                                        </p:cTn>
                                        <p:tgtEl>
                                          <p:spTgt spid="4"/>
                                        </p:tgtEl>
                                      </p:cBhvr>
                                      <p:to x="100000" y="90000"/>
                                    </p:animScale>
                                    <p:animScale>
                                      <p:cBhvr>
                                        <p:cTn id="19" dur="166" decel="50000">
                                          <p:stCondLst>
                                            <p:cond delay="1668"/>
                                          </p:stCondLst>
                                        </p:cTn>
                                        <p:tgtEl>
                                          <p:spTgt spid="4"/>
                                        </p:tgtEl>
                                      </p:cBhvr>
                                      <p:to x="100000" y="100000"/>
                                    </p:animScale>
                                    <p:animScale>
                                      <p:cBhvr>
                                        <p:cTn id="20" dur="26">
                                          <p:stCondLst>
                                            <p:cond delay="1808"/>
                                          </p:stCondLst>
                                        </p:cTn>
                                        <p:tgtEl>
                                          <p:spTgt spid="4"/>
                                        </p:tgtEl>
                                      </p:cBhvr>
                                      <p:to x="100000" y="95000"/>
                                    </p:animScale>
                                    <p:animScale>
                                      <p:cBhvr>
                                        <p:cTn id="21" dur="166" decel="50000">
                                          <p:stCondLst>
                                            <p:cond delay="1834"/>
                                          </p:stCondLst>
                                        </p:cTn>
                                        <p:tgtEl>
                                          <p:spTgt spid="4"/>
                                        </p:tgtEl>
                                      </p:cBhvr>
                                      <p:to x="100000" y="100000"/>
                                    </p:animScale>
                                    <p:set>
                                      <p:cBhvr>
                                        <p:cTn id="22" dur="1" fill="hold">
                                          <p:stCondLst>
                                            <p:cond delay="1999"/>
                                          </p:stCondLst>
                                        </p:cTn>
                                        <p:tgtEl>
                                          <p:spTgt spid="4"/>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500"/>
                                        <p:tgtEl>
                                          <p:spTgt spid="3">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500"/>
                                        <p:tgtEl>
                                          <p:spTgt spid="3">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Effect transition="in" filter="fade">
                                      <p:cBhvr>
                                        <p:cTn id="45" dur="1000"/>
                                        <p:tgtEl>
                                          <p:spTgt spid="3">
                                            <p:txEl>
                                              <p:pRg st="5" end="5"/>
                                            </p:txEl>
                                          </p:spTgt>
                                        </p:tgtEl>
                                      </p:cBhvr>
                                    </p:animEffect>
                                    <p:anim calcmode="lin" valueType="num">
                                      <p:cBhvr>
                                        <p:cTn id="4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044E-5588-485A-9304-D0339F64B0B4}"/>
              </a:ext>
            </a:extLst>
          </p:cNvPr>
          <p:cNvSpPr>
            <a:spLocks noGrp="1"/>
          </p:cNvSpPr>
          <p:nvPr>
            <p:ph type="title"/>
          </p:nvPr>
        </p:nvSpPr>
        <p:spPr>
          <a:xfrm>
            <a:off x="755650" y="-171450"/>
            <a:ext cx="8072438" cy="863600"/>
          </a:xfrm>
        </p:spPr>
        <p:txBody>
          <a:bodyPr/>
          <a:lstStyle/>
          <a:p>
            <a:pPr eaLnBrk="1" fontAlgn="auto" hangingPunct="1">
              <a:spcAft>
                <a:spcPts val="0"/>
              </a:spcAft>
              <a:defRPr/>
            </a:pPr>
            <a:r>
              <a:rPr lang="en-CA" dirty="0">
                <a:solidFill>
                  <a:schemeClr val="tx2">
                    <a:satMod val="130000"/>
                  </a:schemeClr>
                </a:solidFill>
              </a:rPr>
              <a:t>2010’s TVs</a:t>
            </a:r>
          </a:p>
        </p:txBody>
      </p:sp>
      <p:sp>
        <p:nvSpPr>
          <p:cNvPr id="43011" name="Content Placeholder 2"/>
          <p:cNvSpPr>
            <a:spLocks noGrp="1"/>
          </p:cNvSpPr>
          <p:nvPr>
            <p:ph idx="1"/>
          </p:nvPr>
        </p:nvSpPr>
        <p:spPr>
          <a:xfrm>
            <a:off x="539750" y="620713"/>
            <a:ext cx="8424863" cy="5976937"/>
          </a:xfrm>
        </p:spPr>
        <p:txBody>
          <a:bodyPr/>
          <a:lstStyle/>
          <a:p>
            <a:pPr eaLnBrk="1" hangingPunct="1"/>
            <a:r>
              <a:rPr lang="en-CA" altLang="en-US" b="1" smtClean="0"/>
              <a:t>Most TVs sold now are 4K </a:t>
            </a:r>
            <a:r>
              <a:rPr lang="en-CA" altLang="en-US" b="1" smtClean="0">
                <a:sym typeface="Wingdings" panose="05000000000000000000" pitchFamily="2" charset="2"/>
              </a:rPr>
              <a:t> </a:t>
            </a:r>
            <a:r>
              <a:rPr lang="en-US" altLang="en-US" smtClean="0"/>
              <a:t>4K resolution (4096 x 2160 </a:t>
            </a:r>
            <a:r>
              <a:rPr lang="en-US" altLang="en-US" smtClean="0">
                <a:sym typeface="Wingdings" panose="05000000000000000000" pitchFamily="2" charset="2"/>
              </a:rPr>
              <a:t> 4K refers to WIDTH now???</a:t>
            </a:r>
            <a:r>
              <a:rPr lang="en-US" altLang="en-US" smtClean="0"/>
              <a:t>) </a:t>
            </a:r>
            <a:r>
              <a:rPr lang="en-US" altLang="en-US" smtClean="0">
                <a:hlinkClick r:id="rId3"/>
              </a:rPr>
              <a:t>https://www.youtube.com/watch?v=RodCjVf-5AE</a:t>
            </a:r>
            <a:r>
              <a:rPr lang="en-US" altLang="en-US" smtClean="0"/>
              <a:t> </a:t>
            </a:r>
          </a:p>
          <a:p>
            <a:pPr lvl="1" eaLnBrk="1" hangingPunct="1"/>
            <a:r>
              <a:rPr lang="en-US" altLang="en-US" smtClean="0"/>
              <a:t>Initially they were very expensive and there was very little content available for them</a:t>
            </a:r>
          </a:p>
          <a:p>
            <a:pPr lvl="1" eaLnBrk="1" hangingPunct="1"/>
            <a:r>
              <a:rPr lang="en-US" altLang="en-US" smtClean="0"/>
              <a:t>Now the prices have come down a lot, and there are a lot more shows and movies shot in 4K now</a:t>
            </a:r>
          </a:p>
          <a:p>
            <a:pPr lvl="1" eaLnBrk="1" hangingPunct="1"/>
            <a:r>
              <a:rPr lang="en-US" altLang="en-US" smtClean="0"/>
              <a:t>Newer phones have 4K video cameras</a:t>
            </a:r>
          </a:p>
          <a:p>
            <a:pPr lvl="1" eaLnBrk="1" hangingPunct="1"/>
            <a:r>
              <a:rPr lang="en-US" altLang="en-US" smtClean="0"/>
              <a:t>4K video games are being made for the PS4 Pro and Xbox One S and Xbox One X</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28DB-A282-48CF-B924-F1712469EB7D}"/>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Comparison of Resolutions</a:t>
            </a:r>
          </a:p>
        </p:txBody>
      </p:sp>
      <p:sp>
        <p:nvSpPr>
          <p:cNvPr id="45059" name="Content Placeholder 2"/>
          <p:cNvSpPr>
            <a:spLocks noGrp="1"/>
          </p:cNvSpPr>
          <p:nvPr>
            <p:ph idx="1"/>
          </p:nvPr>
        </p:nvSpPr>
        <p:spPr>
          <a:xfrm>
            <a:off x="611188" y="1052513"/>
            <a:ext cx="8353425" cy="5805487"/>
          </a:xfrm>
        </p:spPr>
        <p:txBody>
          <a:bodyPr/>
          <a:lstStyle/>
          <a:p>
            <a:pPr eaLnBrk="1" hangingPunct="1"/>
            <a:r>
              <a:rPr lang="en-CA" altLang="en-US" smtClean="0">
                <a:sym typeface="Wingdings" panose="05000000000000000000" pitchFamily="2" charset="2"/>
              </a:rPr>
              <a:t>Standard Definition resolution was 480 or 576</a:t>
            </a:r>
          </a:p>
          <a:p>
            <a:pPr eaLnBrk="1" hangingPunct="1"/>
            <a:r>
              <a:rPr lang="en-CA" altLang="en-US" smtClean="0">
                <a:sym typeface="Wingdings" panose="05000000000000000000" pitchFamily="2" charset="2"/>
              </a:rPr>
              <a:t>High Definition resolutions started at 720, then up to 1080, 1440, and then to 4K. Now companies are beginning to make 8K TVs but they are very expensive (and not much content)</a:t>
            </a:r>
            <a:endParaRPr lang="en-CA" altLang="en-US" smtClean="0"/>
          </a:p>
        </p:txBody>
      </p:sp>
      <p:pic>
        <p:nvPicPr>
          <p:cNvPr id="450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775" y="3644900"/>
            <a:ext cx="5184775" cy="291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28DB-A282-48CF-B924-F1712469EB7D}"/>
              </a:ext>
            </a:extLst>
          </p:cNvPr>
          <p:cNvSpPr>
            <a:spLocks noGrp="1"/>
          </p:cNvSpPr>
          <p:nvPr>
            <p:ph type="title"/>
          </p:nvPr>
        </p:nvSpPr>
        <p:spPr>
          <a:xfrm>
            <a:off x="863600" y="0"/>
            <a:ext cx="8072438" cy="1143000"/>
          </a:xfrm>
        </p:spPr>
        <p:txBody>
          <a:bodyPr/>
          <a:lstStyle/>
          <a:p>
            <a:pPr eaLnBrk="1" fontAlgn="auto" hangingPunct="1">
              <a:spcAft>
                <a:spcPts val="0"/>
              </a:spcAft>
              <a:defRPr/>
            </a:pPr>
            <a:r>
              <a:rPr lang="en-CA" dirty="0">
                <a:solidFill>
                  <a:schemeClr val="tx2">
                    <a:satMod val="130000"/>
                  </a:schemeClr>
                </a:solidFill>
              </a:rPr>
              <a:t>2010’s Small Devices Matter Too!</a:t>
            </a:r>
          </a:p>
        </p:txBody>
      </p:sp>
      <p:sp>
        <p:nvSpPr>
          <p:cNvPr id="47107" name="Content Placeholder 2"/>
          <p:cNvSpPr>
            <a:spLocks noGrp="1"/>
          </p:cNvSpPr>
          <p:nvPr>
            <p:ph idx="1"/>
          </p:nvPr>
        </p:nvSpPr>
        <p:spPr>
          <a:xfrm>
            <a:off x="584200" y="836613"/>
            <a:ext cx="8353425" cy="5805487"/>
          </a:xfrm>
        </p:spPr>
        <p:txBody>
          <a:bodyPr/>
          <a:lstStyle/>
          <a:p>
            <a:pPr eaLnBrk="1" hangingPunct="1"/>
            <a:r>
              <a:rPr lang="en-US" altLang="en-US" smtClean="0">
                <a:sym typeface="Wingdings" panose="05000000000000000000" pitchFamily="2" charset="2"/>
              </a:rPr>
              <a:t>Apple suggests that small devices (iPads, etc) should be held at 10-12 inches away from your face, and that the screen resolution should be at least 300ppi to look crisp. Apple uses the term "high retina display" for this.</a:t>
            </a:r>
          </a:p>
          <a:p>
            <a:pPr lvl="1" eaLnBrk="1" hangingPunct="1"/>
            <a:r>
              <a:rPr lang="en-US" altLang="en-US" smtClean="0">
                <a:sym typeface="Wingdings" panose="05000000000000000000" pitchFamily="2" charset="2"/>
                <a:hlinkClick r:id="rId3"/>
              </a:rPr>
              <a:t>http://www.makeuseof.com/tag/how-does-the-retina-display-work/</a:t>
            </a:r>
            <a:r>
              <a:rPr lang="en-US" altLang="en-US" smtClean="0">
                <a:sym typeface="Wingdings" panose="05000000000000000000" pitchFamily="2" charset="2"/>
              </a:rPr>
              <a:t>  (watch Steve Jobs video)</a:t>
            </a:r>
          </a:p>
          <a:p>
            <a:pPr lvl="1" eaLnBrk="1" hangingPunct="1"/>
            <a:r>
              <a:rPr lang="en-CA" altLang="en-US" smtClean="0">
                <a:hlinkClick r:id="rId4"/>
              </a:rPr>
              <a:t>https://www.youtube.com/watch?v=Zl5cN8Z7LnM</a:t>
            </a:r>
            <a:r>
              <a:rPr lang="en-CA" altLang="en-US" smtClean="0"/>
              <a:t> (just watch the first two minutes)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9525"/>
            <a:ext cx="8072437" cy="693738"/>
          </a:xfrm>
        </p:spPr>
        <p:txBody>
          <a:bodyPr>
            <a:normAutofit fontScale="90000"/>
          </a:bodyPr>
          <a:lstStyle/>
          <a:p>
            <a:pPr>
              <a:defRPr/>
            </a:pPr>
            <a:r>
              <a:rPr lang="en-US" dirty="0" smtClean="0"/>
              <a:t>For Retina Display:</a:t>
            </a:r>
            <a:endParaRPr lang="en-US" dirty="0"/>
          </a:p>
        </p:txBody>
      </p:sp>
      <p:sp>
        <p:nvSpPr>
          <p:cNvPr id="3" name="Content Placeholder 2"/>
          <p:cNvSpPr>
            <a:spLocks noGrp="1"/>
          </p:cNvSpPr>
          <p:nvPr>
            <p:ph idx="1"/>
          </p:nvPr>
        </p:nvSpPr>
        <p:spPr>
          <a:xfrm>
            <a:off x="468313" y="706438"/>
            <a:ext cx="8077200" cy="5072062"/>
          </a:xfrm>
        </p:spPr>
        <p:txBody>
          <a:bodyPr/>
          <a:lstStyle/>
          <a:p>
            <a:r>
              <a:rPr lang="en-CA" altLang="en-US" b="1" smtClean="0"/>
              <a:t>Retina Displays </a:t>
            </a:r>
            <a:r>
              <a:rPr lang="en-CA" altLang="en-US" smtClean="0"/>
              <a:t>– have a pixel density high enough so that your eyes cant detect pixels at a normal viewing distance. You need to consider:</a:t>
            </a:r>
            <a:endParaRPr lang="en-US" altLang="en-US" smtClean="0"/>
          </a:p>
          <a:p>
            <a:pPr lvl="1"/>
            <a:r>
              <a:rPr lang="en-US" altLang="en-US" smtClean="0"/>
              <a:t>Pixel density</a:t>
            </a:r>
          </a:p>
          <a:p>
            <a:pPr lvl="1"/>
            <a:r>
              <a:rPr lang="en-US" altLang="en-US" smtClean="0"/>
              <a:t>Viewing distance</a:t>
            </a:r>
          </a:p>
          <a:p>
            <a:pPr lvl="1"/>
            <a:r>
              <a:rPr lang="en-US" altLang="en-US" smtClean="0"/>
              <a:t>Display size</a:t>
            </a:r>
          </a:p>
          <a:p>
            <a:r>
              <a:rPr lang="en-US" altLang="en-US" smtClean="0">
                <a:hlinkClick r:id="rId2"/>
              </a:rPr>
              <a:t>https://www.designcompaniesranked.com/resources/is-this-retina/</a:t>
            </a:r>
            <a:r>
              <a:rPr lang="en-US" altLang="en-US" smtClean="0"/>
              <a:t> </a:t>
            </a:r>
          </a:p>
        </p:txBody>
      </p:sp>
      <p:pic>
        <p:nvPicPr>
          <p:cNvPr id="120834" name="Picture 2" descr="Ideal viewing distance chart by Carlton B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963" y="2636838"/>
            <a:ext cx="5380037" cy="384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20834"/>
                                        </p:tgtEl>
                                        <p:attrNameLst>
                                          <p:attrName>style.visibility</p:attrName>
                                        </p:attrNameLst>
                                      </p:cBhvr>
                                      <p:to>
                                        <p:strVal val="visible"/>
                                      </p:to>
                                    </p:set>
                                    <p:animEffect transition="in" filter="fade">
                                      <p:cBhvr>
                                        <p:cTn id="31" dur="500"/>
                                        <p:tgtEl>
                                          <p:spTgt spid="120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75BF3-AEA8-456C-94BF-87CB61C3D717}"/>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Editing of Video</a:t>
            </a:r>
          </a:p>
        </p:txBody>
      </p:sp>
      <p:sp>
        <p:nvSpPr>
          <p:cNvPr id="52227" name="Content Placeholder 2"/>
          <p:cNvSpPr>
            <a:spLocks noGrp="1"/>
          </p:cNvSpPr>
          <p:nvPr>
            <p:ph idx="1"/>
          </p:nvPr>
        </p:nvSpPr>
        <p:spPr>
          <a:xfrm>
            <a:off x="857250" y="1285875"/>
            <a:ext cx="7858125" cy="5286375"/>
          </a:xfrm>
        </p:spPr>
        <p:txBody>
          <a:bodyPr/>
          <a:lstStyle/>
          <a:p>
            <a:pPr eaLnBrk="1" hangingPunct="1"/>
            <a:r>
              <a:rPr lang="en-CA" altLang="en-US" smtClean="0">
                <a:sym typeface="Wingdings" panose="05000000000000000000" pitchFamily="2" charset="2"/>
              </a:rPr>
              <a:t>Before Digital Video:</a:t>
            </a:r>
          </a:p>
          <a:p>
            <a:pPr lvl="1" eaLnBrk="1" hangingPunct="1"/>
            <a:r>
              <a:rPr lang="en-CA" altLang="en-US" smtClean="0">
                <a:sym typeface="Wingdings" panose="05000000000000000000" pitchFamily="2" charset="2"/>
              </a:rPr>
              <a:t>Had to copy from one tape to another tape</a:t>
            </a:r>
          </a:p>
          <a:p>
            <a:pPr lvl="1" eaLnBrk="1" hangingPunct="1"/>
            <a:r>
              <a:rPr lang="en-CA" altLang="en-US" smtClean="0">
                <a:sym typeface="Wingdings" panose="05000000000000000000" pitchFamily="2" charset="2"/>
              </a:rPr>
              <a:t>Had to load up tapes on a machine to copy</a:t>
            </a:r>
          </a:p>
          <a:p>
            <a:pPr lvl="1" eaLnBrk="1" hangingPunct="1"/>
            <a:r>
              <a:rPr lang="en-CA" altLang="en-US" smtClean="0">
                <a:sym typeface="Wingdings" panose="05000000000000000000" pitchFamily="2" charset="2"/>
              </a:rPr>
              <a:t>Loss of quality after each copy made</a:t>
            </a:r>
          </a:p>
          <a:p>
            <a:pPr eaLnBrk="1" hangingPunct="1"/>
            <a:r>
              <a:rPr lang="en-CA" altLang="en-US" smtClean="0">
                <a:sym typeface="Wingdings" panose="05000000000000000000" pitchFamily="2" charset="2"/>
              </a:rPr>
              <a:t>Now:</a:t>
            </a:r>
          </a:p>
          <a:p>
            <a:pPr lvl="1" eaLnBrk="1" hangingPunct="1"/>
            <a:r>
              <a:rPr lang="en-CA" altLang="en-US" smtClean="0">
                <a:sym typeface="Wingdings" panose="05000000000000000000" pitchFamily="2" charset="2"/>
              </a:rPr>
              <a:t>Can easily move clips around</a:t>
            </a:r>
          </a:p>
          <a:p>
            <a:pPr lvl="1" eaLnBrk="1" hangingPunct="1"/>
            <a:r>
              <a:rPr lang="en-CA" altLang="en-US" smtClean="0">
                <a:sym typeface="Wingdings" panose="05000000000000000000" pitchFamily="2" charset="2"/>
              </a:rPr>
              <a:t>No loss of quality</a:t>
            </a:r>
          </a:p>
          <a:p>
            <a:pPr lvl="1" eaLnBrk="1" hangingPunct="1"/>
            <a:r>
              <a:rPr lang="en-CA" altLang="en-US" smtClean="0">
                <a:sym typeface="Wingdings" panose="05000000000000000000" pitchFamily="2" charset="2"/>
              </a:rPr>
              <a:t>Slight compression occurs in the camcorder when the video is captured </a:t>
            </a:r>
          </a:p>
          <a:p>
            <a:pPr lvl="1" eaLnBrk="1" hangingPunct="1">
              <a:buFont typeface="Verdana" panose="020B0604030504040204" pitchFamily="34" charset="0"/>
              <a:buNone/>
            </a:pPr>
            <a:r>
              <a:rPr lang="en-CA" altLang="en-US" smtClean="0">
                <a:sym typeface="Wingdings" panose="05000000000000000000" pitchFamily="2" charset="2"/>
                <a:hlinkClick r:id="rId3"/>
              </a:rPr>
              <a:t>https://www.youtube.com/watch?v=Wa_VZISu6fc</a:t>
            </a:r>
            <a:r>
              <a:rPr lang="en-CA" altLang="en-US" smtClean="0">
                <a:sym typeface="Wingdings" panose="05000000000000000000" pitchFamily="2" charset="2"/>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noChangeArrowheads="1"/>
          </p:cNvSpPr>
          <p:nvPr>
            <p:ph type="title"/>
          </p:nvPr>
        </p:nvSpPr>
        <p:spPr bwMode="auto">
          <a:xfrm>
            <a:off x="5411788" y="1125538"/>
            <a:ext cx="3886200" cy="4933950"/>
          </a:xfrm>
        </p:spPr>
        <p:txBody>
          <a:bodyPr vert="horz" wrap="square" lIns="91440" tIns="45720" rIns="91440" bIns="45720" numCol="1" anchorCtr="0" compatLnSpc="1">
            <a:prstTxWarp prst="textNoShape">
              <a:avLst/>
            </a:prstTxWarp>
          </a:bodyPr>
          <a:lstStyle/>
          <a:p>
            <a:pPr eaLnBrk="1" hangingPunct="1"/>
            <a:r>
              <a:rPr lang="en-CA" altLang="en-US" smtClean="0"/>
              <a:t>A Little History of Camcorders</a:t>
            </a:r>
            <a:br>
              <a:rPr lang="en-CA" altLang="en-US" smtClean="0"/>
            </a:br>
            <a:r>
              <a:rPr lang="en-CA" altLang="en-US" b="0" smtClean="0"/>
              <a:t>Before 1967 NOTHING was portable (had to use tripods)</a:t>
            </a:r>
            <a:br>
              <a:rPr lang="en-CA" altLang="en-US" b="0" smtClean="0"/>
            </a:br>
            <a:r>
              <a:rPr lang="en-CA" altLang="en-US" smtClean="0"/>
              <a:t>1967</a:t>
            </a:r>
            <a:r>
              <a:rPr lang="en-CA" altLang="en-US" b="0" smtClean="0"/>
              <a:t> </a:t>
            </a:r>
            <a:r>
              <a:rPr lang="en-CA" altLang="en-US" b="0" smtClean="0">
                <a:sym typeface="Wingdings" panose="05000000000000000000" pitchFamily="2" charset="2"/>
              </a:rPr>
              <a:t> Sony came up with first portable black and white camcorder (needed BIG shoulders)</a:t>
            </a:r>
            <a:br>
              <a:rPr lang="en-CA" altLang="en-US" b="0" smtClean="0">
                <a:sym typeface="Wingdings" panose="05000000000000000000" pitchFamily="2" charset="2"/>
              </a:rPr>
            </a:br>
            <a:r>
              <a:rPr lang="en-CA" altLang="en-US" smtClean="0">
                <a:sym typeface="Wingdings" panose="05000000000000000000" pitchFamily="2" charset="2"/>
              </a:rPr>
              <a:t>1971</a:t>
            </a:r>
            <a:r>
              <a:rPr lang="en-CA" altLang="en-US" b="0" smtClean="0">
                <a:sym typeface="Wingdings" panose="05000000000000000000" pitchFamily="2" charset="2"/>
              </a:rPr>
              <a:t>  first cassettes (didn’t need to load reels)</a:t>
            </a:r>
            <a:br>
              <a:rPr lang="en-CA" altLang="en-US" b="0" smtClean="0">
                <a:sym typeface="Wingdings" panose="05000000000000000000" pitchFamily="2" charset="2"/>
              </a:rPr>
            </a:br>
            <a:r>
              <a:rPr lang="en-CA" altLang="en-US" smtClean="0"/>
              <a:t>1982</a:t>
            </a:r>
            <a:r>
              <a:rPr lang="en-CA" altLang="en-US" b="0" smtClean="0"/>
              <a:t> </a:t>
            </a:r>
            <a:r>
              <a:rPr lang="en-CA" altLang="en-US" b="0" smtClean="0">
                <a:sym typeface="Wingdings" panose="05000000000000000000" pitchFamily="2" charset="2"/>
              </a:rPr>
              <a:t> combine video, sound recording and playback (</a:t>
            </a:r>
            <a:r>
              <a:rPr lang="en-CA" altLang="en-US" smtClean="0">
                <a:sym typeface="Wingdings" panose="05000000000000000000" pitchFamily="2" charset="2"/>
              </a:rPr>
              <a:t>cam</a:t>
            </a:r>
            <a:r>
              <a:rPr lang="en-CA" altLang="en-US" b="0" smtClean="0">
                <a:sym typeface="Wingdings" panose="05000000000000000000" pitchFamily="2" charset="2"/>
              </a:rPr>
              <a:t>era re</a:t>
            </a:r>
            <a:r>
              <a:rPr lang="en-CA" altLang="en-US" smtClean="0">
                <a:sym typeface="Wingdings" panose="05000000000000000000" pitchFamily="2" charset="2"/>
              </a:rPr>
              <a:t>corder</a:t>
            </a:r>
            <a:r>
              <a:rPr lang="en-CA" altLang="en-US" b="0" smtClean="0">
                <a:sym typeface="Wingdings" panose="05000000000000000000" pitchFamily="2" charset="2"/>
              </a:rPr>
              <a:t>)</a:t>
            </a:r>
            <a:br>
              <a:rPr lang="en-CA" altLang="en-US" b="0" smtClean="0">
                <a:sym typeface="Wingdings" panose="05000000000000000000" pitchFamily="2" charset="2"/>
              </a:rPr>
            </a:br>
            <a:r>
              <a:rPr lang="en-CA" altLang="en-US" smtClean="0">
                <a:sym typeface="Wingdings" panose="05000000000000000000" pitchFamily="2" charset="2"/>
              </a:rPr>
              <a:t>2001</a:t>
            </a:r>
            <a:r>
              <a:rPr lang="en-CA" altLang="en-US" b="0" smtClean="0">
                <a:sym typeface="Wingdings" panose="05000000000000000000" pitchFamily="2" charset="2"/>
              </a:rPr>
              <a:t> Most camcorders record at 5fps</a:t>
            </a:r>
            <a:br>
              <a:rPr lang="en-CA" altLang="en-US" b="0" smtClean="0">
                <a:sym typeface="Wingdings" panose="05000000000000000000" pitchFamily="2" charset="2"/>
              </a:rPr>
            </a:br>
            <a:r>
              <a:rPr lang="en-CA" altLang="en-US" smtClean="0">
                <a:sym typeface="Wingdings" panose="05000000000000000000" pitchFamily="2" charset="2"/>
              </a:rPr>
              <a:t>2019</a:t>
            </a:r>
            <a:r>
              <a:rPr lang="en-CA" altLang="en-US" b="0" smtClean="0">
                <a:sym typeface="Wingdings" panose="05000000000000000000" pitchFamily="2" charset="2"/>
              </a:rPr>
              <a:t>  iPhoneX records 4K at 60fps</a:t>
            </a:r>
            <a:endParaRPr lang="en-CA" altLang="en-US" b="0" smtClean="0"/>
          </a:p>
        </p:txBody>
      </p:sp>
      <p:sp>
        <p:nvSpPr>
          <p:cNvPr id="54275" name="Text Placeholder 4"/>
          <p:cNvSpPr>
            <a:spLocks noGrp="1"/>
          </p:cNvSpPr>
          <p:nvPr>
            <p:ph type="body" sz="half" idx="2"/>
          </p:nvPr>
        </p:nvSpPr>
        <p:spPr>
          <a:xfrm>
            <a:off x="838200" y="4787900"/>
            <a:ext cx="4419600" cy="762000"/>
          </a:xfrm>
        </p:spPr>
        <p:txBody>
          <a:bodyPr/>
          <a:lstStyle/>
          <a:p>
            <a:pPr eaLnBrk="1" hangingPunct="1">
              <a:spcBef>
                <a:spcPct val="0"/>
              </a:spcBef>
            </a:pPr>
            <a:r>
              <a:rPr lang="en-CA" altLang="en-US" smtClean="0"/>
              <a:t>Betacam</a:t>
            </a:r>
          </a:p>
        </p:txBody>
      </p:sp>
      <p:pic>
        <p:nvPicPr>
          <p:cNvPr id="54276" name="Picture 4"/>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9583" t="2585" r="16774" b="2585"/>
          <a:stretch>
            <a:fillRect/>
          </a:stretch>
        </p:blipFill>
        <p:spPr>
          <a:xfrm>
            <a:off x="684213" y="3213100"/>
            <a:ext cx="1871662" cy="2339975"/>
          </a:xfrm>
          <a:prstGeom prst="rect">
            <a:avLst/>
          </a:prstGeom>
          <a:noFill/>
          <a:ln w="9525"/>
          <a:extLst>
            <a:ext uri="{909E8E84-426E-40DD-AFC4-6F175D3DCCD1}">
              <a14:hiddenFill xmlns:a14="http://schemas.microsoft.com/office/drawing/2010/main">
                <a:solidFill>
                  <a:srgbClr val="FFFFFF"/>
                </a:solidFill>
              </a14:hiddenFill>
            </a:ext>
          </a:extLst>
        </p:spPr>
      </p:pic>
      <p:pic>
        <p:nvPicPr>
          <p:cNvPr id="54277" name="Picture 6" descr="http://www.labguysworld.com/VR-3000_005.jpg"/>
          <p:cNvPicPr>
            <a:picLocks noChangeAspect="1" noChangeArrowheads="1"/>
          </p:cNvPicPr>
          <p:nvPr/>
        </p:nvPicPr>
        <p:blipFill>
          <a:blip r:embed="rId3">
            <a:extLst>
              <a:ext uri="{28A0092B-C50C-407E-A947-70E740481C1C}">
                <a14:useLocalDpi xmlns:a14="http://schemas.microsoft.com/office/drawing/2010/main" val="0"/>
              </a:ext>
            </a:extLst>
          </a:blip>
          <a:srcRect l="11539" r="7692"/>
          <a:stretch>
            <a:fillRect/>
          </a:stretch>
        </p:blipFill>
        <p:spPr bwMode="auto">
          <a:xfrm>
            <a:off x="2124075" y="1268413"/>
            <a:ext cx="30241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2A148-FA91-403D-BAEA-00CAEDBDFD01}"/>
              </a:ext>
            </a:extLst>
          </p:cNvPr>
          <p:cNvSpPr>
            <a:spLocks noGrp="1"/>
          </p:cNvSpPr>
          <p:nvPr>
            <p:ph type="title"/>
          </p:nvPr>
        </p:nvSpPr>
        <p:spPr/>
        <p:txBody>
          <a:bodyPr>
            <a:normAutofit fontScale="90000"/>
          </a:bodyPr>
          <a:lstStyle/>
          <a:p>
            <a:pPr eaLnBrk="1" fontAlgn="auto" hangingPunct="1">
              <a:spcAft>
                <a:spcPts val="0"/>
              </a:spcAft>
              <a:defRPr/>
            </a:pPr>
            <a:r>
              <a:rPr lang="en-CA" dirty="0">
                <a:solidFill>
                  <a:schemeClr val="tx2">
                    <a:satMod val="130000"/>
                  </a:schemeClr>
                </a:solidFill>
              </a:rPr>
              <a:t>Things to think about before exporting video:</a:t>
            </a:r>
          </a:p>
        </p:txBody>
      </p:sp>
      <p:sp>
        <p:nvSpPr>
          <p:cNvPr id="3" name="Content Placeholder 2">
            <a:extLst>
              <a:ext uri="{FF2B5EF4-FFF2-40B4-BE49-F238E27FC236}">
                <a16:creationId xmlns:a16="http://schemas.microsoft.com/office/drawing/2014/main" id="{B81E3B7F-1358-43FB-914E-BE25FFD7C50F}"/>
              </a:ext>
            </a:extLst>
          </p:cNvPr>
          <p:cNvSpPr>
            <a:spLocks noGrp="1"/>
          </p:cNvSpPr>
          <p:nvPr>
            <p:ph idx="1"/>
          </p:nvPr>
        </p:nvSpPr>
        <p:spPr/>
        <p:txBody>
          <a:bodyPr>
            <a:normAutofit fontScale="92500" lnSpcReduction="20000"/>
          </a:bodyPr>
          <a:lstStyle/>
          <a:p>
            <a:pPr marL="365760" indent="-283464" eaLnBrk="1" fontAlgn="auto" hangingPunct="1">
              <a:spcAft>
                <a:spcPts val="0"/>
              </a:spcAft>
              <a:buFont typeface="Wingdings 2"/>
              <a:buChar char=""/>
              <a:defRPr/>
            </a:pPr>
            <a:r>
              <a:rPr lang="en-CA" dirty="0"/>
              <a:t>Where will I be putting my video?</a:t>
            </a:r>
          </a:p>
          <a:p>
            <a:pPr marL="640080" lvl="1" indent="-237744" eaLnBrk="1" fontAlgn="auto" hangingPunct="1">
              <a:spcAft>
                <a:spcPts val="0"/>
              </a:spcAft>
              <a:buFont typeface="Verdana"/>
              <a:buChar char="◦"/>
              <a:defRPr/>
            </a:pPr>
            <a:r>
              <a:rPr lang="en-CA" dirty="0"/>
              <a:t>On the </a:t>
            </a:r>
            <a:r>
              <a:rPr lang="en-CA" dirty="0" smtClean="0"/>
              <a:t>web: </a:t>
            </a:r>
          </a:p>
          <a:p>
            <a:pPr marL="886142" lvl="2" indent="-237744" eaLnBrk="1" fontAlgn="auto" hangingPunct="1">
              <a:spcAft>
                <a:spcPts val="0"/>
              </a:spcAft>
              <a:buFont typeface="Verdana"/>
              <a:buChar char="◦"/>
              <a:defRPr/>
            </a:pPr>
            <a:r>
              <a:rPr lang="en-CA" dirty="0" smtClean="0"/>
              <a:t>Bandwidth </a:t>
            </a:r>
            <a:r>
              <a:rPr lang="en-CA" dirty="0"/>
              <a:t>is an </a:t>
            </a:r>
            <a:r>
              <a:rPr lang="en-CA" dirty="0" smtClean="0"/>
              <a:t>issue, need good compress</a:t>
            </a:r>
          </a:p>
          <a:p>
            <a:pPr marL="886142" lvl="2" indent="-237744" eaLnBrk="1" fontAlgn="auto" hangingPunct="1">
              <a:spcAft>
                <a:spcPts val="0"/>
              </a:spcAft>
              <a:buFont typeface="Verdana"/>
              <a:buChar char="◦"/>
              <a:defRPr/>
            </a:pPr>
            <a:r>
              <a:rPr lang="en-CA" dirty="0" smtClean="0"/>
              <a:t>Standard file format is now mp4</a:t>
            </a:r>
            <a:endParaRPr lang="en-CA" dirty="0"/>
          </a:p>
          <a:p>
            <a:pPr marL="640080" lvl="1" indent="-237744" eaLnBrk="1" fontAlgn="auto" hangingPunct="1">
              <a:spcAft>
                <a:spcPts val="0"/>
              </a:spcAft>
              <a:buFont typeface="Verdana"/>
              <a:buChar char="◦"/>
              <a:defRPr/>
            </a:pPr>
            <a:r>
              <a:rPr lang="en-CA" dirty="0"/>
              <a:t>On CD-Rom (playback speed is an issue)</a:t>
            </a:r>
          </a:p>
          <a:p>
            <a:pPr marL="640080" lvl="1" indent="-237744" eaLnBrk="1" fontAlgn="auto" hangingPunct="1">
              <a:spcAft>
                <a:spcPts val="0"/>
              </a:spcAft>
              <a:buFont typeface="Verdana"/>
              <a:buChar char="◦"/>
              <a:defRPr/>
            </a:pPr>
            <a:r>
              <a:rPr lang="en-CA" dirty="0"/>
              <a:t>DVD video (must be in mpeg2 format)</a:t>
            </a:r>
          </a:p>
          <a:p>
            <a:pPr marL="365760" indent="-283464" eaLnBrk="1" fontAlgn="auto" hangingPunct="1">
              <a:spcAft>
                <a:spcPts val="0"/>
              </a:spcAft>
              <a:buFont typeface="Wingdings 2"/>
              <a:buChar char=""/>
              <a:defRPr/>
            </a:pPr>
            <a:r>
              <a:rPr lang="en-CA" dirty="0"/>
              <a:t>Who is my audience?</a:t>
            </a:r>
          </a:p>
          <a:p>
            <a:pPr marL="640080" lvl="1" indent="-237744" eaLnBrk="1" fontAlgn="auto" hangingPunct="1">
              <a:spcAft>
                <a:spcPts val="0"/>
              </a:spcAft>
              <a:buFont typeface="Verdana"/>
              <a:buChar char="◦"/>
              <a:defRPr/>
            </a:pPr>
            <a:r>
              <a:rPr lang="en-CA" dirty="0"/>
              <a:t>Will they be on different platforms</a:t>
            </a:r>
          </a:p>
          <a:p>
            <a:pPr marL="640080" lvl="1" indent="-237744" eaLnBrk="1" fontAlgn="auto" hangingPunct="1">
              <a:spcAft>
                <a:spcPts val="0"/>
              </a:spcAft>
              <a:buFont typeface="Verdana"/>
              <a:buChar char="◦"/>
              <a:defRPr/>
            </a:pPr>
            <a:r>
              <a:rPr lang="en-CA" dirty="0"/>
              <a:t>How old will their computer be, how old will their CD or DVD player be?</a:t>
            </a:r>
          </a:p>
          <a:p>
            <a:pPr marL="365760" indent="-283464" eaLnBrk="1" fontAlgn="auto" hangingPunct="1">
              <a:spcAft>
                <a:spcPts val="0"/>
              </a:spcAft>
              <a:buFont typeface="Wingdings 2"/>
              <a:buChar char=""/>
              <a:defRPr/>
            </a:pPr>
            <a:r>
              <a:rPr lang="en-CA" dirty="0"/>
              <a:t>Will I still need to edit it later on? Should I compress it at all?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071C7-D462-49F9-8BB9-05B28CD76B9F}"/>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Why Compress? An Example</a:t>
            </a:r>
          </a:p>
        </p:txBody>
      </p:sp>
      <p:sp>
        <p:nvSpPr>
          <p:cNvPr id="3" name="Content Placeholder 2">
            <a:extLst>
              <a:ext uri="{FF2B5EF4-FFF2-40B4-BE49-F238E27FC236}">
                <a16:creationId xmlns:a16="http://schemas.microsoft.com/office/drawing/2014/main" id="{117CD7F1-E65B-4D10-9263-E54C7BBC8A6A}"/>
              </a:ext>
            </a:extLst>
          </p:cNvPr>
          <p:cNvSpPr>
            <a:spLocks noGrp="1"/>
          </p:cNvSpPr>
          <p:nvPr>
            <p:ph idx="1"/>
          </p:nvPr>
        </p:nvSpPr>
        <p:spPr>
          <a:xfrm>
            <a:off x="842963" y="1285875"/>
            <a:ext cx="7854950" cy="5357813"/>
          </a:xfrm>
        </p:spPr>
        <p:txBody>
          <a:bodyPr>
            <a:normAutofit fontScale="55000" lnSpcReduction="20000"/>
          </a:bodyPr>
          <a:lstStyle/>
          <a:p>
            <a:pPr marL="365760" indent="-283464" eaLnBrk="1" fontAlgn="auto" hangingPunct="1">
              <a:spcAft>
                <a:spcPts val="0"/>
              </a:spcAft>
              <a:buFont typeface="Wingdings 2"/>
              <a:buChar char=""/>
              <a:defRPr/>
            </a:pPr>
            <a:r>
              <a:rPr lang="en-CA" dirty="0"/>
              <a:t>Assume we have video that is:</a:t>
            </a:r>
          </a:p>
          <a:p>
            <a:pPr marL="640080" lvl="1" indent="-237744" eaLnBrk="1" fontAlgn="auto" hangingPunct="1">
              <a:spcAft>
                <a:spcPts val="0"/>
              </a:spcAft>
              <a:buFont typeface="Verdana"/>
              <a:buChar char="◦"/>
              <a:defRPr/>
            </a:pPr>
            <a:r>
              <a:rPr lang="en-CA" dirty="0"/>
              <a:t>1440 X 1080 pixels </a:t>
            </a:r>
            <a:r>
              <a:rPr lang="en-CA" dirty="0">
                <a:sym typeface="Wingdings" pitchFamily="2" charset="2"/>
              </a:rPr>
              <a:t> 1,555,200 pixels per frame</a:t>
            </a:r>
            <a:endParaRPr lang="en-CA" dirty="0"/>
          </a:p>
          <a:p>
            <a:pPr marL="640080" lvl="1" indent="-237744" eaLnBrk="1" fontAlgn="auto" hangingPunct="1">
              <a:spcAft>
                <a:spcPts val="0"/>
              </a:spcAft>
              <a:buFont typeface="Verdana"/>
              <a:buChar char="◦"/>
              <a:defRPr/>
            </a:pPr>
            <a:r>
              <a:rPr lang="en-CA" dirty="0"/>
              <a:t>24-bit colour</a:t>
            </a:r>
          </a:p>
          <a:p>
            <a:pPr marL="640080" lvl="1" indent="-237744" eaLnBrk="1" fontAlgn="auto" hangingPunct="1">
              <a:spcAft>
                <a:spcPts val="0"/>
              </a:spcAft>
              <a:buFont typeface="Verdana"/>
              <a:buChar char="◦"/>
              <a:defRPr/>
            </a:pPr>
            <a:r>
              <a:rPr lang="en-CA" dirty="0"/>
              <a:t>30 fps</a:t>
            </a:r>
          </a:p>
          <a:p>
            <a:pPr marL="640080" lvl="1" indent="-237744" eaLnBrk="1" fontAlgn="auto" hangingPunct="1">
              <a:spcAft>
                <a:spcPts val="0"/>
              </a:spcAft>
              <a:buFont typeface="Verdana"/>
              <a:buChar char="◦"/>
              <a:defRPr/>
            </a:pPr>
            <a:r>
              <a:rPr lang="en-CA" dirty="0"/>
              <a:t>1 second long</a:t>
            </a:r>
          </a:p>
          <a:p>
            <a:pPr marL="640080" lvl="1" indent="-237744" eaLnBrk="1" fontAlgn="auto" hangingPunct="1">
              <a:spcAft>
                <a:spcPts val="0"/>
              </a:spcAft>
              <a:buFont typeface="Verdana"/>
              <a:buChar char="◦"/>
              <a:defRPr/>
            </a:pPr>
            <a:r>
              <a:rPr lang="en-CA" dirty="0"/>
              <a:t>Audio is stereo so 2 channels</a:t>
            </a:r>
          </a:p>
          <a:p>
            <a:pPr marL="640080" lvl="1" indent="-237744" eaLnBrk="1" fontAlgn="auto" hangingPunct="1">
              <a:spcAft>
                <a:spcPts val="0"/>
              </a:spcAft>
              <a:buFont typeface="Verdana"/>
              <a:buChar char="◦"/>
              <a:defRPr/>
            </a:pPr>
            <a:r>
              <a:rPr lang="en-CA" dirty="0"/>
              <a:t>Audio is 48,000Hz and 16 bit = 48,000*1sec*16bits/sample*2=1,536,000bits</a:t>
            </a:r>
          </a:p>
          <a:p>
            <a:pPr marL="365760" indent="-283464" eaLnBrk="1" fontAlgn="auto" hangingPunct="1">
              <a:spcAft>
                <a:spcPts val="0"/>
              </a:spcAft>
              <a:buFont typeface="Wingdings 2"/>
              <a:buChar char=""/>
              <a:defRPr/>
            </a:pPr>
            <a:r>
              <a:rPr lang="en-CA" b="1" dirty="0"/>
              <a:t>Video</a:t>
            </a:r>
          </a:p>
          <a:p>
            <a:pPr marL="640080" lvl="1" indent="-237744" eaLnBrk="1" fontAlgn="auto" hangingPunct="1">
              <a:spcAft>
                <a:spcPts val="0"/>
              </a:spcAft>
              <a:buFont typeface="Verdana"/>
              <a:buChar char="◦"/>
              <a:defRPr/>
            </a:pPr>
            <a:r>
              <a:rPr lang="en-CA" dirty="0"/>
              <a:t>1,555,200 X 24 bits per pixel (for color) = 37,324,800 bits per frame</a:t>
            </a:r>
          </a:p>
          <a:p>
            <a:pPr marL="640080" lvl="1" indent="-237744" eaLnBrk="1" fontAlgn="auto" hangingPunct="1">
              <a:spcAft>
                <a:spcPts val="0"/>
              </a:spcAft>
              <a:buFont typeface="Verdana"/>
              <a:buChar char="◦"/>
              <a:defRPr/>
            </a:pPr>
            <a:r>
              <a:rPr lang="en-CA" dirty="0"/>
              <a:t>37,324,800 * 30 frames per second * 1 second= 1,119,744,000 bits/8  = 139,968,000 bytes =</a:t>
            </a:r>
            <a:r>
              <a:rPr lang="en-CA" b="1" dirty="0"/>
              <a:t>133MB</a:t>
            </a:r>
          </a:p>
          <a:p>
            <a:pPr marL="365760" indent="-283464" eaLnBrk="1" fontAlgn="auto" hangingPunct="1">
              <a:spcAft>
                <a:spcPts val="0"/>
              </a:spcAft>
              <a:buFont typeface="Wingdings 2"/>
              <a:buChar char=""/>
              <a:defRPr/>
            </a:pPr>
            <a:r>
              <a:rPr lang="en-CA" b="1" dirty="0"/>
              <a:t>Audio</a:t>
            </a:r>
          </a:p>
          <a:p>
            <a:pPr marL="640080" lvl="1" indent="-237744" eaLnBrk="1" fontAlgn="auto" hangingPunct="1">
              <a:spcAft>
                <a:spcPts val="0"/>
              </a:spcAft>
              <a:buFont typeface="Verdana"/>
              <a:buChar char="◦"/>
              <a:defRPr/>
            </a:pPr>
            <a:r>
              <a:rPr lang="en-CA" dirty="0"/>
              <a:t>1,536,000bits/8 </a:t>
            </a:r>
            <a:r>
              <a:rPr lang="en-CA" dirty="0">
                <a:sym typeface="Wingdings" pitchFamily="2" charset="2"/>
              </a:rPr>
              <a:t> </a:t>
            </a:r>
            <a:r>
              <a:rPr lang="en-CA" b="1" dirty="0">
                <a:sym typeface="Wingdings" pitchFamily="2" charset="2"/>
              </a:rPr>
              <a:t>188 KB</a:t>
            </a:r>
          </a:p>
          <a:p>
            <a:pPr marL="365760" indent="-283464" eaLnBrk="1" fontAlgn="auto" hangingPunct="1">
              <a:spcAft>
                <a:spcPts val="0"/>
              </a:spcAft>
              <a:buFont typeface="Wingdings 2"/>
              <a:buChar char=""/>
              <a:defRPr/>
            </a:pPr>
            <a:r>
              <a:rPr lang="en-CA" b="1" dirty="0">
                <a:sym typeface="Wingdings" pitchFamily="2" charset="2"/>
              </a:rPr>
              <a:t>Total</a:t>
            </a:r>
          </a:p>
          <a:p>
            <a:pPr marL="640080" lvl="1" indent="-237744" eaLnBrk="1" fontAlgn="auto" hangingPunct="1">
              <a:spcAft>
                <a:spcPts val="0"/>
              </a:spcAft>
              <a:buFont typeface="Verdana"/>
              <a:buChar char="◦"/>
              <a:defRPr/>
            </a:pPr>
            <a:r>
              <a:rPr lang="en-CA" b="1" dirty="0">
                <a:sym typeface="Wingdings" pitchFamily="2" charset="2"/>
              </a:rPr>
              <a:t>133MB + 188KB =~ 133MB  LOTS OF STORAGE FOR JUST 1 SECOND </a:t>
            </a:r>
            <a:endParaRPr lang="en-CA" b="1" dirty="0" smtClean="0">
              <a:sym typeface="Wingdings" pitchFamily="2" charset="2"/>
            </a:endParaRPr>
          </a:p>
          <a:p>
            <a:pPr marL="640080" lvl="1" indent="-237744" eaLnBrk="1" fontAlgn="auto" hangingPunct="1">
              <a:spcAft>
                <a:spcPts val="0"/>
              </a:spcAft>
              <a:buFont typeface="Verdana"/>
              <a:buChar char="◦"/>
              <a:defRPr/>
            </a:pPr>
            <a:r>
              <a:rPr lang="en-CA" b="1" dirty="0" smtClean="0">
                <a:sym typeface="Wingdings" pitchFamily="2" charset="2"/>
              </a:rPr>
              <a:t>OR 1,067 Mb </a:t>
            </a:r>
            <a:br>
              <a:rPr lang="en-CA" b="1" dirty="0" smtClean="0">
                <a:sym typeface="Wingdings" pitchFamily="2" charset="2"/>
              </a:rPr>
            </a:br>
            <a:r>
              <a:rPr lang="en-CA" b="1" dirty="0" smtClean="0">
                <a:sym typeface="Wingdings" pitchFamily="2" charset="2"/>
              </a:rPr>
              <a:t>OR 1.04 Gb</a:t>
            </a:r>
            <a:endParaRPr lang="en-CA" b="1" dirty="0">
              <a:sym typeface="Wingdings" pitchFamily="2" charset="2"/>
            </a:endParaRPr>
          </a:p>
          <a:p>
            <a:pPr marL="640080" lvl="1" indent="-237744" eaLnBrk="1" fontAlgn="auto" hangingPunct="1">
              <a:spcAft>
                <a:spcPts val="0"/>
              </a:spcAft>
              <a:buFont typeface="Verdana"/>
              <a:buChar char="◦"/>
              <a:defRPr/>
            </a:pPr>
            <a:r>
              <a:rPr lang="en-CA" b="1" dirty="0">
                <a:sym typeface="Wingdings" pitchFamily="2" charset="2"/>
              </a:rPr>
              <a:t>THUS a DVD could hold 35 seconds of uncompressed video… Not a very long movie </a:t>
            </a:r>
            <a:r>
              <a:rPr lang="en-CA" b="1" dirty="0" smtClean="0">
                <a:sym typeface="Wingdings" pitchFamily="2" charset="2"/>
              </a:rPr>
              <a:t></a:t>
            </a:r>
          </a:p>
          <a:p>
            <a:pPr marL="365442" indent="-237744" eaLnBrk="1" fontAlgn="auto" hangingPunct="1">
              <a:spcAft>
                <a:spcPts val="0"/>
              </a:spcAft>
              <a:buFont typeface="Verdana"/>
              <a:buChar char="◦"/>
              <a:defRPr/>
            </a:pPr>
            <a:r>
              <a:rPr lang="en-CA" dirty="0" smtClean="0">
                <a:sym typeface="Wingdings" pitchFamily="2" charset="2"/>
                <a:hlinkClick r:id="rId2"/>
              </a:rPr>
              <a:t>https</a:t>
            </a:r>
            <a:r>
              <a:rPr lang="en-CA" dirty="0">
                <a:sym typeface="Wingdings" pitchFamily="2" charset="2"/>
                <a:hlinkClick r:id="rId2"/>
              </a:rPr>
              <a:t>://www.youtube.com/watch?v=r6Rp-uo6HmI</a:t>
            </a:r>
            <a:r>
              <a:rPr lang="en-CA" dirty="0">
                <a:sym typeface="Wingdings" pitchFamily="2" charset="2"/>
              </a:rPr>
              <a:t> </a:t>
            </a:r>
          </a:p>
          <a:p>
            <a:pPr marL="640080" lvl="1" indent="-237744" eaLnBrk="1" fontAlgn="auto" hangingPunct="1">
              <a:spcAft>
                <a:spcPts val="0"/>
              </a:spcAft>
              <a:buFont typeface="Verdana"/>
              <a:buChar char="◦"/>
              <a:defRPr/>
            </a:pPr>
            <a:endParaRPr lang="en-CA" b="1" dirty="0"/>
          </a:p>
          <a:p>
            <a:pPr marL="640080" lvl="1" indent="-237744" eaLnBrk="1" fontAlgn="auto" hangingPunct="1">
              <a:spcAft>
                <a:spcPts val="0"/>
              </a:spcAft>
              <a:buFont typeface="Verdana"/>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20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2000"/>
                                        <p:tgtEl>
                                          <p:spTgt spid="3">
                                            <p:txEl>
                                              <p:pRg st="11" end="11"/>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2000"/>
                                        <p:tgtEl>
                                          <p:spTgt spid="3">
                                            <p:txEl>
                                              <p:pRg st="12" end="1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2000"/>
                                        <p:tgtEl>
                                          <p:spTgt spid="3">
                                            <p:txEl>
                                              <p:pRg st="13" end="13"/>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fade">
                                      <p:cBhvr>
                                        <p:cTn id="55" dur="2000"/>
                                        <p:tgtEl>
                                          <p:spTgt spid="3">
                                            <p:txEl>
                                              <p:pRg st="14" end="14"/>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xEl>
                                              <p:pRg st="15" end="15"/>
                                            </p:txEl>
                                          </p:spTgt>
                                        </p:tgtEl>
                                        <p:attrNameLst>
                                          <p:attrName>style.visibility</p:attrName>
                                        </p:attrNameLst>
                                      </p:cBhvr>
                                      <p:to>
                                        <p:strVal val="visible"/>
                                      </p:to>
                                    </p:set>
                                    <p:animEffect transition="in" filter="fade">
                                      <p:cBhvr>
                                        <p:cTn id="58" dur="2000"/>
                                        <p:tgtEl>
                                          <p:spTgt spid="3">
                                            <p:txEl>
                                              <p:pRg st="15" end="1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6" end="16"/>
                                            </p:txEl>
                                          </p:spTgt>
                                        </p:tgtEl>
                                        <p:attrNameLst>
                                          <p:attrName>style.visibility</p:attrName>
                                        </p:attrNameLst>
                                      </p:cBhvr>
                                      <p:to>
                                        <p:strVal val="visible"/>
                                      </p:to>
                                    </p:set>
                                    <p:animEffect transition="in" filter="fade">
                                      <p:cBhvr>
                                        <p:cTn id="63"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0B7B-9338-4127-983A-E9F694807B0F}"/>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Data Rate or Bit Rate</a:t>
            </a:r>
          </a:p>
        </p:txBody>
      </p:sp>
      <p:sp>
        <p:nvSpPr>
          <p:cNvPr id="3" name="Content Placeholder 2">
            <a:extLst>
              <a:ext uri="{FF2B5EF4-FFF2-40B4-BE49-F238E27FC236}">
                <a16:creationId xmlns:a16="http://schemas.microsoft.com/office/drawing/2014/main" id="{62F49297-7A9D-4C72-AB68-C344DBD72413}"/>
              </a:ext>
            </a:extLst>
          </p:cNvPr>
          <p:cNvSpPr>
            <a:spLocks noGrp="1"/>
          </p:cNvSpPr>
          <p:nvPr>
            <p:ph idx="1"/>
          </p:nvPr>
        </p:nvSpPr>
        <p:spPr>
          <a:xfrm>
            <a:off x="611188" y="1052513"/>
            <a:ext cx="8077200" cy="5286375"/>
          </a:xfrm>
        </p:spPr>
        <p:txBody>
          <a:bodyPr>
            <a:normAutofit fontScale="70000" lnSpcReduction="20000"/>
          </a:bodyPr>
          <a:lstStyle/>
          <a:p>
            <a:pPr marL="365760" indent="-283464" eaLnBrk="1" fontAlgn="auto" hangingPunct="1">
              <a:spcAft>
                <a:spcPts val="0"/>
              </a:spcAft>
              <a:buFont typeface="Wingdings 2"/>
              <a:buChar char=""/>
              <a:defRPr/>
            </a:pPr>
            <a:r>
              <a:rPr lang="en-CA" dirty="0"/>
              <a:t>Amount of video processed per </a:t>
            </a:r>
            <a:r>
              <a:rPr lang="en-CA" dirty="0" smtClean="0"/>
              <a:t>second</a:t>
            </a:r>
          </a:p>
          <a:p>
            <a:pPr marL="365760" indent="-283464" eaLnBrk="1" fontAlgn="auto" hangingPunct="1">
              <a:spcAft>
                <a:spcPts val="0"/>
              </a:spcAft>
              <a:buFont typeface="Wingdings 2"/>
              <a:buChar char=""/>
              <a:defRPr/>
            </a:pPr>
            <a:r>
              <a:rPr lang="en-CA" dirty="0" smtClean="0"/>
              <a:t>Average </a:t>
            </a:r>
            <a:r>
              <a:rPr lang="en-CA" b="1" dirty="0" smtClean="0"/>
              <a:t>bit </a:t>
            </a:r>
            <a:r>
              <a:rPr lang="en-CA" b="1" dirty="0"/>
              <a:t>rate = file size/length</a:t>
            </a:r>
            <a:r>
              <a:rPr lang="en-CA" dirty="0"/>
              <a:t> in seconds of video</a:t>
            </a:r>
          </a:p>
          <a:p>
            <a:pPr marL="365760" indent="-283464" eaLnBrk="1" fontAlgn="auto" hangingPunct="1">
              <a:spcAft>
                <a:spcPts val="0"/>
              </a:spcAft>
              <a:buFont typeface="Wingdings 2"/>
              <a:buChar char=""/>
              <a:defRPr/>
            </a:pPr>
            <a:r>
              <a:rPr lang="en-CA" dirty="0"/>
              <a:t>Our example </a:t>
            </a:r>
            <a:r>
              <a:rPr lang="en-CA" dirty="0" smtClean="0"/>
              <a:t>from previous slide </a:t>
            </a:r>
            <a:r>
              <a:rPr lang="en-CA" dirty="0" smtClean="0">
                <a:sym typeface="Wingdings" pitchFamily="2" charset="2"/>
              </a:rPr>
              <a:t> 133M</a:t>
            </a:r>
            <a:r>
              <a:rPr lang="en-CA" dirty="0">
                <a:sym typeface="Wingdings" pitchFamily="2" charset="2"/>
              </a:rPr>
              <a:t>B</a:t>
            </a:r>
            <a:r>
              <a:rPr lang="en-CA" dirty="0" smtClean="0">
                <a:sym typeface="Wingdings" pitchFamily="2" charset="2"/>
              </a:rPr>
              <a:t> </a:t>
            </a:r>
            <a:r>
              <a:rPr lang="en-CA" dirty="0">
                <a:sym typeface="Wingdings" pitchFamily="2" charset="2"/>
              </a:rPr>
              <a:t>per second</a:t>
            </a:r>
          </a:p>
          <a:p>
            <a:pPr marL="365760" indent="-283464" eaLnBrk="1" fontAlgn="auto" hangingPunct="1">
              <a:spcAft>
                <a:spcPts val="0"/>
              </a:spcAft>
              <a:buFont typeface="Wingdings 2"/>
              <a:buChar char=""/>
              <a:defRPr/>
            </a:pPr>
            <a:r>
              <a:rPr lang="en-CA" dirty="0">
                <a:sym typeface="Wingdings" pitchFamily="2" charset="2"/>
              </a:rPr>
              <a:t>Consider a 48X Speed CD Rom</a:t>
            </a:r>
          </a:p>
          <a:p>
            <a:pPr marL="640080" lvl="1" indent="-237744" eaLnBrk="1" fontAlgn="auto" hangingPunct="1">
              <a:spcAft>
                <a:spcPts val="0"/>
              </a:spcAft>
              <a:buFont typeface="Verdana"/>
              <a:buChar char="◦"/>
              <a:defRPr/>
            </a:pPr>
            <a:r>
              <a:rPr lang="en-CA" dirty="0">
                <a:sym typeface="Wingdings" pitchFamily="2" charset="2"/>
              </a:rPr>
              <a:t>Average playback </a:t>
            </a:r>
            <a:r>
              <a:rPr lang="en-CA" dirty="0" smtClean="0">
                <a:sym typeface="Wingdings" pitchFamily="2" charset="2"/>
              </a:rPr>
              <a:t>(bit/data </a:t>
            </a:r>
            <a:r>
              <a:rPr lang="en-CA" dirty="0">
                <a:sym typeface="Wingdings" pitchFamily="2" charset="2"/>
              </a:rPr>
              <a:t>rate) rate is </a:t>
            </a:r>
            <a:r>
              <a:rPr lang="en-CA" dirty="0" smtClean="0">
                <a:sym typeface="Wingdings" pitchFamily="2" charset="2"/>
              </a:rPr>
              <a:t>7MB/s</a:t>
            </a:r>
            <a:endParaRPr lang="en-CA" dirty="0">
              <a:sym typeface="Wingdings" pitchFamily="2" charset="2"/>
            </a:endParaRPr>
          </a:p>
          <a:p>
            <a:pPr marL="640080" lvl="1" indent="-237744" eaLnBrk="1" fontAlgn="auto" hangingPunct="1">
              <a:spcAft>
                <a:spcPts val="0"/>
              </a:spcAft>
              <a:buFont typeface="Verdana"/>
              <a:buChar char="◦"/>
              <a:defRPr/>
            </a:pPr>
            <a:r>
              <a:rPr lang="en-CA" dirty="0">
                <a:sym typeface="Wingdings" pitchFamily="2" charset="2"/>
              </a:rPr>
              <a:t>Our video would be VERY CHOPPY</a:t>
            </a:r>
          </a:p>
          <a:p>
            <a:pPr marL="365760" indent="-283464" eaLnBrk="1" fontAlgn="auto" hangingPunct="1">
              <a:spcAft>
                <a:spcPts val="0"/>
              </a:spcAft>
              <a:buFont typeface="Wingdings 2"/>
              <a:buChar char=""/>
              <a:defRPr/>
            </a:pPr>
            <a:r>
              <a:rPr lang="en-CA" dirty="0">
                <a:sym typeface="Wingdings" pitchFamily="2" charset="2"/>
              </a:rPr>
              <a:t>Consider a video that is </a:t>
            </a:r>
            <a:r>
              <a:rPr lang="en-CA" dirty="0" smtClean="0">
                <a:sym typeface="Wingdings" pitchFamily="2" charset="2"/>
              </a:rPr>
              <a:t>100MB </a:t>
            </a:r>
            <a:r>
              <a:rPr lang="en-CA" dirty="0">
                <a:sym typeface="Wingdings" pitchFamily="2" charset="2"/>
              </a:rPr>
              <a:t>and 10 Seconds long:</a:t>
            </a:r>
          </a:p>
          <a:p>
            <a:pPr marL="640080" lvl="1" indent="-237744" eaLnBrk="1" fontAlgn="auto" hangingPunct="1">
              <a:spcAft>
                <a:spcPts val="0"/>
              </a:spcAft>
              <a:buFont typeface="Verdana"/>
              <a:buChar char="◦"/>
              <a:defRPr/>
            </a:pPr>
            <a:r>
              <a:rPr lang="en-CA" b="1" dirty="0">
                <a:solidFill>
                  <a:schemeClr val="accent1"/>
                </a:solidFill>
                <a:sym typeface="Wingdings" pitchFamily="2" charset="2"/>
              </a:rPr>
              <a:t>Question</a:t>
            </a:r>
            <a:r>
              <a:rPr lang="en-CA" dirty="0">
                <a:solidFill>
                  <a:schemeClr val="accent1"/>
                </a:solidFill>
                <a:sym typeface="Wingdings" pitchFamily="2" charset="2"/>
              </a:rPr>
              <a:t>: what would its data rate be?</a:t>
            </a:r>
          </a:p>
          <a:p>
            <a:pPr marL="640080" lvl="1" indent="-237744" eaLnBrk="1" fontAlgn="auto" hangingPunct="1">
              <a:spcAft>
                <a:spcPts val="0"/>
              </a:spcAft>
              <a:buFont typeface="Verdana"/>
              <a:buChar char="◦"/>
              <a:defRPr/>
            </a:pPr>
            <a:r>
              <a:rPr lang="en-CA" dirty="0">
                <a:sym typeface="Wingdings" pitchFamily="2" charset="2"/>
              </a:rPr>
              <a:t>it would be choppy on our CD Player</a:t>
            </a:r>
          </a:p>
          <a:p>
            <a:pPr marL="365760" indent="-283464" eaLnBrk="1" fontAlgn="auto" hangingPunct="1">
              <a:spcAft>
                <a:spcPts val="0"/>
              </a:spcAft>
              <a:buFont typeface="Wingdings 2"/>
              <a:buChar char=""/>
              <a:defRPr/>
            </a:pPr>
            <a:r>
              <a:rPr lang="en-CA" dirty="0">
                <a:sym typeface="Wingdings" pitchFamily="2" charset="2"/>
              </a:rPr>
              <a:t>Consider a video that is </a:t>
            </a:r>
            <a:r>
              <a:rPr lang="en-CA" dirty="0" smtClean="0">
                <a:sym typeface="Wingdings" pitchFamily="2" charset="2"/>
              </a:rPr>
              <a:t>100MB </a:t>
            </a:r>
            <a:r>
              <a:rPr lang="en-CA" dirty="0">
                <a:sym typeface="Wingdings" pitchFamily="2" charset="2"/>
              </a:rPr>
              <a:t>and 33 second long, it would play back at </a:t>
            </a:r>
            <a:r>
              <a:rPr lang="en-CA" dirty="0" smtClean="0">
                <a:sym typeface="Wingdings" pitchFamily="2" charset="2"/>
              </a:rPr>
              <a:t>3MB </a:t>
            </a:r>
            <a:r>
              <a:rPr lang="en-CA" dirty="0">
                <a:sym typeface="Wingdings" pitchFamily="2" charset="2"/>
              </a:rPr>
              <a:t>per second and be fine on our CD Player</a:t>
            </a:r>
          </a:p>
          <a:p>
            <a:pPr marL="365760" indent="-283464" eaLnBrk="1" fontAlgn="auto" hangingPunct="1">
              <a:spcAft>
                <a:spcPts val="0"/>
              </a:spcAft>
              <a:buFont typeface="Wingdings 2"/>
              <a:buChar char=""/>
              <a:defRPr/>
            </a:pPr>
            <a:r>
              <a:rPr lang="en-CA" dirty="0">
                <a:sym typeface="Wingdings" pitchFamily="2" charset="2"/>
              </a:rPr>
              <a:t>NOTE: problems occur not just because of file size but also because of data rate</a:t>
            </a:r>
            <a:r>
              <a:rPr lang="en-CA" dirty="0" smtClean="0">
                <a:sym typeface="Wingdings" pitchFamily="2" charset="2"/>
              </a:rPr>
              <a:t>!</a:t>
            </a:r>
          </a:p>
          <a:p>
            <a:pPr marL="365760" indent="-283464" eaLnBrk="1" fontAlgn="auto" hangingPunct="1">
              <a:spcAft>
                <a:spcPts val="0"/>
              </a:spcAft>
              <a:buFont typeface="Wingdings 2"/>
              <a:buChar char=""/>
              <a:defRPr/>
            </a:pPr>
            <a:r>
              <a:rPr lang="en-CA" dirty="0" smtClean="0">
                <a:sym typeface="Wingdings" pitchFamily="2" charset="2"/>
              </a:rPr>
              <a:t>Bit rate is normally measured in bits NOT bytes (Mb is mega bits, MB is mega bytes)</a:t>
            </a:r>
          </a:p>
          <a:p>
            <a:pPr marL="365760" indent="-283464" eaLnBrk="1" fontAlgn="auto" hangingPunct="1">
              <a:spcAft>
                <a:spcPts val="0"/>
              </a:spcAft>
              <a:buFont typeface="Wingdings 2"/>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20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20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2000"/>
                                        <p:tgtEl>
                                          <p:spTgt spid="3">
                                            <p:txEl>
                                              <p:pRg st="9" end="9"/>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2000"/>
                                        <p:tgtEl>
                                          <p:spTgt spid="3">
                                            <p:txEl>
                                              <p:pRg st="10" end="1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6CDBF8-C484-4A50-871B-C01138098E44}"/>
              </a:ext>
            </a:extLst>
          </p:cNvPr>
          <p:cNvSpPr>
            <a:spLocks noGrp="1"/>
          </p:cNvSpPr>
          <p:nvPr>
            <p:ph type="title"/>
          </p:nvPr>
        </p:nvSpPr>
        <p:spPr/>
        <p:txBody>
          <a:bodyPr/>
          <a:lstStyle/>
          <a:p>
            <a:pPr>
              <a:defRPr/>
            </a:pPr>
            <a:r>
              <a:rPr lang="en-US" dirty="0"/>
              <a:t>Today	</a:t>
            </a:r>
          </a:p>
        </p:txBody>
      </p:sp>
      <p:sp>
        <p:nvSpPr>
          <p:cNvPr id="14339" name="Content Placeholder 4"/>
          <p:cNvSpPr>
            <a:spLocks noGrp="1"/>
          </p:cNvSpPr>
          <p:nvPr>
            <p:ph idx="1"/>
          </p:nvPr>
        </p:nvSpPr>
        <p:spPr/>
        <p:txBody>
          <a:bodyPr/>
          <a:lstStyle/>
          <a:p>
            <a:r>
              <a:rPr lang="en-US" altLang="en-US" dirty="0" smtClean="0">
                <a:sym typeface="Wingdings" panose="05000000000000000000" pitchFamily="2" charset="2"/>
              </a:rPr>
              <a:t>Intro </a:t>
            </a:r>
            <a:r>
              <a:rPr lang="en-US" altLang="en-US" dirty="0" smtClean="0">
                <a:sym typeface="Wingdings" panose="05000000000000000000" pitchFamily="2" charset="2"/>
              </a:rPr>
              <a:t>to video, TVs, resolution</a:t>
            </a:r>
          </a:p>
          <a:p>
            <a:r>
              <a:rPr lang="en-US" altLang="en-US" dirty="0" smtClean="0">
                <a:sym typeface="Wingdings" panose="05000000000000000000" pitchFamily="2" charset="2"/>
              </a:rPr>
              <a:t>Colour Sampling</a:t>
            </a:r>
          </a:p>
          <a:p>
            <a:r>
              <a:rPr lang="en-US" altLang="en-US" dirty="0" smtClean="0">
                <a:sym typeface="Wingdings" panose="05000000000000000000" pitchFamily="2" charset="2"/>
              </a:rPr>
              <a:t>Compression</a:t>
            </a:r>
          </a:p>
          <a:p>
            <a:r>
              <a:rPr lang="en-US" altLang="en-US" dirty="0" smtClean="0">
                <a:sym typeface="Wingdings" panose="05000000000000000000" pitchFamily="2" charset="2"/>
              </a:rPr>
              <a:t>Download vs Streaming</a:t>
            </a:r>
          </a:p>
          <a:p>
            <a:r>
              <a:rPr lang="en-US" altLang="en-US" dirty="0" smtClean="0">
                <a:sym typeface="Wingdings" panose="05000000000000000000" pitchFamily="2" charset="2"/>
              </a:rPr>
              <a:t>Other things to consider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63" y="-185738"/>
            <a:ext cx="8072437" cy="877888"/>
          </a:xfrm>
        </p:spPr>
        <p:txBody>
          <a:bodyPr/>
          <a:lstStyle/>
          <a:p>
            <a:pPr>
              <a:defRPr/>
            </a:pPr>
            <a:r>
              <a:rPr lang="en-US" dirty="0" smtClean="0"/>
              <a:t>Analogy</a:t>
            </a:r>
            <a:endParaRPr lang="en-US" dirty="0"/>
          </a:p>
        </p:txBody>
      </p:sp>
      <p:sp>
        <p:nvSpPr>
          <p:cNvPr id="58371" name="Content Placeholder 2"/>
          <p:cNvSpPr>
            <a:spLocks noGrp="1"/>
          </p:cNvSpPr>
          <p:nvPr>
            <p:ph idx="1"/>
          </p:nvPr>
        </p:nvSpPr>
        <p:spPr>
          <a:xfrm>
            <a:off x="354013" y="549275"/>
            <a:ext cx="8567737" cy="4967288"/>
          </a:xfrm>
        </p:spPr>
        <p:txBody>
          <a:bodyPr/>
          <a:lstStyle/>
          <a:p>
            <a:r>
              <a:rPr lang="en-US" altLang="en-US" smtClean="0"/>
              <a:t>Don’t just consider the file size of the video, also how many bits you have to get across in a given time.</a:t>
            </a:r>
          </a:p>
          <a:p>
            <a:r>
              <a:rPr lang="en-US" altLang="en-US" smtClean="0"/>
              <a:t>Think of getting water from one swimming pool to another pool via a pipe:</a:t>
            </a:r>
          </a:p>
          <a:p>
            <a:pPr lvl="1"/>
            <a:r>
              <a:rPr lang="en-US" altLang="en-US" smtClean="0"/>
              <a:t>Amount of water in the pool is the </a:t>
            </a:r>
            <a:r>
              <a:rPr lang="en-US" altLang="en-US" b="1" smtClean="0"/>
              <a:t>file size</a:t>
            </a:r>
          </a:p>
          <a:p>
            <a:pPr lvl="1"/>
            <a:r>
              <a:rPr lang="en-US" altLang="en-US" smtClean="0"/>
              <a:t>Diameter of the pipe is the </a:t>
            </a:r>
            <a:r>
              <a:rPr lang="en-US" altLang="en-US" b="1" smtClean="0"/>
              <a:t>bandwidth </a:t>
            </a:r>
            <a:r>
              <a:rPr lang="en-US" altLang="en-US" b="1" smtClean="0">
                <a:solidFill>
                  <a:srgbClr val="FF0000"/>
                </a:solidFill>
              </a:rPr>
              <a:t>(you can’t really control this for your viewer)</a:t>
            </a:r>
          </a:p>
          <a:p>
            <a:pPr lvl="1"/>
            <a:r>
              <a:rPr lang="en-US" altLang="en-US" smtClean="0"/>
              <a:t>Amount of pressure/flow you want is the </a:t>
            </a:r>
            <a:r>
              <a:rPr lang="en-US" altLang="en-US" b="1" smtClean="0"/>
              <a:t>bitrate </a:t>
            </a:r>
            <a:r>
              <a:rPr lang="en-US" altLang="en-US" smtClean="0"/>
              <a:t>(if your trying to push so much through that it gets clogged occasionally, the pressure is too high – your hose might sprout little leaks where you lose water (i.e.quality!))</a:t>
            </a:r>
            <a:endParaRPr lang="en-US" altLang="en-US" b="1" smtClean="0"/>
          </a:p>
          <a:p>
            <a:endParaRPr lang="en-US" altLang="en-US"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3911600"/>
            <a:ext cx="301625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911600"/>
            <a:ext cx="305435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9863" y="4552950"/>
            <a:ext cx="2614612"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4519613"/>
            <a:ext cx="2763838"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73200" y="528638"/>
            <a:ext cx="2903538"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45050" y="657225"/>
            <a:ext cx="3575050"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8371">
                                            <p:txEl>
                                              <p:pRg st="2" end="2"/>
                                            </p:txEl>
                                          </p:spTgt>
                                        </p:tgtEl>
                                        <p:attrNameLst>
                                          <p:attrName>style.visibility</p:attrName>
                                        </p:attrNameLst>
                                      </p:cBhvr>
                                      <p:to>
                                        <p:strVal val="visible"/>
                                      </p:to>
                                    </p:set>
                                    <p:animEffect transition="in" filter="fade">
                                      <p:cBhvr>
                                        <p:cTn id="7" dur="1000"/>
                                        <p:tgtEl>
                                          <p:spTgt spid="58371">
                                            <p:txEl>
                                              <p:pRg st="2" end="2"/>
                                            </p:txEl>
                                          </p:spTgt>
                                        </p:tgtEl>
                                      </p:cBhvr>
                                    </p:animEffect>
                                    <p:anim calcmode="lin" valueType="num">
                                      <p:cBhvr>
                                        <p:cTn id="8" dur="10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8371">
                                            <p:txEl>
                                              <p:pRg st="2" end="2"/>
                                            </p:txEl>
                                          </p:spTgt>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par>
                          <p:cTn id="22" fill="hold" nodeType="afterGroup">
                            <p:stCondLst>
                              <p:cond delay="0"/>
                            </p:stCondLst>
                            <p:childTnLst>
                              <p:par>
                                <p:cTn id="23" presetID="42" presetClass="entr" presetSubtype="0" fill="hold" nodeType="after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Effect transition="in" filter="fade">
                                      <p:cBhvr>
                                        <p:cTn id="25" dur="1000"/>
                                        <p:tgtEl>
                                          <p:spTgt spid="58371">
                                            <p:txEl>
                                              <p:pRg st="3" end="3"/>
                                            </p:txEl>
                                          </p:spTgt>
                                        </p:tgtEl>
                                      </p:cBhvr>
                                    </p:animEffect>
                                    <p:anim calcmode="lin" valueType="num">
                                      <p:cBhvr>
                                        <p:cTn id="26" dur="10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58371">
                                            <p:txEl>
                                              <p:pRg st="3" end="3"/>
                                            </p:txEl>
                                          </p:spTgt>
                                        </p:tgtEl>
                                        <p:attrNameLst>
                                          <p:attrName>ppt_y</p:attrName>
                                        </p:attrNameLst>
                                      </p:cBhvr>
                                      <p:tavLst>
                                        <p:tav tm="0">
                                          <p:val>
                                            <p:strVal val="#ppt_y+.1"/>
                                          </p:val>
                                        </p:tav>
                                        <p:tav tm="100000">
                                          <p:val>
                                            <p:strVal val="#ppt_y"/>
                                          </p:val>
                                        </p:tav>
                                      </p:tavLst>
                                    </p:anim>
                                  </p:childTnLst>
                                </p:cTn>
                              </p:par>
                              <p:par>
                                <p:cTn id="28" presetID="6" presetClass="entr" presetSubtype="16"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par>
                                <p:cTn id="31" presetID="6" presetClass="entr" presetSubtype="16"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xit" presetSubtype="0" fill="hold" nodeType="clickEffect">
                                  <p:stCondLst>
                                    <p:cond delay="0"/>
                                  </p:stCondLst>
                                  <p:childTnLst>
                                    <p:set>
                                      <p:cBhvr>
                                        <p:cTn id="37" dur="1" fill="hold">
                                          <p:stCondLst>
                                            <p:cond delay="0"/>
                                          </p:stCondLst>
                                        </p:cTn>
                                        <p:tgtEl>
                                          <p:spTgt spid="5"/>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7"/>
                                        </p:tgtEl>
                                        <p:attrNameLst>
                                          <p:attrName>style.visibility</p:attrName>
                                        </p:attrNameLst>
                                      </p:cBhvr>
                                      <p:to>
                                        <p:strVal val="hidden"/>
                                      </p:to>
                                    </p:set>
                                  </p:childTnLst>
                                </p:cTn>
                              </p:par>
                            </p:childTnLst>
                          </p:cTn>
                        </p:par>
                        <p:par>
                          <p:cTn id="40" fill="hold" nodeType="afterGroup">
                            <p:stCondLst>
                              <p:cond delay="0"/>
                            </p:stCondLst>
                            <p:childTnLst>
                              <p:par>
                                <p:cTn id="41" presetID="42" presetClass="entr" presetSubtype="0" fill="hold" nodeType="afterEffect">
                                  <p:stCondLst>
                                    <p:cond delay="0"/>
                                  </p:stCondLst>
                                  <p:childTnLst>
                                    <p:set>
                                      <p:cBhvr>
                                        <p:cTn id="42" dur="1" fill="hold">
                                          <p:stCondLst>
                                            <p:cond delay="0"/>
                                          </p:stCondLst>
                                        </p:cTn>
                                        <p:tgtEl>
                                          <p:spTgt spid="58371">
                                            <p:txEl>
                                              <p:pRg st="4" end="4"/>
                                            </p:txEl>
                                          </p:spTgt>
                                        </p:tgtEl>
                                        <p:attrNameLst>
                                          <p:attrName>style.visibility</p:attrName>
                                        </p:attrNameLst>
                                      </p:cBhvr>
                                      <p:to>
                                        <p:strVal val="visible"/>
                                      </p:to>
                                    </p:set>
                                    <p:animEffect transition="in" filter="fade">
                                      <p:cBhvr>
                                        <p:cTn id="43" dur="1000"/>
                                        <p:tgtEl>
                                          <p:spTgt spid="58371">
                                            <p:txEl>
                                              <p:pRg st="4" end="4"/>
                                            </p:txEl>
                                          </p:spTgt>
                                        </p:tgtEl>
                                      </p:cBhvr>
                                    </p:animEffect>
                                    <p:anim calcmode="lin" valueType="num">
                                      <p:cBhvr>
                                        <p:cTn id="44" dur="10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58371">
                                            <p:txEl>
                                              <p:pRg st="4" end="4"/>
                                            </p:txEl>
                                          </p:spTgt>
                                        </p:tgtEl>
                                        <p:attrNameLst>
                                          <p:attrName>ppt_y</p:attrName>
                                        </p:attrNameLst>
                                      </p:cBhvr>
                                      <p:tavLst>
                                        <p:tav tm="0">
                                          <p:val>
                                            <p:strVal val="#ppt_y+.1"/>
                                          </p:val>
                                        </p:tav>
                                        <p:tav tm="100000">
                                          <p:val>
                                            <p:strVal val="#ppt_y"/>
                                          </p:val>
                                        </p:tav>
                                      </p:tavLst>
                                    </p:anim>
                                  </p:childTnLst>
                                </p:cTn>
                              </p:par>
                              <p:par>
                                <p:cTn id="46" presetID="6" presetClass="entr" presetSubtype="16" fill="hold"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circle(in)">
                                      <p:cBhvr>
                                        <p:cTn id="48" dur="2000"/>
                                        <p:tgtEl>
                                          <p:spTgt spid="8"/>
                                        </p:tgtEl>
                                      </p:cBhvr>
                                    </p:animEffect>
                                  </p:childTnLst>
                                </p:cTn>
                              </p:par>
                              <p:par>
                                <p:cTn id="49" presetID="6" presetClass="entr" presetSubtype="16"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circle(in)">
                                      <p:cBhvr>
                                        <p:cTn id="51" dur="2000"/>
                                        <p:tgtEl>
                                          <p:spTgt spid="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nodeType="clickEffect">
                                  <p:stCondLst>
                                    <p:cond delay="0"/>
                                  </p:stCondLst>
                                  <p:childTnLst>
                                    <p:set>
                                      <p:cBhvr>
                                        <p:cTn id="55" dur="1" fill="hold">
                                          <p:stCondLst>
                                            <p:cond delay="0"/>
                                          </p:stCondLst>
                                        </p:cTn>
                                        <p:tgtEl>
                                          <p:spTgt spid="8"/>
                                        </p:tgtEl>
                                        <p:attrNameLst>
                                          <p:attrName>style.visibility</p:attrName>
                                        </p:attrNameLst>
                                      </p:cBhvr>
                                      <p:to>
                                        <p:strVal val="hidden"/>
                                      </p:to>
                                    </p:set>
                                  </p:childTnLst>
                                </p:cTn>
                              </p:par>
                              <p:par>
                                <p:cTn id="56" presetID="1" presetClass="exit" presetSubtype="0" fill="hold" nodeType="withEffect">
                                  <p:stCondLst>
                                    <p:cond delay="0"/>
                                  </p:stCondLst>
                                  <p:childTnLst>
                                    <p:set>
                                      <p:cBhvr>
                                        <p:cTn id="57"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ED17-F580-456E-B3E5-B7CC4DB4B16F}"/>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Compression</a:t>
            </a:r>
          </a:p>
        </p:txBody>
      </p:sp>
      <p:sp>
        <p:nvSpPr>
          <p:cNvPr id="60419" name="Content Placeholder 2"/>
          <p:cNvSpPr>
            <a:spLocks noGrp="1"/>
          </p:cNvSpPr>
          <p:nvPr>
            <p:ph idx="1"/>
          </p:nvPr>
        </p:nvSpPr>
        <p:spPr>
          <a:xfrm>
            <a:off x="857250" y="1285875"/>
            <a:ext cx="7929563" cy="5072063"/>
          </a:xfrm>
        </p:spPr>
        <p:txBody>
          <a:bodyPr/>
          <a:lstStyle/>
          <a:p>
            <a:pPr eaLnBrk="1" hangingPunct="1"/>
            <a:r>
              <a:rPr lang="en-CA" altLang="en-US" b="1" dirty="0" smtClean="0">
                <a:solidFill>
                  <a:schemeClr val="accent1"/>
                </a:solidFill>
              </a:rPr>
              <a:t>Question</a:t>
            </a:r>
            <a:r>
              <a:rPr lang="en-CA" altLang="en-US" dirty="0" smtClean="0">
                <a:solidFill>
                  <a:schemeClr val="accent1"/>
                </a:solidFill>
              </a:rPr>
              <a:t>: What things do you think we should think about optimizing to decrease video file size?</a:t>
            </a:r>
          </a:p>
          <a:p>
            <a:pPr lvl="1" eaLnBrk="1" hangingPunct="1"/>
            <a:r>
              <a:rPr lang="en-CA" altLang="en-US" dirty="0" smtClean="0"/>
              <a:t>One thing to think about: what we did to an image to make it smaller</a:t>
            </a:r>
          </a:p>
          <a:p>
            <a:pPr lvl="1" eaLnBrk="1" hangingPunct="1"/>
            <a:r>
              <a:rPr lang="en-CA" altLang="en-US" dirty="0" smtClean="0"/>
              <a:t>Another idea: think about what you could do with the frames on Ellen </a:t>
            </a:r>
            <a:r>
              <a:rPr lang="en-CA" altLang="en-US" dirty="0" err="1" smtClean="0"/>
              <a:t>Degeneres</a:t>
            </a:r>
            <a:r>
              <a:rPr lang="en-CA" altLang="en-US" dirty="0" smtClean="0"/>
              <a:t> doing an interview vs. a tennis match</a:t>
            </a:r>
          </a:p>
        </p:txBody>
      </p:sp>
      <p:grpSp>
        <p:nvGrpSpPr>
          <p:cNvPr id="60420" name="Group 14"/>
          <p:cNvGrpSpPr>
            <a:grpSpLocks/>
          </p:cNvGrpSpPr>
          <p:nvPr/>
        </p:nvGrpSpPr>
        <p:grpSpPr bwMode="auto">
          <a:xfrm>
            <a:off x="7020272" y="5013176"/>
            <a:ext cx="1643062" cy="1500187"/>
            <a:chOff x="3636963" y="2565400"/>
            <a:chExt cx="1800225" cy="1708150"/>
          </a:xfrm>
        </p:grpSpPr>
        <p:pic>
          <p:nvPicPr>
            <p:cNvPr id="60421" name="Picture 15" descr="computer_screen_coastguar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6963" y="2565400"/>
              <a:ext cx="1800225"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13">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182" y="2857496"/>
              <a:ext cx="1428760" cy="90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F0656-34B5-4784-A028-91CEE760B636}"/>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General Compression Strategies</a:t>
            </a:r>
          </a:p>
        </p:txBody>
      </p:sp>
      <p:sp>
        <p:nvSpPr>
          <p:cNvPr id="3" name="Content Placeholder 2">
            <a:extLst>
              <a:ext uri="{FF2B5EF4-FFF2-40B4-BE49-F238E27FC236}">
                <a16:creationId xmlns:a16="http://schemas.microsoft.com/office/drawing/2014/main" id="{75690DF1-BD45-4459-9141-879F0A131FFA}"/>
              </a:ext>
            </a:extLst>
          </p:cNvPr>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CA" b="1" dirty="0">
                <a:solidFill>
                  <a:schemeClr val="accent2"/>
                </a:solidFill>
              </a:rPr>
              <a:t>Lower the frame size of the video</a:t>
            </a:r>
          </a:p>
          <a:p>
            <a:pPr marL="640080" lvl="1" indent="-237744" eaLnBrk="1" fontAlgn="auto" hangingPunct="1">
              <a:spcAft>
                <a:spcPts val="0"/>
              </a:spcAft>
              <a:buFont typeface="Verdana"/>
              <a:buChar char="◦"/>
              <a:defRPr/>
            </a:pPr>
            <a:r>
              <a:rPr lang="en-CA" dirty="0"/>
              <a:t>If it was 640 by 480, change it to 320 by 240, less pixels!</a:t>
            </a:r>
          </a:p>
          <a:p>
            <a:pPr marL="365760" indent="-283464" eaLnBrk="1" fontAlgn="auto" hangingPunct="1">
              <a:spcAft>
                <a:spcPts val="0"/>
              </a:spcAft>
              <a:buFont typeface="Wingdings 2"/>
              <a:buChar char=""/>
              <a:defRPr/>
            </a:pPr>
            <a:r>
              <a:rPr lang="en-CA" b="1" dirty="0">
                <a:solidFill>
                  <a:schemeClr val="accent2"/>
                </a:solidFill>
              </a:rPr>
              <a:t>Lower the frame rate of the video</a:t>
            </a:r>
          </a:p>
          <a:p>
            <a:pPr marL="640080" lvl="1" indent="-237744" eaLnBrk="1" fontAlgn="auto" hangingPunct="1">
              <a:spcAft>
                <a:spcPts val="0"/>
              </a:spcAft>
              <a:buFont typeface="Verdana"/>
              <a:buChar char="◦"/>
              <a:defRPr/>
            </a:pPr>
            <a:r>
              <a:rPr lang="en-CA" dirty="0"/>
              <a:t>Changing the frame rate by ½ (say 20 fps to 10fps) will generally ½ the file </a:t>
            </a:r>
            <a:r>
              <a:rPr lang="en-CA" dirty="0" smtClean="0"/>
              <a:t>size (remove ½ of the frames). Common fps are 24, 30, 60</a:t>
            </a:r>
            <a:endParaRPr lang="en-CA" dirty="0"/>
          </a:p>
          <a:p>
            <a:pPr marL="640080" lvl="1" indent="-237744" eaLnBrk="1" fontAlgn="auto" hangingPunct="1">
              <a:spcAft>
                <a:spcPts val="0"/>
              </a:spcAft>
              <a:buFont typeface="Verdana"/>
              <a:buChar char="◦"/>
              <a:defRPr/>
            </a:pPr>
            <a:r>
              <a:rPr lang="en-CA" b="1" dirty="0">
                <a:solidFill>
                  <a:schemeClr val="accent1"/>
                </a:solidFill>
              </a:rPr>
              <a:t>Question</a:t>
            </a:r>
            <a:r>
              <a:rPr lang="en-CA" dirty="0">
                <a:solidFill>
                  <a:schemeClr val="accent1"/>
                </a:solidFill>
              </a:rPr>
              <a:t>: What type of video would you NOT want to do this on?</a:t>
            </a:r>
          </a:p>
          <a:p>
            <a:pPr marL="365760" indent="-283464" eaLnBrk="1" fontAlgn="auto" hangingPunct="1">
              <a:spcAft>
                <a:spcPts val="0"/>
              </a:spcAft>
              <a:buFont typeface="Wingdings 2"/>
              <a:buChar char=""/>
              <a:defRPr/>
            </a:pPr>
            <a:r>
              <a:rPr lang="en-CA" b="1" dirty="0">
                <a:solidFill>
                  <a:schemeClr val="accent2"/>
                </a:solidFill>
              </a:rPr>
              <a:t>Pick a codec that does higher compression</a:t>
            </a:r>
          </a:p>
          <a:p>
            <a:pPr marL="640080" lvl="1" indent="-237744" eaLnBrk="1" fontAlgn="auto" hangingPunct="1">
              <a:spcAft>
                <a:spcPts val="0"/>
              </a:spcAft>
              <a:buFont typeface="Verdana"/>
              <a:buChar char="◦"/>
              <a:defRPr/>
            </a:pPr>
            <a:r>
              <a:rPr lang="en-CA" b="1" dirty="0">
                <a:solidFill>
                  <a:schemeClr val="accent1"/>
                </a:solidFill>
              </a:rPr>
              <a:t>Question</a:t>
            </a:r>
            <a:r>
              <a:rPr lang="en-CA" dirty="0">
                <a:solidFill>
                  <a:schemeClr val="accent1"/>
                </a:solidFill>
              </a:rPr>
              <a:t>: What is a codec?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FC60C-5AD0-4F11-964B-BA2B66894749}"/>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Codec</a:t>
            </a:r>
          </a:p>
        </p:txBody>
      </p:sp>
      <p:sp>
        <p:nvSpPr>
          <p:cNvPr id="3" name="Content Placeholder 2">
            <a:extLst>
              <a:ext uri="{FF2B5EF4-FFF2-40B4-BE49-F238E27FC236}">
                <a16:creationId xmlns:a16="http://schemas.microsoft.com/office/drawing/2014/main" id="{454E854E-1282-4CAB-B130-5898872F2E46}"/>
              </a:ext>
            </a:extLst>
          </p:cNvPr>
          <p:cNvSpPr>
            <a:spLocks noGrp="1"/>
          </p:cNvSpPr>
          <p:nvPr>
            <p:ph idx="1"/>
          </p:nvPr>
        </p:nvSpPr>
        <p:spPr>
          <a:xfrm>
            <a:off x="857250" y="1285875"/>
            <a:ext cx="8077200" cy="5429250"/>
          </a:xfrm>
        </p:spPr>
        <p:txBody>
          <a:bodyPr>
            <a:normAutofit fontScale="85000" lnSpcReduction="20000"/>
          </a:bodyPr>
          <a:lstStyle/>
          <a:p>
            <a:pPr marL="365760" indent="-283464" eaLnBrk="1" fontAlgn="auto" hangingPunct="1">
              <a:spcAft>
                <a:spcPts val="0"/>
              </a:spcAft>
              <a:buFont typeface="Wingdings 2"/>
              <a:buChar char=""/>
              <a:defRPr/>
            </a:pPr>
            <a:r>
              <a:rPr lang="en-CA" dirty="0"/>
              <a:t>A</a:t>
            </a:r>
            <a:r>
              <a:rPr lang="en-CA" dirty="0">
                <a:solidFill>
                  <a:schemeClr val="accent2"/>
                </a:solidFill>
              </a:rPr>
              <a:t> </a:t>
            </a:r>
            <a:r>
              <a:rPr lang="en-CA" b="1" dirty="0">
                <a:solidFill>
                  <a:schemeClr val="accent2"/>
                </a:solidFill>
              </a:rPr>
              <a:t>codec</a:t>
            </a:r>
            <a:r>
              <a:rPr lang="en-CA" dirty="0">
                <a:solidFill>
                  <a:schemeClr val="accent2"/>
                </a:solidFill>
              </a:rPr>
              <a:t> </a:t>
            </a:r>
            <a:r>
              <a:rPr lang="en-CA" dirty="0"/>
              <a:t>is a piece of code that </a:t>
            </a:r>
            <a:r>
              <a:rPr lang="en-CA" b="1" dirty="0">
                <a:solidFill>
                  <a:schemeClr val="accent2"/>
                </a:solidFill>
              </a:rPr>
              <a:t>co</a:t>
            </a:r>
            <a:r>
              <a:rPr lang="en-CA" dirty="0"/>
              <a:t>mpresses video or audio as it is created (exported from the editing software) and then when displaying it to the user </a:t>
            </a:r>
            <a:r>
              <a:rPr lang="en-CA" b="1" dirty="0">
                <a:solidFill>
                  <a:schemeClr val="accent2"/>
                </a:solidFill>
              </a:rPr>
              <a:t>dec</a:t>
            </a:r>
            <a:r>
              <a:rPr lang="en-CA" dirty="0"/>
              <a:t>ompresses the video or audio (also stands for </a:t>
            </a:r>
            <a:r>
              <a:rPr lang="en-CA" b="1" dirty="0">
                <a:solidFill>
                  <a:schemeClr val="accent2"/>
                </a:solidFill>
              </a:rPr>
              <a:t>co</a:t>
            </a:r>
            <a:r>
              <a:rPr lang="en-CA" dirty="0"/>
              <a:t>der/</a:t>
            </a:r>
            <a:r>
              <a:rPr lang="en-CA" b="1" dirty="0">
                <a:solidFill>
                  <a:schemeClr val="accent2"/>
                </a:solidFill>
              </a:rPr>
              <a:t>dec</a:t>
            </a:r>
            <a:r>
              <a:rPr lang="en-CA" dirty="0"/>
              <a:t>oder)</a:t>
            </a:r>
          </a:p>
          <a:p>
            <a:pPr marL="365760" indent="-283464" eaLnBrk="1" fontAlgn="auto" hangingPunct="1">
              <a:spcAft>
                <a:spcPts val="0"/>
              </a:spcAft>
              <a:buFont typeface="Wingdings 2"/>
              <a:buChar char=""/>
              <a:defRPr/>
            </a:pPr>
            <a:r>
              <a:rPr lang="en-CA" dirty="0"/>
              <a:t>There are LOTS of </a:t>
            </a:r>
            <a:r>
              <a:rPr lang="en-CA" dirty="0" err="1"/>
              <a:t>codecs</a:t>
            </a:r>
            <a:r>
              <a:rPr lang="en-CA" dirty="0"/>
              <a:t>.  You have to use the same one to decompress that was used to compress a video</a:t>
            </a:r>
            <a:r>
              <a:rPr lang="en-CA" dirty="0" smtClean="0"/>
              <a:t>. </a:t>
            </a:r>
            <a:r>
              <a:rPr lang="en-US" u="sng" dirty="0">
                <a:hlinkClick r:id="rId3"/>
              </a:rPr>
              <a:t>https://</a:t>
            </a:r>
            <a:r>
              <a:rPr lang="en-US" u="sng" dirty="0" smtClean="0">
                <a:hlinkClick r:id="rId3"/>
              </a:rPr>
              <a:t>www.youtube.com/watch?v=GhWki9a7s18</a:t>
            </a:r>
            <a:endParaRPr lang="en-CA" dirty="0"/>
          </a:p>
          <a:p>
            <a:pPr marL="365760" indent="-283464" eaLnBrk="1" fontAlgn="auto" hangingPunct="1">
              <a:spcAft>
                <a:spcPts val="0"/>
              </a:spcAft>
              <a:buFont typeface="Wingdings 2"/>
              <a:buChar char=""/>
              <a:defRPr/>
            </a:pPr>
            <a:r>
              <a:rPr lang="en-CA" dirty="0">
                <a:hlinkClick r:id="rId4"/>
              </a:rPr>
              <a:t>Most common </a:t>
            </a:r>
            <a:r>
              <a:rPr lang="en-CA" dirty="0" err="1">
                <a:hlinkClick r:id="rId4"/>
              </a:rPr>
              <a:t>codecs</a:t>
            </a:r>
            <a:r>
              <a:rPr lang="en-CA" dirty="0">
                <a:hlinkClick r:id="rId4"/>
              </a:rPr>
              <a:t> are:</a:t>
            </a:r>
            <a:endParaRPr lang="en-CA" dirty="0"/>
          </a:p>
          <a:p>
            <a:pPr marL="640080" lvl="1" indent="-237744" eaLnBrk="1" fontAlgn="auto" hangingPunct="1">
              <a:spcAft>
                <a:spcPts val="0"/>
              </a:spcAft>
              <a:buFont typeface="Verdana"/>
              <a:buChar char="◦"/>
              <a:defRPr/>
            </a:pPr>
            <a:r>
              <a:rPr lang="en-CA" dirty="0" smtClean="0"/>
              <a:t>H.264 – the one YouTube uses </a:t>
            </a:r>
            <a:endParaRPr lang="en-CA" dirty="0"/>
          </a:p>
          <a:p>
            <a:pPr marL="640080" lvl="1" indent="-237744" eaLnBrk="1" fontAlgn="auto" hangingPunct="1">
              <a:spcAft>
                <a:spcPts val="0"/>
              </a:spcAft>
              <a:buFont typeface="Verdana"/>
              <a:buChar char="◦"/>
              <a:defRPr/>
            </a:pPr>
            <a:r>
              <a:rPr lang="en-CA" dirty="0" err="1"/>
              <a:t>DivX</a:t>
            </a:r>
            <a:endParaRPr lang="en-CA" dirty="0"/>
          </a:p>
          <a:p>
            <a:pPr marL="365760" indent="-283464" eaLnBrk="1" fontAlgn="auto" hangingPunct="1">
              <a:spcAft>
                <a:spcPts val="0"/>
              </a:spcAft>
              <a:buFont typeface="Wingdings 2"/>
              <a:buChar char=""/>
              <a:defRPr/>
            </a:pPr>
            <a:r>
              <a:rPr lang="en-CA" dirty="0"/>
              <a:t>Can sometimes get a piece of video on your machine and then not be able to play it, this is because you are missing the </a:t>
            </a:r>
            <a:r>
              <a:rPr lang="en-CA" dirty="0">
                <a:hlinkClick r:id="rId5"/>
              </a:rPr>
              <a:t>appropriate codec!</a:t>
            </a:r>
            <a:r>
              <a:rPr lang="en-CA" dirty="0"/>
              <a:t> (just watch till 2:30)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3FEC-B17E-421C-9D04-43EE6240DA27}"/>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Codec Continued</a:t>
            </a:r>
          </a:p>
        </p:txBody>
      </p:sp>
      <p:sp>
        <p:nvSpPr>
          <p:cNvPr id="3" name="Content Placeholder 2"/>
          <p:cNvSpPr>
            <a:spLocks noGrp="1"/>
          </p:cNvSpPr>
          <p:nvPr>
            <p:ph idx="1"/>
          </p:nvPr>
        </p:nvSpPr>
        <p:spPr/>
        <p:txBody>
          <a:bodyPr/>
          <a:lstStyle/>
          <a:p>
            <a:pPr eaLnBrk="1" hangingPunct="1"/>
            <a:r>
              <a:rPr lang="en-CA" altLang="en-US" smtClean="0"/>
              <a:t>For example …if you take your friend’s camera and plug it into your computer and the jpgs will display but the videos won’t play then likely:  </a:t>
            </a:r>
            <a:r>
              <a:rPr lang="en-CA" altLang="en-US" b="1" smtClean="0">
                <a:solidFill>
                  <a:schemeClr val="accent2"/>
                </a:solidFill>
              </a:rPr>
              <a:t>You are missing the codec!</a:t>
            </a:r>
          </a:p>
          <a:p>
            <a:pPr eaLnBrk="1" hangingPunct="1"/>
            <a:r>
              <a:rPr lang="en-CA" altLang="en-US" smtClean="0"/>
              <a:t>Codecs sometimes depend on the file format.</a:t>
            </a:r>
          </a:p>
          <a:p>
            <a:pPr eaLnBrk="1" hangingPunct="1"/>
            <a:r>
              <a:rPr lang="en-CA" altLang="en-US" smtClean="0"/>
              <a:t>What are the file formats available for video?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1E6042-B977-499B-BBE2-7750B1E3EE36}"/>
              </a:ext>
            </a:extLst>
          </p:cNvPr>
          <p:cNvGraphicFramePr>
            <a:graphicFrameLocks noGrp="1"/>
          </p:cNvGraphicFramePr>
          <p:nvPr/>
        </p:nvGraphicFramePr>
        <p:xfrm>
          <a:off x="714375" y="1000125"/>
          <a:ext cx="8143875" cy="5613402"/>
        </p:xfrm>
        <a:graphic>
          <a:graphicData uri="http://schemas.openxmlformats.org/drawingml/2006/table">
            <a:tbl>
              <a:tblPr firstRow="1" bandRow="1">
                <a:tableStyleId>{5C22544A-7EE6-4342-B048-85BDC9FD1C3A}</a:tableStyleId>
              </a:tblPr>
              <a:tblGrid>
                <a:gridCol w="977305">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3052564">
                  <a:extLst>
                    <a:ext uri="{9D8B030D-6E8A-4147-A177-3AD203B41FA5}">
                      <a16:colId xmlns:a16="http://schemas.microsoft.com/office/drawing/2014/main" val="20003"/>
                    </a:ext>
                  </a:extLst>
                </a:gridCol>
                <a:gridCol w="1809750">
                  <a:extLst>
                    <a:ext uri="{9D8B030D-6E8A-4147-A177-3AD203B41FA5}">
                      <a16:colId xmlns:a16="http://schemas.microsoft.com/office/drawing/2014/main" val="20004"/>
                    </a:ext>
                  </a:extLst>
                </a:gridCol>
              </a:tblGrid>
              <a:tr h="514532">
                <a:tc>
                  <a:txBody>
                    <a:bodyPr/>
                    <a:lstStyle/>
                    <a:p>
                      <a:r>
                        <a:rPr lang="en-US" sz="1400" dirty="0"/>
                        <a:t>File Type</a:t>
                      </a:r>
                    </a:p>
                  </a:txBody>
                  <a:tcPr marL="87833" marR="87833" marT="43906" marB="43906"/>
                </a:tc>
                <a:tc>
                  <a:txBody>
                    <a:bodyPr/>
                    <a:lstStyle/>
                    <a:p>
                      <a:r>
                        <a:rPr lang="en-US" sz="1400" dirty="0"/>
                        <a:t>Also known as:</a:t>
                      </a:r>
                    </a:p>
                  </a:txBody>
                  <a:tcPr marL="87833" marR="87833" marT="43906" marB="43906"/>
                </a:tc>
                <a:tc>
                  <a:txBody>
                    <a:bodyPr/>
                    <a:lstStyle/>
                    <a:p>
                      <a:r>
                        <a:rPr lang="en-US" sz="1400" dirty="0"/>
                        <a:t>Originally</a:t>
                      </a:r>
                      <a:r>
                        <a:rPr lang="en-US" sz="1400" baseline="0" dirty="0"/>
                        <a:t> created by</a:t>
                      </a:r>
                      <a:endParaRPr lang="en-US" sz="1400" dirty="0"/>
                    </a:p>
                  </a:txBody>
                  <a:tcPr marL="87833" marR="87833" marT="43906" marB="43906"/>
                </a:tc>
                <a:tc>
                  <a:txBody>
                    <a:bodyPr/>
                    <a:lstStyle/>
                    <a:p>
                      <a:r>
                        <a:rPr lang="en-US" sz="1400" dirty="0"/>
                        <a:t>More Info</a:t>
                      </a:r>
                    </a:p>
                  </a:txBody>
                  <a:tcPr marL="87833" marR="87833" marT="43906" marB="43906"/>
                </a:tc>
                <a:tc>
                  <a:txBody>
                    <a:bodyPr/>
                    <a:lstStyle/>
                    <a:p>
                      <a:r>
                        <a:rPr lang="en-US" sz="1400" dirty="0"/>
                        <a:t>Platforms</a:t>
                      </a:r>
                    </a:p>
                  </a:txBody>
                  <a:tcPr marL="87833" marR="87833" marT="43906" marB="43906"/>
                </a:tc>
                <a:extLst>
                  <a:ext uri="{0D108BD9-81ED-4DB2-BD59-A6C34878D82A}">
                    <a16:rowId xmlns:a16="http://schemas.microsoft.com/office/drawing/2014/main" val="10000"/>
                  </a:ext>
                </a:extLst>
              </a:tr>
              <a:tr h="1185092">
                <a:tc>
                  <a:txBody>
                    <a:bodyPr/>
                    <a:lstStyle/>
                    <a:p>
                      <a:r>
                        <a:rPr lang="en-US" sz="1200" dirty="0"/>
                        <a:t>.</a:t>
                      </a:r>
                      <a:r>
                        <a:rPr lang="en-US" sz="1200" dirty="0" err="1"/>
                        <a:t>mov</a:t>
                      </a:r>
                      <a:endParaRPr lang="en-US" sz="1200" dirty="0"/>
                    </a:p>
                  </a:txBody>
                  <a:tcPr marL="87833" marR="87833" marT="43906" marB="43906"/>
                </a:tc>
                <a:tc>
                  <a:txBody>
                    <a:bodyPr/>
                    <a:lstStyle/>
                    <a:p>
                      <a:r>
                        <a:rPr lang="en-US" sz="1200" dirty="0"/>
                        <a:t>QuickTime</a:t>
                      </a:r>
                      <a:r>
                        <a:rPr lang="en-US" sz="1200" baseline="0" dirty="0"/>
                        <a:t> movie</a:t>
                      </a:r>
                      <a:endParaRPr lang="en-US" sz="1200" dirty="0"/>
                    </a:p>
                  </a:txBody>
                  <a:tcPr marL="87833" marR="87833" marT="43906" marB="43906"/>
                </a:tc>
                <a:tc>
                  <a:txBody>
                    <a:bodyPr/>
                    <a:lstStyle/>
                    <a:p>
                      <a:r>
                        <a:rPr lang="en-US" sz="1200" dirty="0"/>
                        <a:t>Apple</a:t>
                      </a:r>
                    </a:p>
                  </a:txBody>
                  <a:tcPr marL="87833" marR="87833" marT="43906" marB="43906"/>
                </a:tc>
                <a:tc>
                  <a:txBody>
                    <a:bodyPr/>
                    <a:lstStyle/>
                    <a:p>
                      <a:pPr>
                        <a:buFont typeface="Arial" pitchFamily="34" charset="0"/>
                        <a:buChar char="•"/>
                      </a:pPr>
                      <a:r>
                        <a:rPr lang="en-US" sz="1200" dirty="0">
                          <a:solidFill>
                            <a:schemeClr val="tx1"/>
                          </a:solidFill>
                        </a:rPr>
                        <a:t>Also for audio</a:t>
                      </a:r>
                    </a:p>
                    <a:p>
                      <a:pPr>
                        <a:buFont typeface="Arial" pitchFamily="34" charset="0"/>
                        <a:buChar char="•"/>
                      </a:pPr>
                      <a:r>
                        <a:rPr lang="en-US" sz="1200" dirty="0">
                          <a:solidFill>
                            <a:schemeClr val="tx1"/>
                          </a:solidFill>
                        </a:rPr>
                        <a:t>Supports MIDI</a:t>
                      </a:r>
                    </a:p>
                    <a:p>
                      <a:pPr>
                        <a:buFont typeface="Arial" pitchFamily="34" charset="0"/>
                        <a:buChar char="•"/>
                      </a:pPr>
                      <a:r>
                        <a:rPr lang="en-US" sz="1200" dirty="0">
                          <a:solidFill>
                            <a:schemeClr val="tx1"/>
                          </a:solidFill>
                        </a:rPr>
                        <a:t>Streaming</a:t>
                      </a:r>
                      <a:r>
                        <a:rPr lang="en-US" sz="1200" baseline="0" dirty="0">
                          <a:solidFill>
                            <a:schemeClr val="tx1"/>
                          </a:solidFill>
                        </a:rPr>
                        <a:t> with QuickTime Streaming Server</a:t>
                      </a:r>
                    </a:p>
                    <a:p>
                      <a:pPr>
                        <a:buFont typeface="Arial" pitchFamily="34" charset="0"/>
                        <a:buChar char="•"/>
                      </a:pPr>
                      <a:r>
                        <a:rPr lang="en-US" sz="1200" baseline="0" dirty="0">
                          <a:solidFill>
                            <a:schemeClr val="tx1"/>
                          </a:solidFill>
                        </a:rPr>
                        <a:t>Can watch video as it is downloaded</a:t>
                      </a:r>
                    </a:p>
                    <a:p>
                      <a:pPr>
                        <a:buFont typeface="Arial" pitchFamily="34" charset="0"/>
                        <a:buChar char="•"/>
                      </a:pPr>
                      <a:r>
                        <a:rPr lang="en-US" sz="1200" baseline="0" dirty="0" err="1">
                          <a:solidFill>
                            <a:schemeClr val="tx1"/>
                          </a:solidFill>
                        </a:rPr>
                        <a:t>Codecs</a:t>
                      </a:r>
                      <a:r>
                        <a:rPr lang="en-US" sz="1200" baseline="0" dirty="0">
                          <a:solidFill>
                            <a:schemeClr val="tx1"/>
                          </a:solidFill>
                          <a:sym typeface="Wingdings" pitchFamily="2" charset="2"/>
                        </a:rPr>
                        <a:t> Animation, Sorenson Video, H.264, </a:t>
                      </a:r>
                      <a:r>
                        <a:rPr lang="en-US" sz="1200" baseline="0" dirty="0" err="1">
                          <a:solidFill>
                            <a:schemeClr val="tx1"/>
                          </a:solidFill>
                          <a:sym typeface="Wingdings" pitchFamily="2" charset="2"/>
                        </a:rPr>
                        <a:t>PlanarRGB</a:t>
                      </a:r>
                      <a:r>
                        <a:rPr lang="en-US" sz="1200" baseline="0" dirty="0">
                          <a:solidFill>
                            <a:schemeClr val="tx1"/>
                          </a:solidFill>
                          <a:sym typeface="Wingdings" pitchFamily="2" charset="2"/>
                        </a:rPr>
                        <a:t>, </a:t>
                      </a:r>
                      <a:r>
                        <a:rPr lang="en-US" sz="1200" baseline="0" dirty="0" err="1">
                          <a:solidFill>
                            <a:schemeClr val="tx1"/>
                          </a:solidFill>
                          <a:sym typeface="Wingdings" pitchFamily="2" charset="2"/>
                        </a:rPr>
                        <a:t>Cinepak</a:t>
                      </a:r>
                      <a:endParaRPr lang="en-US" sz="1200" dirty="0">
                        <a:solidFill>
                          <a:schemeClr val="tx1"/>
                        </a:solidFill>
                      </a:endParaRPr>
                    </a:p>
                  </a:txBody>
                  <a:tcPr marL="87833" marR="87833" marT="43906" marB="43906"/>
                </a:tc>
                <a:tc>
                  <a:txBody>
                    <a:bodyPr/>
                    <a:lstStyle/>
                    <a:p>
                      <a:r>
                        <a:rPr lang="en-US" sz="1200" dirty="0"/>
                        <a:t>Apple QuickTime</a:t>
                      </a:r>
                      <a:r>
                        <a:rPr lang="en-US" sz="1200" baseline="0" dirty="0"/>
                        <a:t> player available for Mac and Windows</a:t>
                      </a:r>
                      <a:endParaRPr lang="en-US" sz="1200" dirty="0"/>
                    </a:p>
                  </a:txBody>
                  <a:tcPr marL="87833" marR="87833" marT="43906" marB="43906"/>
                </a:tc>
                <a:extLst>
                  <a:ext uri="{0D108BD9-81ED-4DB2-BD59-A6C34878D82A}">
                    <a16:rowId xmlns:a16="http://schemas.microsoft.com/office/drawing/2014/main" val="10001"/>
                  </a:ext>
                </a:extLst>
              </a:tr>
              <a:tr h="636452">
                <a:tc>
                  <a:txBody>
                    <a:bodyPr/>
                    <a:lstStyle/>
                    <a:p>
                      <a:r>
                        <a:rPr lang="en-US" sz="1200" dirty="0"/>
                        <a:t>.</a:t>
                      </a:r>
                      <a:r>
                        <a:rPr lang="en-US" sz="1200" dirty="0" err="1"/>
                        <a:t>avi</a:t>
                      </a:r>
                      <a:endParaRPr lang="en-US" sz="1200" dirty="0"/>
                    </a:p>
                  </a:txBody>
                  <a:tcPr marL="87833" marR="87833" marT="43906" marB="43906"/>
                </a:tc>
                <a:tc>
                  <a:txBody>
                    <a:bodyPr/>
                    <a:lstStyle/>
                    <a:p>
                      <a:r>
                        <a:rPr lang="en-US" sz="1200" dirty="0"/>
                        <a:t>Audio Video</a:t>
                      </a:r>
                      <a:r>
                        <a:rPr lang="en-US" sz="1200" baseline="0" dirty="0"/>
                        <a:t> Interleave</a:t>
                      </a:r>
                      <a:endParaRPr lang="en-US" sz="1200" dirty="0"/>
                    </a:p>
                  </a:txBody>
                  <a:tcPr marL="87833" marR="87833" marT="43906" marB="43906"/>
                </a:tc>
                <a:tc>
                  <a:txBody>
                    <a:bodyPr/>
                    <a:lstStyle/>
                    <a:p>
                      <a:r>
                        <a:rPr lang="en-US" sz="1200" dirty="0"/>
                        <a:t>Intel</a:t>
                      </a:r>
                    </a:p>
                  </a:txBody>
                  <a:tcPr marL="87833" marR="87833" marT="43906" marB="43906"/>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err="1">
                          <a:solidFill>
                            <a:schemeClr val="tx1"/>
                          </a:solidFill>
                        </a:rPr>
                        <a:t>Codecs</a:t>
                      </a:r>
                      <a:r>
                        <a:rPr lang="en-US" sz="1200" baseline="0" dirty="0">
                          <a:solidFill>
                            <a:schemeClr val="tx1"/>
                          </a:solidFill>
                          <a:sym typeface="Wingdings" pitchFamily="2" charset="2"/>
                        </a:rPr>
                        <a:t> Microsoft RLE, Intel </a:t>
                      </a:r>
                      <a:r>
                        <a:rPr lang="en-US" sz="1200" baseline="0" dirty="0" err="1">
                          <a:solidFill>
                            <a:schemeClr val="tx1"/>
                          </a:solidFill>
                          <a:sym typeface="Wingdings" pitchFamily="2" charset="2"/>
                        </a:rPr>
                        <a:t>Indeo</a:t>
                      </a:r>
                      <a:r>
                        <a:rPr lang="en-US" sz="1200" baseline="0" dirty="0">
                          <a:solidFill>
                            <a:schemeClr val="tx1"/>
                          </a:solidFill>
                          <a:sym typeface="Wingdings" pitchFamily="2" charset="2"/>
                        </a:rPr>
                        <a:t> Video, </a:t>
                      </a:r>
                      <a:r>
                        <a:rPr lang="en-US" sz="1200" baseline="0" dirty="0" err="1">
                          <a:solidFill>
                            <a:schemeClr val="tx1"/>
                          </a:solidFill>
                          <a:sym typeface="Wingdings" pitchFamily="2" charset="2"/>
                        </a:rPr>
                        <a:t>Cinepak</a:t>
                      </a:r>
                      <a:endParaRPr lang="en-US" sz="1200" dirty="0">
                        <a:solidFill>
                          <a:schemeClr val="tx1"/>
                        </a:solidFill>
                      </a:endParaRPr>
                    </a:p>
                    <a:p>
                      <a:endParaRPr lang="en-US" sz="1200" dirty="0">
                        <a:solidFill>
                          <a:schemeClr val="tx1"/>
                        </a:solidFill>
                      </a:endParaRPr>
                    </a:p>
                  </a:txBody>
                  <a:tcPr marL="87833" marR="87833" marT="43906" marB="43906"/>
                </a:tc>
                <a:tc>
                  <a:txBody>
                    <a:bodyPr/>
                    <a:lstStyle/>
                    <a:p>
                      <a:r>
                        <a:rPr lang="en-US" sz="1200" dirty="0"/>
                        <a:t>Mostly</a:t>
                      </a:r>
                      <a:r>
                        <a:rPr lang="en-US" sz="1200" baseline="0" dirty="0"/>
                        <a:t> Windows but Apple QuickTime player can play </a:t>
                      </a:r>
                      <a:r>
                        <a:rPr lang="en-US" sz="1200" baseline="0" dirty="0" err="1"/>
                        <a:t>avi</a:t>
                      </a:r>
                      <a:r>
                        <a:rPr lang="en-US" sz="1200" baseline="0" dirty="0"/>
                        <a:t> files</a:t>
                      </a:r>
                      <a:endParaRPr lang="en-US" sz="1200" dirty="0"/>
                    </a:p>
                  </a:txBody>
                  <a:tcPr marL="87833" marR="87833" marT="43906" marB="43906"/>
                </a:tc>
                <a:extLst>
                  <a:ext uri="{0D108BD9-81ED-4DB2-BD59-A6C34878D82A}">
                    <a16:rowId xmlns:a16="http://schemas.microsoft.com/office/drawing/2014/main" val="10002"/>
                  </a:ext>
                </a:extLst>
              </a:tr>
              <a:tr h="819332">
                <a:tc>
                  <a:txBody>
                    <a:bodyPr/>
                    <a:lstStyle/>
                    <a:p>
                      <a:r>
                        <a:rPr lang="en-US" sz="1200" dirty="0"/>
                        <a:t>.</a:t>
                      </a:r>
                      <a:r>
                        <a:rPr lang="en-US" sz="1200" dirty="0" err="1"/>
                        <a:t>rm</a:t>
                      </a:r>
                      <a:endParaRPr lang="en-US" sz="1200" dirty="0"/>
                    </a:p>
                  </a:txBody>
                  <a:tcPr marL="87833" marR="87833" marT="43906" marB="43906"/>
                </a:tc>
                <a:tc>
                  <a:txBody>
                    <a:bodyPr/>
                    <a:lstStyle/>
                    <a:p>
                      <a:r>
                        <a:rPr lang="en-US" sz="1200" dirty="0"/>
                        <a:t>Real</a:t>
                      </a:r>
                      <a:r>
                        <a:rPr lang="en-US" sz="1200" baseline="0" dirty="0"/>
                        <a:t> Video</a:t>
                      </a:r>
                      <a:endParaRPr lang="en-US" sz="1200" dirty="0"/>
                    </a:p>
                  </a:txBody>
                  <a:tcPr marL="87833" marR="87833" marT="43906" marB="43906"/>
                </a:tc>
                <a:tc>
                  <a:txBody>
                    <a:bodyPr/>
                    <a:lstStyle/>
                    <a:p>
                      <a:r>
                        <a:rPr lang="en-US" sz="1200" dirty="0"/>
                        <a:t>Real Systems</a:t>
                      </a:r>
                    </a:p>
                  </a:txBody>
                  <a:tcPr marL="87833" marR="87833" marT="43906" marB="43906"/>
                </a:tc>
                <a:tc>
                  <a:txBody>
                    <a:bodyPr/>
                    <a:lstStyle/>
                    <a:p>
                      <a:pPr>
                        <a:buFont typeface="Arial" pitchFamily="34" charset="0"/>
                        <a:buChar char="•"/>
                      </a:pPr>
                      <a:r>
                        <a:rPr lang="en-US" sz="1200" dirty="0">
                          <a:solidFill>
                            <a:schemeClr val="tx1"/>
                          </a:solidFill>
                        </a:rPr>
                        <a:t>High compression</a:t>
                      </a:r>
                    </a:p>
                    <a:p>
                      <a:pPr>
                        <a:buFont typeface="Arial" pitchFamily="34" charset="0"/>
                        <a:buChar char="•"/>
                      </a:pPr>
                      <a:r>
                        <a:rPr lang="en-US" sz="1200" dirty="0">
                          <a:solidFill>
                            <a:schemeClr val="tx1"/>
                          </a:solidFill>
                        </a:rPr>
                        <a:t>Pick compression based on connection speed</a:t>
                      </a:r>
                    </a:p>
                    <a:p>
                      <a:pPr>
                        <a:buFont typeface="Arial" pitchFamily="34" charset="0"/>
                        <a:buChar char="•"/>
                      </a:pPr>
                      <a:r>
                        <a:rPr lang="en-US" sz="1200" dirty="0">
                          <a:solidFill>
                            <a:schemeClr val="tx1"/>
                          </a:solidFill>
                        </a:rPr>
                        <a:t>Can</a:t>
                      </a:r>
                      <a:r>
                        <a:rPr lang="en-US" sz="1200" baseline="0" dirty="0">
                          <a:solidFill>
                            <a:schemeClr val="tx1"/>
                          </a:solidFill>
                        </a:rPr>
                        <a:t> stream with Real Server</a:t>
                      </a:r>
                    </a:p>
                    <a:p>
                      <a:pPr>
                        <a:buFont typeface="Arial" pitchFamily="34" charset="0"/>
                        <a:buChar char="•"/>
                      </a:pPr>
                      <a:r>
                        <a:rPr lang="en-US" sz="1200" baseline="0" dirty="0">
                          <a:solidFill>
                            <a:schemeClr val="tx1"/>
                          </a:solidFill>
                        </a:rPr>
                        <a:t>Need for speed often compromises quality</a:t>
                      </a:r>
                      <a:endParaRPr lang="en-US" sz="1200" dirty="0">
                        <a:solidFill>
                          <a:schemeClr val="tx1"/>
                        </a:solidFill>
                      </a:endParaRPr>
                    </a:p>
                  </a:txBody>
                  <a:tcPr marL="87833" marR="87833" marT="43906" marB="43906"/>
                </a:tc>
                <a:tc>
                  <a:txBody>
                    <a:bodyPr/>
                    <a:lstStyle/>
                    <a:p>
                      <a:r>
                        <a:rPr lang="en-US" sz="1200" dirty="0"/>
                        <a:t>Cross</a:t>
                      </a:r>
                      <a:r>
                        <a:rPr lang="en-US" sz="1200" baseline="0" dirty="0"/>
                        <a:t> platform</a:t>
                      </a:r>
                    </a:p>
                    <a:p>
                      <a:r>
                        <a:rPr lang="en-US" sz="1200" baseline="0" dirty="0"/>
                        <a:t>Need Real Player</a:t>
                      </a:r>
                      <a:endParaRPr lang="en-US" sz="1200" dirty="0"/>
                    </a:p>
                  </a:txBody>
                  <a:tcPr marL="87833" marR="87833" marT="43906" marB="43906"/>
                </a:tc>
                <a:extLst>
                  <a:ext uri="{0D108BD9-81ED-4DB2-BD59-A6C34878D82A}">
                    <a16:rowId xmlns:a16="http://schemas.microsoft.com/office/drawing/2014/main" val="10003"/>
                  </a:ext>
                </a:extLst>
              </a:tr>
              <a:tr h="453572">
                <a:tc>
                  <a:txBody>
                    <a:bodyPr/>
                    <a:lstStyle/>
                    <a:p>
                      <a:r>
                        <a:rPr lang="en-US" sz="1200" dirty="0"/>
                        <a:t>.</a:t>
                      </a:r>
                      <a:r>
                        <a:rPr lang="en-US" sz="1200" dirty="0" err="1"/>
                        <a:t>wmv</a:t>
                      </a:r>
                      <a:endParaRPr lang="en-US" sz="1200" dirty="0"/>
                    </a:p>
                  </a:txBody>
                  <a:tcPr marL="87833" marR="87833" marT="43906" marB="43906"/>
                </a:tc>
                <a:tc>
                  <a:txBody>
                    <a:bodyPr/>
                    <a:lstStyle/>
                    <a:p>
                      <a:r>
                        <a:rPr lang="en-US" sz="1200" dirty="0"/>
                        <a:t>Windows Media</a:t>
                      </a:r>
                    </a:p>
                  </a:txBody>
                  <a:tcPr marL="87833" marR="87833" marT="43906" marB="43906"/>
                </a:tc>
                <a:tc>
                  <a:txBody>
                    <a:bodyPr/>
                    <a:lstStyle/>
                    <a:p>
                      <a:r>
                        <a:rPr lang="en-US" sz="1200" dirty="0"/>
                        <a:t>Microsoft</a:t>
                      </a:r>
                    </a:p>
                  </a:txBody>
                  <a:tcPr marL="87833" marR="87833" marT="43906" marB="43906"/>
                </a:tc>
                <a:tc>
                  <a:txBody>
                    <a:bodyPr/>
                    <a:lstStyle/>
                    <a:p>
                      <a:pPr>
                        <a:buFont typeface="Arial" pitchFamily="34" charset="0"/>
                        <a:buChar char="•"/>
                      </a:pPr>
                      <a:r>
                        <a:rPr lang="en-US" sz="1200" dirty="0">
                          <a:solidFill>
                            <a:schemeClr val="tx1"/>
                          </a:solidFill>
                        </a:rPr>
                        <a:t>Good compression</a:t>
                      </a:r>
                    </a:p>
                  </a:txBody>
                  <a:tcPr marL="87833" marR="87833" marT="43906" marB="43906"/>
                </a:tc>
                <a:tc>
                  <a:txBody>
                    <a:bodyPr/>
                    <a:lstStyle/>
                    <a:p>
                      <a:r>
                        <a:rPr lang="en-US" sz="1200" dirty="0"/>
                        <a:t>Used with Windows</a:t>
                      </a:r>
                      <a:r>
                        <a:rPr lang="en-US" sz="1200" baseline="0" dirty="0"/>
                        <a:t> Media Player</a:t>
                      </a:r>
                      <a:endParaRPr lang="en-US" sz="1200" dirty="0"/>
                    </a:p>
                  </a:txBody>
                  <a:tcPr marL="87833" marR="87833" marT="43906" marB="43906"/>
                </a:tc>
                <a:extLst>
                  <a:ext uri="{0D108BD9-81ED-4DB2-BD59-A6C34878D82A}">
                    <a16:rowId xmlns:a16="http://schemas.microsoft.com/office/drawing/2014/main" val="10004"/>
                  </a:ext>
                </a:extLst>
              </a:tr>
              <a:tr h="1002210">
                <a:tc>
                  <a:txBody>
                    <a:bodyPr/>
                    <a:lstStyle/>
                    <a:p>
                      <a:r>
                        <a:rPr lang="en-US" sz="1200" dirty="0"/>
                        <a:t>.mpg</a:t>
                      </a:r>
                    </a:p>
                    <a:p>
                      <a:r>
                        <a:rPr lang="en-US" sz="1200" dirty="0"/>
                        <a:t>.mpeg</a:t>
                      </a:r>
                    </a:p>
                    <a:p>
                      <a:r>
                        <a:rPr lang="en-US" sz="1200" dirty="0"/>
                        <a:t>.mp4 (container)</a:t>
                      </a:r>
                    </a:p>
                  </a:txBody>
                  <a:tcPr marL="87833" marR="87833" marT="43906" marB="43906"/>
                </a:tc>
                <a:tc>
                  <a:txBody>
                    <a:bodyPr/>
                    <a:lstStyle/>
                    <a:p>
                      <a:r>
                        <a:rPr lang="en-US" sz="1200" dirty="0"/>
                        <a:t>MPEG</a:t>
                      </a:r>
                    </a:p>
                  </a:txBody>
                  <a:tcPr marL="87833" marR="87833" marT="43906" marB="43906"/>
                </a:tc>
                <a:tc>
                  <a:txBody>
                    <a:bodyPr/>
                    <a:lstStyle/>
                    <a:p>
                      <a:r>
                        <a:rPr lang="en-US" sz="1200" dirty="0"/>
                        <a:t>Motion Picture Experts Group</a:t>
                      </a:r>
                    </a:p>
                  </a:txBody>
                  <a:tcPr marL="87833" marR="87833" marT="43906" marB="43906"/>
                </a:tc>
                <a:tc>
                  <a:txBody>
                    <a:bodyPr/>
                    <a:lstStyle/>
                    <a:p>
                      <a:pPr>
                        <a:buFont typeface="Arial" pitchFamily="34" charset="0"/>
                        <a:buChar char="•"/>
                      </a:pPr>
                      <a:r>
                        <a:rPr kumimoji="0" lang="en-US" sz="1200" b="0" i="0" u="none" strike="noStrike" cap="none" normalizeH="0" baseline="0" dirty="0">
                          <a:ln>
                            <a:noFill/>
                          </a:ln>
                          <a:solidFill>
                            <a:schemeClr val="tx1"/>
                          </a:solidFill>
                          <a:effectLst/>
                          <a:latin typeface="Arial" charset="0"/>
                          <a:ea typeface="MS Gothic" pitchFamily="49" charset="-128"/>
                        </a:rPr>
                        <a:t>mpeg-1</a:t>
                      </a:r>
                      <a:r>
                        <a:rPr kumimoji="0" lang="en-US" sz="1200" b="0" i="0" u="none" strike="noStrike" cap="none" normalizeH="0" baseline="0" dirty="0">
                          <a:ln>
                            <a:noFill/>
                          </a:ln>
                          <a:solidFill>
                            <a:schemeClr val="tx1"/>
                          </a:solidFill>
                          <a:effectLst/>
                          <a:latin typeface="Arial" charset="0"/>
                          <a:ea typeface="MS Gothic" pitchFamily="49" charset="-128"/>
                          <a:sym typeface="Wingdings" pitchFamily="2" charset="2"/>
                        </a:rPr>
                        <a:t> VCD, </a:t>
                      </a:r>
                    </a:p>
                    <a:p>
                      <a:pPr>
                        <a:buFont typeface="Arial" pitchFamily="34" charset="0"/>
                        <a:buChar char="•"/>
                      </a:pPr>
                      <a:r>
                        <a:rPr kumimoji="0" lang="en-US" sz="1200" b="0" i="0" u="none" strike="noStrike" cap="none" normalizeH="0" baseline="0" dirty="0">
                          <a:ln>
                            <a:noFill/>
                          </a:ln>
                          <a:solidFill>
                            <a:schemeClr val="tx1"/>
                          </a:solidFill>
                          <a:effectLst/>
                          <a:latin typeface="Arial" charset="0"/>
                          <a:ea typeface="MS Gothic" pitchFamily="49" charset="-128"/>
                          <a:sym typeface="Wingdings" pitchFamily="2" charset="2"/>
                        </a:rPr>
                        <a:t>mpeg-2 DVD  </a:t>
                      </a:r>
                      <a:r>
                        <a:rPr kumimoji="0" lang="en-US" sz="1200" b="1" i="0" u="none" strike="noStrike" cap="none" normalizeH="0" baseline="0" dirty="0">
                          <a:ln>
                            <a:noFill/>
                          </a:ln>
                          <a:solidFill>
                            <a:schemeClr val="tx1"/>
                          </a:solidFill>
                          <a:effectLst/>
                          <a:latin typeface="Arial" charset="0"/>
                          <a:ea typeface="MS Gothic" pitchFamily="49" charset="-128"/>
                          <a:sym typeface="Wingdings" pitchFamily="2" charset="2"/>
                        </a:rPr>
                        <a:t>MUST USE THIS! </a:t>
                      </a:r>
                    </a:p>
                    <a:p>
                      <a:pPr>
                        <a:buFont typeface="Arial" pitchFamily="34" charset="0"/>
                        <a:buChar char="•"/>
                      </a:pPr>
                      <a:r>
                        <a:rPr kumimoji="0" lang="en-US" sz="1200" b="0" i="0" u="none" strike="noStrike" cap="none" normalizeH="0" baseline="0" dirty="0">
                          <a:ln>
                            <a:noFill/>
                          </a:ln>
                          <a:solidFill>
                            <a:schemeClr val="tx1"/>
                          </a:solidFill>
                          <a:effectLst/>
                          <a:latin typeface="Arial" charset="0"/>
                          <a:ea typeface="MS Gothic" pitchFamily="49" charset="-128"/>
                          <a:sym typeface="Wingdings" pitchFamily="2" charset="2"/>
                        </a:rPr>
                        <a:t>mpeg-4 often use hand held devices (heavily compressed) and good for HDTV</a:t>
                      </a:r>
                      <a:endParaRPr lang="en-US" sz="1200" dirty="0">
                        <a:solidFill>
                          <a:schemeClr val="tx1"/>
                        </a:solidFill>
                      </a:endParaRPr>
                    </a:p>
                  </a:txBody>
                  <a:tcPr marL="87833" marR="87833" marT="43906" marB="43906"/>
                </a:tc>
                <a:tc>
                  <a:txBody>
                    <a:bodyPr/>
                    <a:lstStyle/>
                    <a:p>
                      <a:r>
                        <a:rPr lang="en-US" sz="1200" dirty="0"/>
                        <a:t>Cross Platform</a:t>
                      </a:r>
                    </a:p>
                  </a:txBody>
                  <a:tcPr marL="87833" marR="87833" marT="43906" marB="43906"/>
                </a:tc>
                <a:extLst>
                  <a:ext uri="{0D108BD9-81ED-4DB2-BD59-A6C34878D82A}">
                    <a16:rowId xmlns:a16="http://schemas.microsoft.com/office/drawing/2014/main" val="10005"/>
                  </a:ext>
                </a:extLst>
              </a:tr>
              <a:tr h="1002212">
                <a:tc>
                  <a:txBody>
                    <a:bodyPr/>
                    <a:lstStyle/>
                    <a:p>
                      <a:r>
                        <a:rPr lang="en-US" sz="1200" dirty="0"/>
                        <a:t>.</a:t>
                      </a:r>
                      <a:r>
                        <a:rPr lang="en-US" sz="1200" dirty="0" err="1"/>
                        <a:t>flv</a:t>
                      </a:r>
                      <a:endParaRPr lang="en-US" sz="1200" dirty="0"/>
                    </a:p>
                  </a:txBody>
                  <a:tcPr marL="87833" marR="87833" marT="43906" marB="43906"/>
                </a:tc>
                <a:tc>
                  <a:txBody>
                    <a:bodyPr/>
                    <a:lstStyle/>
                    <a:p>
                      <a:r>
                        <a:rPr lang="en-US" sz="1200" dirty="0"/>
                        <a:t>Flash Video, f4v</a:t>
                      </a:r>
                    </a:p>
                  </a:txBody>
                  <a:tcPr marL="87833" marR="87833" marT="43906" marB="43906"/>
                </a:tc>
                <a:tc>
                  <a:txBody>
                    <a:bodyPr/>
                    <a:lstStyle/>
                    <a:p>
                      <a:r>
                        <a:rPr lang="en-US" sz="1200" dirty="0"/>
                        <a:t>Adobe</a:t>
                      </a:r>
                    </a:p>
                  </a:txBody>
                  <a:tcPr marL="87833" marR="87833" marT="43906" marB="43906"/>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Progressive download from </a:t>
                      </a:r>
                      <a:r>
                        <a:rPr lang="en-US" sz="1200" baseline="0" dirty="0" err="1"/>
                        <a:t>webserver</a:t>
                      </a:r>
                      <a:endParaRPr lang="en-US" sz="1200" baseline="0" dirty="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a:t>Can be streamed with Adobe Flash Media Server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err="1"/>
                        <a:t>Codecs</a:t>
                      </a:r>
                      <a:r>
                        <a:rPr lang="en-US" sz="1200" baseline="0" dirty="0">
                          <a:sym typeface="Wingdings" pitchFamily="2" charset="2"/>
                        </a:rPr>
                        <a:t> Sorenson Spark, On2 VP6 (can have transparent video), H.264</a:t>
                      </a:r>
                      <a:endParaRPr lang="en-US" sz="1200" dirty="0"/>
                    </a:p>
                  </a:txBody>
                  <a:tcPr marL="87833" marR="87833" marT="43906" marB="43906"/>
                </a:tc>
                <a:tc>
                  <a:txBody>
                    <a:bodyPr/>
                    <a:lstStyle/>
                    <a:p>
                      <a:r>
                        <a:rPr lang="en-US" sz="1200" dirty="0"/>
                        <a:t>Cross Platform</a:t>
                      </a:r>
                    </a:p>
                    <a:p>
                      <a:r>
                        <a:rPr lang="en-US" sz="1200" dirty="0"/>
                        <a:t>Need Flash Player to play a SWF</a:t>
                      </a:r>
                      <a:r>
                        <a:rPr lang="en-US" sz="1200" baseline="0" dirty="0"/>
                        <a:t> file that holds the </a:t>
                      </a:r>
                      <a:r>
                        <a:rPr lang="en-US" sz="1200" baseline="0" dirty="0" err="1"/>
                        <a:t>flv</a:t>
                      </a:r>
                      <a:r>
                        <a:rPr lang="en-US" sz="1200" baseline="0" dirty="0"/>
                        <a:t> file</a:t>
                      </a:r>
                      <a:endParaRPr lang="en-US" sz="1200" dirty="0"/>
                    </a:p>
                  </a:txBody>
                  <a:tcPr marL="87833" marR="87833" marT="43906" marB="43906"/>
                </a:tc>
                <a:extLst>
                  <a:ext uri="{0D108BD9-81ED-4DB2-BD59-A6C34878D82A}">
                    <a16:rowId xmlns:a16="http://schemas.microsoft.com/office/drawing/2014/main" val="10006"/>
                  </a:ext>
                </a:extLst>
              </a:tr>
            </a:tbl>
          </a:graphicData>
        </a:graphic>
      </p:graphicFrame>
      <p:sp>
        <p:nvSpPr>
          <p:cNvPr id="6" name="Title 5">
            <a:extLst>
              <a:ext uri="{FF2B5EF4-FFF2-40B4-BE49-F238E27FC236}">
                <a16:creationId xmlns:a16="http://schemas.microsoft.com/office/drawing/2014/main" id="{027E4E31-4811-4BA2-A4CC-CC0AB3FEA549}"/>
              </a:ext>
            </a:extLst>
          </p:cNvPr>
          <p:cNvSpPr>
            <a:spLocks noGrp="1"/>
          </p:cNvSpPr>
          <p:nvPr>
            <p:ph type="title"/>
          </p:nvPr>
        </p:nvSpPr>
        <p:spPr>
          <a:xfrm>
            <a:off x="1071563" y="0"/>
            <a:ext cx="7497762" cy="1143000"/>
          </a:xfrm>
        </p:spPr>
        <p:txBody>
          <a:bodyPr/>
          <a:lstStyle/>
          <a:p>
            <a:pPr eaLnBrk="1" fontAlgn="auto" hangingPunct="1">
              <a:spcAft>
                <a:spcPts val="0"/>
              </a:spcAft>
              <a:defRPr/>
            </a:pPr>
            <a:r>
              <a:rPr lang="en-CA" dirty="0">
                <a:solidFill>
                  <a:schemeClr val="tx2">
                    <a:satMod val="130000"/>
                  </a:schemeClr>
                </a:solidFill>
              </a:rPr>
              <a:t>Video File Formats</a:t>
            </a:r>
          </a:p>
        </p:txBody>
      </p:sp>
      <p:sp>
        <p:nvSpPr>
          <p:cNvPr id="2" name="Line Callout 2 1"/>
          <p:cNvSpPr/>
          <p:nvPr/>
        </p:nvSpPr>
        <p:spPr>
          <a:xfrm>
            <a:off x="2555875" y="3068638"/>
            <a:ext cx="2879725" cy="1584325"/>
          </a:xfrm>
          <a:prstGeom prst="borderCallout2">
            <a:avLst>
              <a:gd name="adj1" fmla="val 18750"/>
              <a:gd name="adj2" fmla="val -8333"/>
              <a:gd name="adj3" fmla="val 18750"/>
              <a:gd name="adj4" fmla="val -16667"/>
              <a:gd name="adj5" fmla="val 127237"/>
              <a:gd name="adj6" fmla="val -4903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.mp4 is by far the most common now.  Used by YouTube</a:t>
            </a:r>
          </a:p>
        </p:txBody>
      </p:sp>
      <p:sp>
        <p:nvSpPr>
          <p:cNvPr id="7" name="Line Callout 2 6"/>
          <p:cNvSpPr/>
          <p:nvPr/>
        </p:nvSpPr>
        <p:spPr>
          <a:xfrm>
            <a:off x="3851275" y="4837113"/>
            <a:ext cx="2881313" cy="1584325"/>
          </a:xfrm>
          <a:prstGeom prst="borderCallout2">
            <a:avLst>
              <a:gd name="adj1" fmla="val 18750"/>
              <a:gd name="adj2" fmla="val -8333"/>
              <a:gd name="adj3" fmla="val 18750"/>
              <a:gd name="adj4" fmla="val -16667"/>
              <a:gd name="adj5" fmla="val 58463"/>
              <a:gd name="adj6" fmla="val -953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Flash video is becoming obsolete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12EA-0381-4B5F-8AEB-A12C28862FFC}"/>
              </a:ext>
            </a:extLst>
          </p:cNvPr>
          <p:cNvSpPr>
            <a:spLocks noGrp="1"/>
          </p:cNvSpPr>
          <p:nvPr>
            <p:ph type="title"/>
          </p:nvPr>
        </p:nvSpPr>
        <p:spPr>
          <a:xfrm>
            <a:off x="684213" y="0"/>
            <a:ext cx="8072437" cy="1143000"/>
          </a:xfrm>
        </p:spPr>
        <p:txBody>
          <a:bodyPr/>
          <a:lstStyle/>
          <a:p>
            <a:pPr eaLnBrk="1" fontAlgn="auto" hangingPunct="1">
              <a:spcAft>
                <a:spcPts val="0"/>
              </a:spcAft>
              <a:defRPr/>
            </a:pPr>
            <a:r>
              <a:rPr lang="en-CA" dirty="0">
                <a:solidFill>
                  <a:schemeClr val="tx2">
                    <a:satMod val="130000"/>
                  </a:schemeClr>
                </a:solidFill>
              </a:rPr>
              <a:t>Compression Strategies Continued</a:t>
            </a:r>
          </a:p>
        </p:txBody>
      </p:sp>
      <p:sp>
        <p:nvSpPr>
          <p:cNvPr id="3" name="Content Placeholder 2"/>
          <p:cNvSpPr>
            <a:spLocks noGrp="1"/>
          </p:cNvSpPr>
          <p:nvPr>
            <p:ph idx="1"/>
          </p:nvPr>
        </p:nvSpPr>
        <p:spPr>
          <a:xfrm>
            <a:off x="468313" y="908050"/>
            <a:ext cx="8462962" cy="3656013"/>
          </a:xfrm>
        </p:spPr>
        <p:txBody>
          <a:bodyPr/>
          <a:lstStyle/>
          <a:p>
            <a:pPr eaLnBrk="1" hangingPunct="1"/>
            <a:r>
              <a:rPr lang="en-CA" altLang="en-US" b="1" smtClean="0">
                <a:solidFill>
                  <a:schemeClr val="accent2"/>
                </a:solidFill>
              </a:rPr>
              <a:t>Pick a codec that does higher compression</a:t>
            </a:r>
          </a:p>
          <a:p>
            <a:pPr lvl="1" eaLnBrk="1" hangingPunct="1"/>
            <a:r>
              <a:rPr lang="en-CA" altLang="en-US" smtClean="0"/>
              <a:t>QuickTime and AVI use different codecs so you can pick one that gives better compression.</a:t>
            </a:r>
          </a:p>
          <a:p>
            <a:pPr lvl="1" eaLnBrk="1" hangingPunct="1"/>
            <a:r>
              <a:rPr lang="en-CA" altLang="en-US" smtClean="0">
                <a:hlinkClick r:id="rId2"/>
              </a:rPr>
              <a:t>Watch this.</a:t>
            </a:r>
            <a:endParaRPr lang="en-CA" altLang="en-US" smtClean="0"/>
          </a:p>
          <a:p>
            <a:pPr eaLnBrk="1" hangingPunct="1"/>
            <a:r>
              <a:rPr lang="en-CA" altLang="en-US" b="1" smtClean="0">
                <a:solidFill>
                  <a:schemeClr val="accent2"/>
                </a:solidFill>
              </a:rPr>
              <a:t>Lower the picture quality of the video</a:t>
            </a:r>
          </a:p>
          <a:p>
            <a:pPr lvl="1" eaLnBrk="1" hangingPunct="1"/>
            <a:r>
              <a:rPr lang="en-CA" altLang="en-US" smtClean="0"/>
              <a:t>Sorenson codec lets you set a limit on the data rate</a:t>
            </a:r>
          </a:p>
          <a:p>
            <a:pPr lvl="1" eaLnBrk="1" hangingPunct="1"/>
            <a:r>
              <a:rPr lang="en-CA" altLang="en-US" smtClean="0"/>
              <a:t>H.264 is currently the most widely used</a:t>
            </a:r>
          </a:p>
          <a:p>
            <a:pPr lvl="1" eaLnBrk="1" hangingPunct="1"/>
            <a:r>
              <a:rPr lang="en-CA" altLang="en-US" smtClean="0"/>
              <a:t>Some let you set the quality: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3357563"/>
            <a:ext cx="5360988"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1F036-AC03-49A0-9D49-894735DE2AD3}"/>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Compression Strategies Continued</a:t>
            </a:r>
          </a:p>
        </p:txBody>
      </p:sp>
      <p:sp>
        <p:nvSpPr>
          <p:cNvPr id="3" name="Content Placeholder 2"/>
          <p:cNvSpPr>
            <a:spLocks noGrp="1"/>
          </p:cNvSpPr>
          <p:nvPr>
            <p:ph idx="1"/>
          </p:nvPr>
        </p:nvSpPr>
        <p:spPr/>
        <p:txBody>
          <a:bodyPr/>
          <a:lstStyle/>
          <a:p>
            <a:pPr eaLnBrk="1" hangingPunct="1"/>
            <a:r>
              <a:rPr lang="en-CA" altLang="en-US" b="1" smtClean="0">
                <a:solidFill>
                  <a:schemeClr val="accent2"/>
                </a:solidFill>
              </a:rPr>
              <a:t>Lower the color depth</a:t>
            </a:r>
          </a:p>
          <a:p>
            <a:pPr lvl="1" eaLnBrk="1" hangingPunct="1"/>
            <a:r>
              <a:rPr lang="en-CA" altLang="en-US" smtClean="0"/>
              <a:t>Not popular because video looks best at 24bit color (unless it is a cartoon)</a:t>
            </a:r>
          </a:p>
          <a:p>
            <a:pPr lvl="1" eaLnBrk="1" hangingPunct="1"/>
            <a:r>
              <a:rPr lang="en-CA" altLang="en-US" smtClean="0"/>
              <a:t>Some compressors won’t compress color</a:t>
            </a:r>
          </a:p>
          <a:p>
            <a:pPr eaLnBrk="1" hangingPunct="1"/>
            <a:r>
              <a:rPr lang="en-CA" altLang="en-US" b="1" smtClean="0">
                <a:solidFill>
                  <a:schemeClr val="accent2"/>
                </a:solidFill>
              </a:rPr>
              <a:t>Play with the audio</a:t>
            </a:r>
          </a:p>
          <a:p>
            <a:pPr lvl="1" eaLnBrk="1" hangingPunct="1"/>
            <a:r>
              <a:rPr lang="en-CA" altLang="en-US" smtClean="0"/>
              <a:t>Unfortunately the audio is usually not the problem so compressing it more won’t usually help much!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B9B36-60D6-4117-9264-EA5BF6EE2F62}"/>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Compression Concepts</a:t>
            </a:r>
          </a:p>
        </p:txBody>
      </p:sp>
      <p:sp>
        <p:nvSpPr>
          <p:cNvPr id="3" name="Content Placeholder 2">
            <a:extLst>
              <a:ext uri="{FF2B5EF4-FFF2-40B4-BE49-F238E27FC236}">
                <a16:creationId xmlns:a16="http://schemas.microsoft.com/office/drawing/2014/main" id="{0F0896A3-DA69-4075-804D-C3156050B363}"/>
              </a:ext>
            </a:extLst>
          </p:cNvPr>
          <p:cNvSpPr>
            <a:spLocks noGrp="1"/>
          </p:cNvSpPr>
          <p:nvPr>
            <p:ph idx="1"/>
          </p:nvPr>
        </p:nvSpPr>
        <p:spPr>
          <a:xfrm>
            <a:off x="857250" y="1285875"/>
            <a:ext cx="8077200" cy="5572125"/>
          </a:xfrm>
        </p:spPr>
        <p:txBody>
          <a:bodyPr>
            <a:normAutofit fontScale="85000" lnSpcReduction="20000"/>
          </a:bodyPr>
          <a:lstStyle/>
          <a:p>
            <a:pPr marL="365760" indent="-283464" eaLnBrk="1" fontAlgn="auto" hangingPunct="1">
              <a:spcAft>
                <a:spcPts val="0"/>
              </a:spcAft>
              <a:buFont typeface="Wingdings 2"/>
              <a:buChar char=""/>
              <a:defRPr/>
            </a:pPr>
            <a:r>
              <a:rPr lang="en-CA" b="1" dirty="0">
                <a:solidFill>
                  <a:schemeClr val="accent2"/>
                </a:solidFill>
              </a:rPr>
              <a:t>Temporal Compression vs. Spatial Compression</a:t>
            </a:r>
            <a:r>
              <a:rPr lang="en-CA" dirty="0">
                <a:solidFill>
                  <a:schemeClr val="accent2"/>
                </a:solidFill>
              </a:rPr>
              <a:t>:</a:t>
            </a:r>
          </a:p>
          <a:p>
            <a:pPr marL="640080" lvl="1" indent="-237744" eaLnBrk="1" fontAlgn="auto" hangingPunct="1">
              <a:spcAft>
                <a:spcPts val="0"/>
              </a:spcAft>
              <a:buFont typeface="Verdana"/>
              <a:buChar char="◦"/>
              <a:defRPr/>
            </a:pPr>
            <a:r>
              <a:rPr lang="en-CA" b="1" dirty="0"/>
              <a:t>Spatial</a:t>
            </a:r>
          </a:p>
          <a:p>
            <a:pPr marL="886968" lvl="2" eaLnBrk="1" fontAlgn="auto" hangingPunct="1">
              <a:spcAft>
                <a:spcPts val="0"/>
              </a:spcAft>
              <a:buFont typeface="Wingdings 2"/>
              <a:buChar char=""/>
              <a:defRPr/>
            </a:pPr>
            <a:r>
              <a:rPr lang="en-CA" dirty="0"/>
              <a:t>Compress each frame individually	</a:t>
            </a:r>
          </a:p>
          <a:p>
            <a:pPr marL="886968" lvl="2" eaLnBrk="1" fontAlgn="auto" hangingPunct="1">
              <a:spcAft>
                <a:spcPts val="0"/>
              </a:spcAft>
              <a:buFont typeface="Wingdings 2"/>
              <a:buChar char=""/>
              <a:defRPr/>
            </a:pPr>
            <a:r>
              <a:rPr lang="en-CA" dirty="0"/>
              <a:t>Uses the same techniques as JPG compression</a:t>
            </a:r>
          </a:p>
          <a:p>
            <a:pPr marL="886968" lvl="2" eaLnBrk="1" fontAlgn="auto" hangingPunct="1">
              <a:spcAft>
                <a:spcPts val="0"/>
              </a:spcAft>
              <a:buFont typeface="Wingdings 2"/>
              <a:buChar char=""/>
              <a:defRPr/>
            </a:pPr>
            <a:r>
              <a:rPr lang="en-CA" dirty="0" err="1"/>
              <a:t>Codecs</a:t>
            </a:r>
            <a:r>
              <a:rPr lang="en-CA" dirty="0"/>
              <a:t> that do spatial compression are:  Animation, </a:t>
            </a:r>
            <a:r>
              <a:rPr lang="en-CA" dirty="0" err="1"/>
              <a:t>PlanarRGB</a:t>
            </a:r>
            <a:endParaRPr lang="en-CA" dirty="0"/>
          </a:p>
          <a:p>
            <a:pPr marL="640080" lvl="1" indent="-237744" eaLnBrk="1" fontAlgn="auto" hangingPunct="1">
              <a:spcAft>
                <a:spcPts val="0"/>
              </a:spcAft>
              <a:buFont typeface="Verdana"/>
              <a:buChar char="◦"/>
              <a:defRPr/>
            </a:pPr>
            <a:r>
              <a:rPr lang="en-CA" b="1" dirty="0"/>
              <a:t>Temporal</a:t>
            </a:r>
          </a:p>
          <a:p>
            <a:pPr marL="886968" lvl="2" eaLnBrk="1" fontAlgn="auto" hangingPunct="1">
              <a:spcAft>
                <a:spcPts val="0"/>
              </a:spcAft>
              <a:buFont typeface="Wingdings 2"/>
              <a:buChar char=""/>
              <a:defRPr/>
            </a:pPr>
            <a:r>
              <a:rPr lang="en-CA" dirty="0"/>
              <a:t>Just save info on selected frames (called </a:t>
            </a:r>
            <a:r>
              <a:rPr lang="en-CA" dirty="0" err="1"/>
              <a:t>keyframes</a:t>
            </a:r>
            <a:r>
              <a:rPr lang="en-CA" dirty="0"/>
              <a:t>)</a:t>
            </a:r>
          </a:p>
          <a:p>
            <a:pPr marL="886968" lvl="2" eaLnBrk="1" fontAlgn="auto" hangingPunct="1">
              <a:spcAft>
                <a:spcPts val="0"/>
              </a:spcAft>
              <a:buFont typeface="Wingdings 2"/>
              <a:buChar char=""/>
              <a:defRPr/>
            </a:pPr>
            <a:r>
              <a:rPr lang="en-CA" dirty="0"/>
              <a:t>All other frames just save the differences from the previous </a:t>
            </a:r>
            <a:r>
              <a:rPr lang="en-CA" dirty="0" err="1"/>
              <a:t>keyframe</a:t>
            </a:r>
            <a:endParaRPr lang="en-CA" dirty="0"/>
          </a:p>
          <a:p>
            <a:pPr marL="886968" lvl="2" eaLnBrk="1" fontAlgn="auto" hangingPunct="1">
              <a:spcAft>
                <a:spcPts val="0"/>
              </a:spcAft>
              <a:buFont typeface="Wingdings 2"/>
              <a:buChar char=""/>
              <a:defRPr/>
            </a:pPr>
            <a:r>
              <a:rPr lang="en-CA" dirty="0"/>
              <a:t>Good when the difference between current frame and </a:t>
            </a:r>
            <a:r>
              <a:rPr lang="en-CA" dirty="0" err="1"/>
              <a:t>keyframe</a:t>
            </a:r>
            <a:r>
              <a:rPr lang="en-CA" dirty="0"/>
              <a:t> is small</a:t>
            </a:r>
          </a:p>
          <a:p>
            <a:pPr marL="886968" lvl="2" eaLnBrk="1" fontAlgn="auto" hangingPunct="1">
              <a:spcAft>
                <a:spcPts val="0"/>
              </a:spcAft>
              <a:buFont typeface="Wingdings 2"/>
              <a:buChar char=""/>
              <a:defRPr/>
            </a:pPr>
            <a:r>
              <a:rPr lang="en-CA" dirty="0" err="1"/>
              <a:t>Codecs</a:t>
            </a:r>
            <a:r>
              <a:rPr lang="en-CA" dirty="0"/>
              <a:t> using temporal compression are: Sorenson Video, H.264</a:t>
            </a:r>
          </a:p>
          <a:p>
            <a:pPr marL="640080" lvl="1" indent="-237744" eaLnBrk="1" fontAlgn="auto" hangingPunct="1">
              <a:spcAft>
                <a:spcPts val="0"/>
              </a:spcAft>
              <a:buFont typeface="Verdana"/>
              <a:buChar char="◦"/>
              <a:defRPr/>
            </a:pPr>
            <a:r>
              <a:rPr lang="en-CA" b="1" dirty="0">
                <a:solidFill>
                  <a:schemeClr val="accent1"/>
                </a:solidFill>
              </a:rPr>
              <a:t>Question</a:t>
            </a:r>
            <a:r>
              <a:rPr lang="en-CA" dirty="0">
                <a:solidFill>
                  <a:schemeClr val="accent1"/>
                </a:solidFill>
              </a:rPr>
              <a:t>: What kinds of video would not do well with temporal compression</a:t>
            </a:r>
            <a:r>
              <a:rPr lang="en-CA" dirty="0" smtClean="0">
                <a:solidFill>
                  <a:schemeClr val="accent1"/>
                </a:solidFill>
              </a:rPr>
              <a:t>?</a:t>
            </a:r>
          </a:p>
          <a:p>
            <a:pPr marL="640080" lvl="1" indent="-237744" eaLnBrk="1" fontAlgn="auto" hangingPunct="1">
              <a:spcAft>
                <a:spcPts val="0"/>
              </a:spcAft>
              <a:buFont typeface="Verdana"/>
              <a:buChar char="◦"/>
              <a:defRPr/>
            </a:pPr>
            <a:r>
              <a:rPr lang="en-CA" dirty="0" smtClean="0">
                <a:solidFill>
                  <a:schemeClr val="accent1"/>
                </a:solidFill>
                <a:hlinkClick r:id="rId3"/>
              </a:rPr>
              <a:t>Watch this starting at 3:50</a:t>
            </a:r>
            <a:r>
              <a:rPr lang="en-CA" dirty="0" smtClean="0">
                <a:solidFill>
                  <a:schemeClr val="accent1"/>
                </a:solidFill>
              </a:rPr>
              <a:t> (just till 5min)</a:t>
            </a:r>
            <a:endParaRPr lang="en-CA" dirty="0">
              <a:solidFill>
                <a:schemeClr val="accent1"/>
              </a:solidFill>
            </a:endParaRPr>
          </a:p>
          <a:p>
            <a:pPr marL="640080" lvl="1" indent="-237744" eaLnBrk="1" fontAlgn="auto" hangingPunct="1">
              <a:spcAft>
                <a:spcPts val="0"/>
              </a:spcAft>
              <a:buFont typeface="Verdana"/>
              <a:buChar char="◦"/>
              <a:defRPr/>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3AC76-AD9B-4C53-9A9E-F854C651B842}"/>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Compression Concepts</a:t>
            </a:r>
          </a:p>
        </p:txBody>
      </p:sp>
      <p:sp>
        <p:nvSpPr>
          <p:cNvPr id="72707" name="Content Placeholder 2"/>
          <p:cNvSpPr>
            <a:spLocks noGrp="1"/>
          </p:cNvSpPr>
          <p:nvPr>
            <p:ph idx="1"/>
          </p:nvPr>
        </p:nvSpPr>
        <p:spPr/>
        <p:txBody>
          <a:bodyPr/>
          <a:lstStyle/>
          <a:p>
            <a:pPr eaLnBrk="1" hangingPunct="1"/>
            <a:r>
              <a:rPr lang="en-CA" altLang="en-US" b="1" smtClean="0">
                <a:solidFill>
                  <a:schemeClr val="accent2"/>
                </a:solidFill>
              </a:rPr>
              <a:t>Lossy vs. Lossless </a:t>
            </a:r>
            <a:r>
              <a:rPr lang="en-CA" altLang="en-US" smtClean="0"/>
              <a:t>Compression</a:t>
            </a:r>
          </a:p>
          <a:p>
            <a:pPr lvl="1" eaLnBrk="1" hangingPunct="1"/>
            <a:r>
              <a:rPr lang="en-CA" altLang="en-US" smtClean="0"/>
              <a:t>Depends on the codec</a:t>
            </a:r>
          </a:p>
          <a:p>
            <a:pPr lvl="1" eaLnBrk="1" hangingPunct="1"/>
            <a:r>
              <a:rPr lang="en-CA" altLang="en-US" b="1" smtClean="0"/>
              <a:t>Lossless</a:t>
            </a:r>
            <a:r>
              <a:rPr lang="en-CA" altLang="en-US" smtClean="0"/>
              <a:t> </a:t>
            </a:r>
          </a:p>
          <a:p>
            <a:pPr lvl="2" eaLnBrk="1" hangingPunct="1"/>
            <a:r>
              <a:rPr lang="en-CA" altLang="en-US" smtClean="0"/>
              <a:t>looks for large blocks of pixels that are the same to do RLE (run length encoding)</a:t>
            </a:r>
          </a:p>
          <a:p>
            <a:pPr lvl="2" eaLnBrk="1" hangingPunct="1"/>
            <a:r>
              <a:rPr lang="en-CA" altLang="en-US" smtClean="0"/>
              <a:t>QuickTime Animation and PlanarRGB are lossless</a:t>
            </a:r>
          </a:p>
          <a:p>
            <a:pPr lvl="1" eaLnBrk="1" hangingPunct="1"/>
            <a:r>
              <a:rPr lang="en-CA" altLang="en-US" b="1" smtClean="0"/>
              <a:t>Lossy</a:t>
            </a:r>
          </a:p>
          <a:p>
            <a:pPr lvl="2" eaLnBrk="1" hangingPunct="1"/>
            <a:r>
              <a:rPr lang="en-CA" altLang="en-US" smtClean="0"/>
              <a:t>Lowers video quality but get better file size and better data rate (bit rate).</a:t>
            </a:r>
          </a:p>
          <a:p>
            <a:pPr eaLnBrk="1" hangingPunct="1"/>
            <a:r>
              <a:rPr lang="en-CA" altLang="en-US" smtClean="0">
                <a:hlinkClick r:id="rId2"/>
              </a:rPr>
              <a:t>How this relates to bit rate</a:t>
            </a:r>
            <a:r>
              <a:rPr lang="en-CA" altLang="en-US" smtClean="0"/>
              <a:t>  (just watch first 2 minutes and 40 seconds)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D37B-BF5D-46A9-8403-FAC60BC43921}"/>
              </a:ext>
            </a:extLst>
          </p:cNvPr>
          <p:cNvSpPr>
            <a:spLocks noGrp="1"/>
          </p:cNvSpPr>
          <p:nvPr>
            <p:ph type="title"/>
          </p:nvPr>
        </p:nvSpPr>
        <p:spPr>
          <a:xfrm>
            <a:off x="683568" y="188640"/>
            <a:ext cx="8593212" cy="1143000"/>
          </a:xfrm>
        </p:spPr>
        <p:txBody>
          <a:bodyPr>
            <a:normAutofit fontScale="90000"/>
          </a:bodyPr>
          <a:lstStyle/>
          <a:p>
            <a:pPr>
              <a:defRPr/>
            </a:pPr>
            <a:r>
              <a:rPr lang="en-US" dirty="0"/>
              <a:t>Make sure you get a copy of all your work!</a:t>
            </a:r>
          </a:p>
        </p:txBody>
      </p:sp>
      <p:sp>
        <p:nvSpPr>
          <p:cNvPr id="22531" name="Content Placeholder 2"/>
          <p:cNvSpPr>
            <a:spLocks noGrp="1"/>
          </p:cNvSpPr>
          <p:nvPr>
            <p:ph idx="1"/>
          </p:nvPr>
        </p:nvSpPr>
        <p:spPr>
          <a:xfrm>
            <a:off x="683568" y="1484784"/>
            <a:ext cx="8220720" cy="5072062"/>
          </a:xfrm>
        </p:spPr>
        <p:txBody>
          <a:bodyPr/>
          <a:lstStyle/>
          <a:p>
            <a:r>
              <a:rPr lang="en-US" altLang="en-US" dirty="0" smtClean="0"/>
              <a:t>Your assignment 2 and 3 websites will only be posted for the next month (till about ONE month after our final exam) so make sure you take a copy of everything you want to save and put it on a memory stick or in the cloud. </a:t>
            </a:r>
            <a:endParaRPr lang="en-US" altLang="en-US" dirty="0"/>
          </a:p>
          <a:p>
            <a:r>
              <a:rPr lang="en-US" altLang="en-US" dirty="0" smtClean="0"/>
              <a:t>ONE MONTH AFTER THE COURSE ENDS YOU WILL </a:t>
            </a:r>
            <a:r>
              <a:rPr lang="en-US" altLang="en-US" b="1" dirty="0" smtClean="0">
                <a:solidFill>
                  <a:schemeClr val="tx2">
                    <a:lumMod val="60000"/>
                    <a:lumOff val="40000"/>
                  </a:schemeClr>
                </a:solidFill>
              </a:rPr>
              <a:t>NOT</a:t>
            </a:r>
            <a:r>
              <a:rPr lang="en-US" altLang="en-US" dirty="0" smtClean="0"/>
              <a:t> BE ABLE TO GET ANYTHING YOU POSTED ON cs1033.gaul.csd.uwo.ca BACK. KEEP COPIES!</a:t>
            </a:r>
          </a:p>
        </p:txBody>
      </p:sp>
    </p:spTree>
    <p:extLst>
      <p:ext uri="{BB962C8B-B14F-4D97-AF65-F5344CB8AC3E}">
        <p14:creationId xmlns:p14="http://schemas.microsoft.com/office/powerpoint/2010/main" val="17807953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HTML5	</a:t>
            </a:r>
            <a:endParaRPr lang="en-US" dirty="0"/>
          </a:p>
        </p:txBody>
      </p:sp>
      <p:sp>
        <p:nvSpPr>
          <p:cNvPr id="73731" name="Content Placeholder 2"/>
          <p:cNvSpPr>
            <a:spLocks noGrp="1"/>
          </p:cNvSpPr>
          <p:nvPr>
            <p:ph idx="1"/>
          </p:nvPr>
        </p:nvSpPr>
        <p:spPr/>
        <p:txBody>
          <a:bodyPr/>
          <a:lstStyle/>
          <a:p>
            <a:r>
              <a:rPr lang="en-US" altLang="en-US" dirty="0" smtClean="0"/>
              <a:t>A new standard (well not that new…first beta released in 2008) for the html in webpages. It includes a way to watch video on a website that does NOT require the browser to have a plug in (all new browsers can display the video using HTML5)</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49E2-EFF5-4D1E-91C7-5EBC880FD1F5}"/>
              </a:ext>
            </a:extLst>
          </p:cNvPr>
          <p:cNvSpPr>
            <a:spLocks noGrp="1"/>
          </p:cNvSpPr>
          <p:nvPr>
            <p:ph type="title"/>
          </p:nvPr>
        </p:nvSpPr>
        <p:spPr>
          <a:xfrm>
            <a:off x="539552" y="40169"/>
            <a:ext cx="8467278" cy="1143000"/>
          </a:xfrm>
        </p:spPr>
        <p:txBody>
          <a:bodyPr>
            <a:normAutofit fontScale="90000"/>
          </a:bodyPr>
          <a:lstStyle/>
          <a:p>
            <a:pPr>
              <a:defRPr/>
            </a:pPr>
            <a:r>
              <a:rPr lang="en-US" dirty="0"/>
              <a:t>Before HTML5, to insert video, the code looked like this </a:t>
            </a:r>
            <a:r>
              <a:rPr lang="en-US" dirty="0">
                <a:sym typeface="Wingdings" pitchFamily="2" charset="2"/>
              </a:rPr>
              <a:t></a:t>
            </a:r>
            <a:r>
              <a:rPr lang="en-US" dirty="0"/>
              <a:t>:</a:t>
            </a:r>
          </a:p>
        </p:txBody>
      </p:sp>
      <p:sp>
        <p:nvSpPr>
          <p:cNvPr id="74755" name="TextBox 3"/>
          <p:cNvSpPr txBox="1">
            <a:spLocks noChangeArrowheads="1"/>
          </p:cNvSpPr>
          <p:nvPr/>
        </p:nvSpPr>
        <p:spPr bwMode="auto">
          <a:xfrm>
            <a:off x="683568" y="1183169"/>
            <a:ext cx="7848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100" dirty="0"/>
              <a:t>&lt;object </a:t>
            </a:r>
            <a:r>
              <a:rPr lang="en-US" altLang="en-US" sz="1100" dirty="0" err="1"/>
              <a:t>classid</a:t>
            </a:r>
            <a:r>
              <a:rPr lang="en-US" altLang="en-US" sz="1100" dirty="0"/>
              <a:t>="clsid:D27CDB6E-AE6D-11cf-96B8-444553540000" width="475" height="269" id="</a:t>
            </a:r>
            <a:r>
              <a:rPr lang="en-US" altLang="en-US" sz="1100" dirty="0" err="1"/>
              <a:t>FLVPlayer</a:t>
            </a:r>
            <a:r>
              <a:rPr lang="en-US" altLang="en-US" sz="1100" dirty="0"/>
              <a:t>"&gt;</a:t>
            </a:r>
          </a:p>
          <a:p>
            <a:pPr eaLnBrk="1" hangingPunct="1"/>
            <a:r>
              <a:rPr lang="en-US" altLang="en-US" sz="1100" dirty="0"/>
              <a:t> &lt;</a:t>
            </a:r>
            <a:r>
              <a:rPr lang="en-US" altLang="en-US" sz="1100" dirty="0" err="1"/>
              <a:t>param</a:t>
            </a:r>
            <a:r>
              <a:rPr lang="en-US" altLang="en-US" sz="1100" dirty="0"/>
              <a:t> name="movie" value="FLVPlayer_Progressive.swf" /&gt;</a:t>
            </a:r>
          </a:p>
          <a:p>
            <a:pPr eaLnBrk="1" hangingPunct="1"/>
            <a:r>
              <a:rPr lang="en-US" altLang="en-US" sz="1100" dirty="0"/>
              <a:t> &lt;</a:t>
            </a:r>
            <a:r>
              <a:rPr lang="en-US" altLang="en-US" sz="1100" dirty="0" err="1"/>
              <a:t>param</a:t>
            </a:r>
            <a:r>
              <a:rPr lang="en-US" altLang="en-US" sz="1100" dirty="0"/>
              <a:t> name="quality" value="high" /&gt; &lt;</a:t>
            </a:r>
            <a:r>
              <a:rPr lang="en-US" altLang="en-US" sz="1100" dirty="0" err="1"/>
              <a:t>param</a:t>
            </a:r>
            <a:r>
              <a:rPr lang="en-US" altLang="en-US" sz="1100" dirty="0"/>
              <a:t> name="</a:t>
            </a:r>
            <a:r>
              <a:rPr lang="en-US" altLang="en-US" sz="1100" dirty="0" err="1"/>
              <a:t>wmode</a:t>
            </a:r>
            <a:r>
              <a:rPr lang="en-US" altLang="en-US" sz="1100" dirty="0"/>
              <a:t>" value="opaque" /&gt; </a:t>
            </a:r>
          </a:p>
          <a:p>
            <a:pPr eaLnBrk="1" hangingPunct="1"/>
            <a:r>
              <a:rPr lang="en-US" altLang="en-US" sz="1100" dirty="0"/>
              <a:t>&lt;</a:t>
            </a:r>
            <a:r>
              <a:rPr lang="en-US" altLang="en-US" sz="1100" dirty="0" err="1"/>
              <a:t>param</a:t>
            </a:r>
            <a:r>
              <a:rPr lang="en-US" altLang="en-US" sz="1100" dirty="0"/>
              <a:t> name="scale" value="</a:t>
            </a:r>
            <a:r>
              <a:rPr lang="en-US" altLang="en-US" sz="1100" dirty="0" err="1"/>
              <a:t>noscale</a:t>
            </a:r>
            <a:r>
              <a:rPr lang="en-US" altLang="en-US" sz="1100" dirty="0"/>
              <a:t>" /&gt; &lt;</a:t>
            </a:r>
            <a:r>
              <a:rPr lang="en-US" altLang="en-US" sz="1100" dirty="0" err="1"/>
              <a:t>param</a:t>
            </a:r>
            <a:r>
              <a:rPr lang="en-US" altLang="en-US" sz="1100" dirty="0"/>
              <a:t> name="</a:t>
            </a:r>
            <a:r>
              <a:rPr lang="en-US" altLang="en-US" sz="1100" dirty="0" err="1"/>
              <a:t>salign</a:t>
            </a:r>
            <a:r>
              <a:rPr lang="en-US" altLang="en-US" sz="1100" dirty="0"/>
              <a:t>" value="</a:t>
            </a:r>
            <a:r>
              <a:rPr lang="en-US" altLang="en-US" sz="1100" dirty="0" err="1"/>
              <a:t>lt</a:t>
            </a:r>
            <a:r>
              <a:rPr lang="en-US" altLang="en-US" sz="1100" dirty="0"/>
              <a:t>" /&gt;</a:t>
            </a:r>
          </a:p>
          <a:p>
            <a:pPr eaLnBrk="1" hangingPunct="1"/>
            <a:r>
              <a:rPr lang="en-US" altLang="en-US" sz="1100" dirty="0"/>
              <a:t> &lt;</a:t>
            </a:r>
            <a:r>
              <a:rPr lang="en-US" altLang="en-US" sz="1100" dirty="0" err="1"/>
              <a:t>param</a:t>
            </a:r>
            <a:r>
              <a:rPr lang="en-US" altLang="en-US" sz="1100" dirty="0"/>
              <a:t> name="</a:t>
            </a:r>
            <a:r>
              <a:rPr lang="en-US" altLang="en-US" sz="1100" dirty="0" err="1"/>
              <a:t>FlashVars</a:t>
            </a:r>
            <a:r>
              <a:rPr lang="en-US" altLang="en-US" sz="1100" dirty="0"/>
              <a:t>" value="&amp;</a:t>
            </a:r>
            <a:r>
              <a:rPr lang="en-US" altLang="en-US" sz="1100" dirty="0" err="1"/>
              <a:t>amp;MM_ComponentVersion</a:t>
            </a:r>
            <a:r>
              <a:rPr lang="en-US" altLang="en-US" sz="1100" dirty="0"/>
              <a:t>=1&amp;amp;skinName=Clear_Skin_1&amp;amp;streamName=pictures_1&amp;amp;autoPlay=</a:t>
            </a:r>
            <a:r>
              <a:rPr lang="en-US" altLang="en-US" sz="1100" dirty="0" err="1"/>
              <a:t>false&amp;amp;autoRewind</a:t>
            </a:r>
            <a:r>
              <a:rPr lang="en-US" altLang="en-US" sz="1100" dirty="0"/>
              <a:t>=false" /&gt;</a:t>
            </a:r>
          </a:p>
          <a:p>
            <a:pPr eaLnBrk="1" hangingPunct="1"/>
            <a:r>
              <a:rPr lang="en-US" altLang="en-US" sz="1100" dirty="0"/>
              <a:t> &lt;</a:t>
            </a:r>
            <a:r>
              <a:rPr lang="en-US" altLang="en-US" sz="1100" dirty="0" err="1"/>
              <a:t>param</a:t>
            </a:r>
            <a:r>
              <a:rPr lang="en-US" altLang="en-US" sz="1100" dirty="0"/>
              <a:t> name="</a:t>
            </a:r>
            <a:r>
              <a:rPr lang="en-US" altLang="en-US" sz="1100" dirty="0" err="1"/>
              <a:t>swfversion</a:t>
            </a:r>
            <a:r>
              <a:rPr lang="en-US" altLang="en-US" sz="1100" dirty="0"/>
              <a:t>" value="8,0,0,0" /&gt; </a:t>
            </a:r>
          </a:p>
          <a:p>
            <a:pPr eaLnBrk="1" hangingPunct="1"/>
            <a:r>
              <a:rPr lang="en-US" altLang="en-US" sz="1100" dirty="0"/>
              <a:t>&lt;!-- This </a:t>
            </a:r>
            <a:r>
              <a:rPr lang="en-US" altLang="en-US" sz="1100" dirty="0" err="1"/>
              <a:t>param</a:t>
            </a:r>
            <a:r>
              <a:rPr lang="en-US" altLang="en-US" sz="1100" dirty="0"/>
              <a:t> tag prompts users with Flash Player 6.0 r65 and higher to download the latest version of Flash Player. Delete it if you don’t want users to see the prompt. --&gt; </a:t>
            </a:r>
          </a:p>
          <a:p>
            <a:pPr eaLnBrk="1" hangingPunct="1"/>
            <a:r>
              <a:rPr lang="en-US" altLang="en-US" sz="1100" dirty="0"/>
              <a:t>&lt;</a:t>
            </a:r>
            <a:r>
              <a:rPr lang="en-US" altLang="en-US" sz="1100" dirty="0" err="1"/>
              <a:t>param</a:t>
            </a:r>
            <a:r>
              <a:rPr lang="en-US" altLang="en-US" sz="1100" dirty="0"/>
              <a:t> name="</a:t>
            </a:r>
            <a:r>
              <a:rPr lang="en-US" altLang="en-US" sz="1100" dirty="0" err="1"/>
              <a:t>expressinstall</a:t>
            </a:r>
            <a:r>
              <a:rPr lang="en-US" altLang="en-US" sz="1100" dirty="0"/>
              <a:t>" value="Scripts/expressInstall.swf" /&gt; &lt;!-- Next object tag is for non-IE browsers. So hide it from IE using IECC. --&gt; &lt;!--[if !IE]&gt;--&gt; </a:t>
            </a:r>
          </a:p>
          <a:p>
            <a:pPr eaLnBrk="1" hangingPunct="1"/>
            <a:r>
              <a:rPr lang="en-US" altLang="en-US" sz="1100" dirty="0"/>
              <a:t>&lt;object type="application/x-shockwave-flash" data="FLVPlayer_Progressive.swf" width="475" height="269"&gt; </a:t>
            </a:r>
          </a:p>
          <a:p>
            <a:pPr eaLnBrk="1" hangingPunct="1"/>
            <a:r>
              <a:rPr lang="en-US" altLang="en-US" sz="1100" dirty="0"/>
              <a:t>&lt;!--&lt;![</a:t>
            </a:r>
            <a:r>
              <a:rPr lang="en-US" altLang="en-US" sz="1100" dirty="0" err="1"/>
              <a:t>endif</a:t>
            </a:r>
            <a:r>
              <a:rPr lang="en-US" altLang="en-US" sz="1100" dirty="0"/>
              <a:t>]--&gt; &lt;</a:t>
            </a:r>
            <a:r>
              <a:rPr lang="en-US" altLang="en-US" sz="1100" dirty="0" err="1"/>
              <a:t>param</a:t>
            </a:r>
            <a:r>
              <a:rPr lang="en-US" altLang="en-US" sz="1100" dirty="0"/>
              <a:t> name="quality" value="high" /&gt; &lt;</a:t>
            </a:r>
            <a:r>
              <a:rPr lang="en-US" altLang="en-US" sz="1100" dirty="0" err="1"/>
              <a:t>param</a:t>
            </a:r>
            <a:r>
              <a:rPr lang="en-US" altLang="en-US" sz="1100" dirty="0"/>
              <a:t> name="</a:t>
            </a:r>
            <a:r>
              <a:rPr lang="en-US" altLang="en-US" sz="1100" dirty="0" err="1"/>
              <a:t>wmode</a:t>
            </a:r>
            <a:r>
              <a:rPr lang="en-US" altLang="en-US" sz="1100" dirty="0"/>
              <a:t>" value="opaque" /&gt; </a:t>
            </a:r>
          </a:p>
          <a:p>
            <a:pPr eaLnBrk="1" hangingPunct="1"/>
            <a:r>
              <a:rPr lang="en-US" altLang="en-US" sz="1100" dirty="0"/>
              <a:t>&lt;</a:t>
            </a:r>
            <a:r>
              <a:rPr lang="en-US" altLang="en-US" sz="1100" dirty="0" err="1"/>
              <a:t>param</a:t>
            </a:r>
            <a:r>
              <a:rPr lang="en-US" altLang="en-US" sz="1100" dirty="0"/>
              <a:t> name="scale" value="</a:t>
            </a:r>
            <a:r>
              <a:rPr lang="en-US" altLang="en-US" sz="1100" dirty="0" err="1"/>
              <a:t>noscale</a:t>
            </a:r>
            <a:r>
              <a:rPr lang="en-US" altLang="en-US" sz="1100" dirty="0"/>
              <a:t>" /&gt; &lt;</a:t>
            </a:r>
            <a:r>
              <a:rPr lang="en-US" altLang="en-US" sz="1100" dirty="0" err="1"/>
              <a:t>param</a:t>
            </a:r>
            <a:r>
              <a:rPr lang="en-US" altLang="en-US" sz="1100" dirty="0"/>
              <a:t> name="</a:t>
            </a:r>
            <a:r>
              <a:rPr lang="en-US" altLang="en-US" sz="1100" dirty="0" err="1"/>
              <a:t>salign</a:t>
            </a:r>
            <a:r>
              <a:rPr lang="en-US" altLang="en-US" sz="1100" dirty="0"/>
              <a:t>" value="</a:t>
            </a:r>
            <a:r>
              <a:rPr lang="en-US" altLang="en-US" sz="1100" dirty="0" err="1"/>
              <a:t>lt</a:t>
            </a:r>
            <a:r>
              <a:rPr lang="en-US" altLang="en-US" sz="1100" dirty="0"/>
              <a:t>" /&gt; </a:t>
            </a:r>
          </a:p>
          <a:p>
            <a:pPr eaLnBrk="1" hangingPunct="1"/>
            <a:r>
              <a:rPr lang="en-US" altLang="en-US" sz="1100" dirty="0"/>
              <a:t>&lt;</a:t>
            </a:r>
            <a:r>
              <a:rPr lang="en-US" altLang="en-US" sz="1100" dirty="0" err="1"/>
              <a:t>param</a:t>
            </a:r>
            <a:r>
              <a:rPr lang="en-US" altLang="en-US" sz="1100" dirty="0"/>
              <a:t> name="</a:t>
            </a:r>
            <a:r>
              <a:rPr lang="en-US" altLang="en-US" sz="1100" dirty="0" err="1"/>
              <a:t>FlashVars</a:t>
            </a:r>
            <a:r>
              <a:rPr lang="en-US" altLang="en-US" sz="1100" dirty="0"/>
              <a:t>" value="&amp;</a:t>
            </a:r>
            <a:r>
              <a:rPr lang="en-US" altLang="en-US" sz="1100" dirty="0" err="1"/>
              <a:t>amp;MM_ComponentVersion</a:t>
            </a:r>
            <a:r>
              <a:rPr lang="en-US" altLang="en-US" sz="1100" dirty="0"/>
              <a:t>=1&amp;amp;skinName=Clear_Skin_1&amp;amp;streamName=pictures_1&amp;amp;autoPlay=</a:t>
            </a:r>
            <a:r>
              <a:rPr lang="en-US" altLang="en-US" sz="1100" dirty="0" err="1"/>
              <a:t>false&amp;amp;autoRewind</a:t>
            </a:r>
            <a:r>
              <a:rPr lang="en-US" altLang="en-US" sz="1100" dirty="0"/>
              <a:t>=false" /&gt;</a:t>
            </a:r>
          </a:p>
          <a:p>
            <a:pPr eaLnBrk="1" hangingPunct="1"/>
            <a:r>
              <a:rPr lang="en-US" altLang="en-US" sz="1100" dirty="0"/>
              <a:t> &lt;</a:t>
            </a:r>
            <a:r>
              <a:rPr lang="en-US" altLang="en-US" sz="1100" dirty="0" err="1"/>
              <a:t>param</a:t>
            </a:r>
            <a:r>
              <a:rPr lang="en-US" altLang="en-US" sz="1100" dirty="0"/>
              <a:t> name="</a:t>
            </a:r>
            <a:r>
              <a:rPr lang="en-US" altLang="en-US" sz="1100" dirty="0" err="1"/>
              <a:t>swfversion</a:t>
            </a:r>
            <a:r>
              <a:rPr lang="en-US" altLang="en-US" sz="1100" dirty="0"/>
              <a:t>" value="8,0,0,0" /&gt; &lt;</a:t>
            </a:r>
            <a:r>
              <a:rPr lang="en-US" altLang="en-US" sz="1100" dirty="0" err="1"/>
              <a:t>param</a:t>
            </a:r>
            <a:r>
              <a:rPr lang="en-US" altLang="en-US" sz="1100" dirty="0"/>
              <a:t> name="</a:t>
            </a:r>
            <a:r>
              <a:rPr lang="en-US" altLang="en-US" sz="1100" dirty="0" err="1"/>
              <a:t>expressinstall</a:t>
            </a:r>
            <a:r>
              <a:rPr lang="en-US" altLang="en-US" sz="1100" dirty="0"/>
              <a:t>" value="Scripts/expressInstall.swf" /&gt; </a:t>
            </a:r>
          </a:p>
          <a:p>
            <a:pPr eaLnBrk="1" hangingPunct="1"/>
            <a:r>
              <a:rPr lang="en-US" altLang="en-US" sz="1100" dirty="0"/>
              <a:t>&lt;!-- The browser displays the following alternative content for users with Flash Player 6.0 and older. --&gt; &lt;div&gt; </a:t>
            </a:r>
          </a:p>
          <a:p>
            <a:pPr eaLnBrk="1" hangingPunct="1"/>
            <a:r>
              <a:rPr lang="en-US" altLang="en-US" sz="1100" dirty="0"/>
              <a:t>&lt;h4&gt;Content on this page requires a newer version of Adobe Flash Player.&lt;/h4&gt; &lt;p&gt;&lt;a </a:t>
            </a:r>
            <a:r>
              <a:rPr lang="en-US" altLang="en-US" sz="1100" dirty="0" err="1"/>
              <a:t>href</a:t>
            </a:r>
            <a:r>
              <a:rPr lang="en-US" altLang="en-US" sz="1100" dirty="0"/>
              <a:t>="</a:t>
            </a:r>
            <a:r>
              <a:rPr lang="en-US" altLang="en-US" sz="1100" dirty="0">
                <a:hlinkClick r:id="rId2"/>
              </a:rPr>
              <a:t>http://www.adobe.com/go/getflashplayer</a:t>
            </a:r>
            <a:r>
              <a:rPr lang="en-US" altLang="en-US" sz="1100" dirty="0"/>
              <a:t>"&gt;</a:t>
            </a:r>
          </a:p>
          <a:p>
            <a:pPr eaLnBrk="1" hangingPunct="1"/>
            <a:r>
              <a:rPr lang="en-US" altLang="en-US" sz="1100" dirty="0"/>
              <a:t>&lt;</a:t>
            </a:r>
            <a:r>
              <a:rPr lang="en-US" altLang="en-US" sz="1100" dirty="0" err="1"/>
              <a:t>img</a:t>
            </a:r>
            <a:r>
              <a:rPr lang="en-US" altLang="en-US" sz="1100" dirty="0"/>
              <a:t> </a:t>
            </a:r>
            <a:r>
              <a:rPr lang="en-US" altLang="en-US" sz="1100" dirty="0" err="1"/>
              <a:t>src</a:t>
            </a:r>
            <a:r>
              <a:rPr lang="en-US" altLang="en-US" sz="1100" dirty="0"/>
              <a:t>="</a:t>
            </a:r>
            <a:r>
              <a:rPr lang="en-US" altLang="en-US" sz="1100" dirty="0">
                <a:hlinkClick r:id="rId3"/>
              </a:rPr>
              <a:t>http://www.adobe.com/images/shared/download_buttons/get_flash_player.gif</a:t>
            </a:r>
            <a:r>
              <a:rPr lang="en-US" altLang="en-US" sz="1100" dirty="0"/>
              <a:t>" alt="Get Adobe Flash player" /&gt;&lt;/a&gt;</a:t>
            </a:r>
          </a:p>
          <a:p>
            <a:pPr eaLnBrk="1" hangingPunct="1"/>
            <a:r>
              <a:rPr lang="en-US" altLang="en-US" sz="1100" dirty="0"/>
              <a:t>&lt;/p&gt; &lt;/div&gt; &lt;!--[if !IE]&gt;--&gt; &lt;/object&gt; &lt;!--&lt;![</a:t>
            </a:r>
            <a:r>
              <a:rPr lang="en-US" altLang="en-US" sz="1100" dirty="0" err="1"/>
              <a:t>endif</a:t>
            </a:r>
            <a:r>
              <a:rPr lang="en-US" altLang="en-US" sz="1100" dirty="0"/>
              <a:t>]--&gt; &lt;/object&gt;</a:t>
            </a:r>
          </a:p>
        </p:txBody>
      </p:sp>
      <p:sp>
        <p:nvSpPr>
          <p:cNvPr id="3" name="TextBox 2"/>
          <p:cNvSpPr txBox="1"/>
          <p:nvPr/>
        </p:nvSpPr>
        <p:spPr>
          <a:xfrm>
            <a:off x="539552" y="5638064"/>
            <a:ext cx="2490614" cy="369332"/>
          </a:xfrm>
          <a:prstGeom prst="rect">
            <a:avLst/>
          </a:prstGeom>
          <a:noFill/>
        </p:spPr>
        <p:txBody>
          <a:bodyPr wrap="square" rtlCol="0">
            <a:spAutoFit/>
          </a:bodyPr>
          <a:lstStyle/>
          <a:p>
            <a:r>
              <a:rPr lang="en-US" dirty="0" smtClean="0"/>
              <a:t>Now it looks like this:</a:t>
            </a:r>
            <a:endParaRPr lang="en-US" dirty="0"/>
          </a:p>
        </p:txBody>
      </p:sp>
      <p:sp>
        <p:nvSpPr>
          <p:cNvPr id="4" name="TextBox 3"/>
          <p:cNvSpPr txBox="1"/>
          <p:nvPr/>
        </p:nvSpPr>
        <p:spPr>
          <a:xfrm>
            <a:off x="2788990" y="5620598"/>
            <a:ext cx="6192688" cy="923330"/>
          </a:xfrm>
          <a:prstGeom prst="rect">
            <a:avLst/>
          </a:prstGeom>
          <a:noFill/>
        </p:spPr>
        <p:txBody>
          <a:bodyPr wrap="square" rtlCol="0">
            <a:spAutoFit/>
          </a:bodyPr>
          <a:lstStyle/>
          <a:p>
            <a:r>
              <a:rPr lang="en-US" b="1" dirty="0"/>
              <a:t>&lt;video </a:t>
            </a:r>
            <a:r>
              <a:rPr lang="en-US" b="1" dirty="0" err="1"/>
              <a:t>src</a:t>
            </a:r>
            <a:r>
              <a:rPr lang="en-US" b="1" dirty="0" smtClean="0"/>
              <a:t>="</a:t>
            </a:r>
            <a:r>
              <a:rPr lang="en-US" b="1" dirty="0" err="1" smtClean="0"/>
              <a:t>myvideos</a:t>
            </a:r>
            <a:r>
              <a:rPr lang="en-US" b="1" dirty="0" smtClean="0"/>
              <a:t>/movie.mp4" controls&gt;</a:t>
            </a:r>
            <a:br>
              <a:rPr lang="en-US" b="1" dirty="0" smtClean="0"/>
            </a:br>
            <a:r>
              <a:rPr lang="en-US" b="1" dirty="0" smtClean="0"/>
              <a:t> if this text shows instead, your browser is really old!</a:t>
            </a:r>
            <a:endParaRPr lang="en-US" b="1" dirty="0"/>
          </a:p>
          <a:p>
            <a:r>
              <a:rPr lang="en-US" b="1" dirty="0"/>
              <a:t>&lt;/video&gt;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21144-D94F-468D-AA11-46C6A3C2B7A4}"/>
              </a:ext>
            </a:extLst>
          </p:cNvPr>
          <p:cNvSpPr>
            <a:spLocks noGrp="1"/>
          </p:cNvSpPr>
          <p:nvPr>
            <p:ph type="title"/>
          </p:nvPr>
        </p:nvSpPr>
        <p:spPr>
          <a:xfrm>
            <a:off x="611188" y="0"/>
            <a:ext cx="8353425" cy="1143000"/>
          </a:xfrm>
        </p:spPr>
        <p:txBody>
          <a:bodyPr>
            <a:normAutofit fontScale="90000"/>
          </a:bodyPr>
          <a:lstStyle/>
          <a:p>
            <a:pPr>
              <a:defRPr/>
            </a:pPr>
            <a:r>
              <a:rPr lang="en-US" dirty="0"/>
              <a:t>Inserting Video into your webpage using…HTML5</a:t>
            </a:r>
          </a:p>
        </p:txBody>
      </p:sp>
      <p:sp>
        <p:nvSpPr>
          <p:cNvPr id="75779" name="Content Placeholder 2"/>
          <p:cNvSpPr>
            <a:spLocks noGrp="1"/>
          </p:cNvSpPr>
          <p:nvPr>
            <p:ph idx="1"/>
          </p:nvPr>
        </p:nvSpPr>
        <p:spPr>
          <a:xfrm>
            <a:off x="539750" y="1196975"/>
            <a:ext cx="7891463" cy="5072063"/>
          </a:xfrm>
        </p:spPr>
        <p:txBody>
          <a:bodyPr/>
          <a:lstStyle/>
          <a:p>
            <a:r>
              <a:rPr lang="en-US" altLang="en-US" smtClean="0"/>
              <a:t>Currently HTML5 supports 3 video formats:</a:t>
            </a:r>
          </a:p>
          <a:p>
            <a:pPr lvl="1"/>
            <a:r>
              <a:rPr lang="en-US" altLang="en-US" smtClean="0"/>
              <a:t>MP4</a:t>
            </a:r>
          </a:p>
          <a:p>
            <a:pPr lvl="1"/>
            <a:r>
              <a:rPr lang="en-US" altLang="en-US" smtClean="0"/>
              <a:t>WebM</a:t>
            </a:r>
          </a:p>
          <a:p>
            <a:pPr lvl="1"/>
            <a:r>
              <a:rPr lang="en-US" altLang="en-US" smtClean="0"/>
              <a:t>Ogg</a:t>
            </a:r>
          </a:p>
          <a:p>
            <a:r>
              <a:rPr lang="en-US" altLang="en-US" smtClean="0"/>
              <a:t>Have to worry about what browser your viewer is going to use: </a:t>
            </a:r>
          </a:p>
          <a:p>
            <a:endParaRPr lang="en-US" altLang="en-US" smtClean="0"/>
          </a:p>
        </p:txBody>
      </p:sp>
      <p:pic>
        <p:nvPicPr>
          <p:cNvPr id="757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4257675"/>
            <a:ext cx="558165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E19E-2436-482F-92AB-E3D28EA677BB}"/>
              </a:ext>
            </a:extLst>
          </p:cNvPr>
          <p:cNvSpPr>
            <a:spLocks noGrp="1"/>
          </p:cNvSpPr>
          <p:nvPr>
            <p:ph type="title"/>
          </p:nvPr>
        </p:nvSpPr>
        <p:spPr/>
        <p:txBody>
          <a:bodyPr/>
          <a:lstStyle/>
          <a:p>
            <a:pPr>
              <a:defRPr/>
            </a:pPr>
            <a:r>
              <a:rPr lang="en-US" dirty="0"/>
              <a:t>HTML5 Video Formats</a:t>
            </a:r>
          </a:p>
        </p:txBody>
      </p:sp>
      <p:sp>
        <p:nvSpPr>
          <p:cNvPr id="76803" name="Content Placeholder 2"/>
          <p:cNvSpPr>
            <a:spLocks noGrp="1"/>
          </p:cNvSpPr>
          <p:nvPr>
            <p:ph idx="1"/>
          </p:nvPr>
        </p:nvSpPr>
        <p:spPr>
          <a:xfrm>
            <a:off x="468313" y="1196975"/>
            <a:ext cx="8280400" cy="5256213"/>
          </a:xfrm>
        </p:spPr>
        <p:txBody>
          <a:bodyPr/>
          <a:lstStyle/>
          <a:p>
            <a:r>
              <a:rPr lang="en-US" altLang="en-US" smtClean="0"/>
              <a:t>Apple is trying to get away from Flash so it won’t support .flv, </a:t>
            </a:r>
          </a:p>
          <a:p>
            <a:r>
              <a:rPr lang="en-US" altLang="en-US" smtClean="0"/>
              <a:t>HTML5 does NOT support .flv</a:t>
            </a:r>
          </a:p>
          <a:p>
            <a:r>
              <a:rPr lang="en-US" altLang="en-US" smtClean="0"/>
              <a:t>HTML5 Standards group wanted:</a:t>
            </a:r>
          </a:p>
          <a:p>
            <a:pPr lvl="1"/>
            <a:r>
              <a:rPr lang="en-US" altLang="en-US" smtClean="0"/>
              <a:t>Good compression, good image quality</a:t>
            </a:r>
          </a:p>
          <a:p>
            <a:pPr lvl="1"/>
            <a:r>
              <a:rPr lang="en-US" altLang="en-US" smtClean="0"/>
              <a:t>Royalty free</a:t>
            </a:r>
          </a:p>
          <a:p>
            <a:pPr lvl="1"/>
            <a:r>
              <a:rPr lang="en-US" altLang="en-US" smtClean="0"/>
              <a:t>Should handle hardware issues as well as software issues</a:t>
            </a:r>
          </a:p>
          <a:p>
            <a:r>
              <a:rPr lang="en-US" altLang="en-US" smtClean="0"/>
              <a:t>Works on handheld devices too </a:t>
            </a:r>
            <a:r>
              <a:rPr lang="en-US" altLang="en-US" smtClean="0">
                <a:sym typeface="Wingdings" panose="05000000000000000000" pitchFamily="2" charset="2"/>
              </a:rPr>
              <a:t> </a:t>
            </a:r>
            <a:endParaRPr lang="en-US" alt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7ABB2-B956-43F3-99A5-15AFE1B63EFC}"/>
              </a:ext>
            </a:extLst>
          </p:cNvPr>
          <p:cNvSpPr>
            <a:spLocks noGrp="1"/>
          </p:cNvSpPr>
          <p:nvPr>
            <p:ph type="title"/>
          </p:nvPr>
        </p:nvSpPr>
        <p:spPr>
          <a:xfrm>
            <a:off x="684213" y="0"/>
            <a:ext cx="8459787" cy="981075"/>
          </a:xfrm>
        </p:spPr>
        <p:txBody>
          <a:bodyPr>
            <a:normAutofit fontScale="90000"/>
          </a:bodyPr>
          <a:lstStyle/>
          <a:p>
            <a:pPr>
              <a:defRPr/>
            </a:pPr>
            <a:r>
              <a:rPr lang="en-US" dirty="0"/>
              <a:t>HTML5 supports </a:t>
            </a:r>
            <a:r>
              <a:rPr lang="en-US" dirty="0">
                <a:sym typeface="Wingdings" pitchFamily="2" charset="2"/>
              </a:rPr>
              <a:t></a:t>
            </a:r>
            <a:r>
              <a:rPr lang="en-US" dirty="0" err="1">
                <a:sym typeface="Wingdings" pitchFamily="2" charset="2"/>
              </a:rPr>
              <a:t>ogg</a:t>
            </a:r>
            <a:r>
              <a:rPr lang="en-US" dirty="0">
                <a:sym typeface="Wingdings" pitchFamily="2" charset="2"/>
              </a:rPr>
              <a:t>, </a:t>
            </a:r>
            <a:r>
              <a:rPr lang="en-US" dirty="0" err="1">
                <a:sym typeface="Wingdings" pitchFamily="2" charset="2"/>
              </a:rPr>
              <a:t>webm</a:t>
            </a:r>
            <a:r>
              <a:rPr lang="en-US" dirty="0">
                <a:sym typeface="Wingdings" pitchFamily="2" charset="2"/>
              </a:rPr>
              <a:t> and mp4</a:t>
            </a:r>
            <a:endParaRPr lang="en-US" dirty="0"/>
          </a:p>
        </p:txBody>
      </p:sp>
      <p:sp>
        <p:nvSpPr>
          <p:cNvPr id="77827" name="Content Placeholder 2"/>
          <p:cNvSpPr>
            <a:spLocks noGrp="1"/>
          </p:cNvSpPr>
          <p:nvPr>
            <p:ph idx="1"/>
          </p:nvPr>
        </p:nvSpPr>
        <p:spPr>
          <a:xfrm>
            <a:off x="684213" y="908050"/>
            <a:ext cx="8077200" cy="5072063"/>
          </a:xfrm>
        </p:spPr>
        <p:txBody>
          <a:bodyPr/>
          <a:lstStyle/>
          <a:p>
            <a:r>
              <a:rPr lang="en-US" altLang="en-US" smtClean="0"/>
              <a:t>Originally only wanted to use codec: Theora or Vorbis (.ogg containers) because they were open source but Apple wasn’t sure if they were open source</a:t>
            </a:r>
          </a:p>
          <a:p>
            <a:r>
              <a:rPr lang="en-US" altLang="en-US" smtClean="0"/>
              <a:t>WebM another file format, royalty free, open source, backed by Google</a:t>
            </a:r>
          </a:p>
          <a:p>
            <a:pPr lvl="1"/>
            <a:r>
              <a:rPr lang="en-US" altLang="en-US" smtClean="0"/>
              <a:t>YouTube uses WebM</a:t>
            </a:r>
          </a:p>
          <a:p>
            <a:r>
              <a:rPr lang="en-US" altLang="en-US" smtClean="0"/>
              <a:t>Apple and Microsoft only support the codec: H.264 which creates .mp4 files</a:t>
            </a:r>
          </a:p>
          <a:p>
            <a:pPr lvl="1"/>
            <a:r>
              <a:rPr lang="en-US" altLang="en-US" smtClean="0"/>
              <a:t>Used in blu-ray discs, vimeo, YouTube and iTunes</a:t>
            </a:r>
          </a:p>
          <a:p>
            <a:pPr lvl="1"/>
            <a:r>
              <a:rPr lang="en-US" altLang="en-US" smtClean="0"/>
              <a:t>H.264 is lossy but can do lossless</a:t>
            </a:r>
          </a:p>
          <a:p>
            <a:endParaRPr lang="en-US"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36BE-5869-499D-A29A-011BE8821F4B}"/>
              </a:ext>
            </a:extLst>
          </p:cNvPr>
          <p:cNvSpPr>
            <a:spLocks noGrp="1"/>
          </p:cNvSpPr>
          <p:nvPr>
            <p:ph type="title"/>
          </p:nvPr>
        </p:nvSpPr>
        <p:spPr>
          <a:xfrm>
            <a:off x="684213" y="0"/>
            <a:ext cx="8072437" cy="692150"/>
          </a:xfrm>
        </p:spPr>
        <p:txBody>
          <a:bodyPr>
            <a:normAutofit fontScale="90000"/>
          </a:bodyPr>
          <a:lstStyle/>
          <a:p>
            <a:pPr>
              <a:defRPr/>
            </a:pPr>
            <a:r>
              <a:rPr lang="en-US" dirty="0"/>
              <a:t>How to add video in HTML5</a:t>
            </a:r>
          </a:p>
        </p:txBody>
      </p:sp>
      <p:sp>
        <p:nvSpPr>
          <p:cNvPr id="78851" name="Content Placeholder 2"/>
          <p:cNvSpPr>
            <a:spLocks noGrp="1"/>
          </p:cNvSpPr>
          <p:nvPr>
            <p:ph idx="1"/>
          </p:nvPr>
        </p:nvSpPr>
        <p:spPr>
          <a:xfrm>
            <a:off x="611188" y="765175"/>
            <a:ext cx="8077200" cy="5072063"/>
          </a:xfrm>
        </p:spPr>
        <p:txBody>
          <a:bodyPr/>
          <a:lstStyle/>
          <a:p>
            <a:r>
              <a:rPr lang="en-US" altLang="en-US" smtClean="0"/>
              <a:t>Make sure you encode your video as a mp4, ogg or WebM file using Adobe Encoder</a:t>
            </a:r>
          </a:p>
          <a:p>
            <a:r>
              <a:rPr lang="en-US" altLang="en-US" smtClean="0"/>
              <a:t>Put your video somewhere inside the folder containing your website (perhaps a subfolder).  E.g. if you folder is assign3, maybe put video in </a:t>
            </a:r>
            <a:r>
              <a:rPr lang="en-US" altLang="en-US" i="1" smtClean="0">
                <a:solidFill>
                  <a:schemeClr val="accent2"/>
                </a:solidFill>
              </a:rPr>
              <a:t>assign3/myvideo </a:t>
            </a:r>
            <a:r>
              <a:rPr lang="en-US" altLang="en-US" smtClean="0"/>
              <a:t>folder:</a:t>
            </a:r>
            <a:br>
              <a:rPr lang="en-US" altLang="en-US" smtClean="0"/>
            </a:br>
            <a:endParaRPr lang="en-US" altLang="en-US" smtClean="0"/>
          </a:p>
          <a:p>
            <a:endParaRPr lang="en-US" altLang="en-US" smtClean="0"/>
          </a:p>
          <a:p>
            <a:endParaRPr lang="en-US" altLang="en-US" smtClean="0"/>
          </a:p>
          <a:p>
            <a:r>
              <a:rPr lang="en-US" altLang="en-US" smtClean="0"/>
              <a:t>Make sure the first line of your webpage is:</a:t>
            </a:r>
          </a:p>
          <a:p>
            <a:pPr lvl="1"/>
            <a:r>
              <a:rPr lang="en-US" altLang="en-US" smtClean="0"/>
              <a:t>&lt;!DOCTYPE html&gt;  (this indicates it is html5)</a:t>
            </a:r>
          </a:p>
          <a:p>
            <a:endParaRPr lang="en-US" altLang="en-US" smtClean="0"/>
          </a:p>
        </p:txBody>
      </p:sp>
      <p:pic>
        <p:nvPicPr>
          <p:cNvPr id="788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933825"/>
            <a:ext cx="72723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0F61-8A79-4109-BEEB-66BE3A8C0CA3}"/>
              </a:ext>
            </a:extLst>
          </p:cNvPr>
          <p:cNvSpPr>
            <a:spLocks noGrp="1"/>
          </p:cNvSpPr>
          <p:nvPr>
            <p:ph type="title"/>
          </p:nvPr>
        </p:nvSpPr>
        <p:spPr>
          <a:xfrm>
            <a:off x="468313" y="-171450"/>
            <a:ext cx="8072437" cy="1143000"/>
          </a:xfrm>
        </p:spPr>
        <p:txBody>
          <a:bodyPr/>
          <a:lstStyle/>
          <a:p>
            <a:pPr>
              <a:defRPr/>
            </a:pPr>
            <a:r>
              <a:rPr lang="en-US" dirty="0"/>
              <a:t>HTML5 &lt;video&gt; tag</a:t>
            </a:r>
          </a:p>
        </p:txBody>
      </p:sp>
      <p:sp>
        <p:nvSpPr>
          <p:cNvPr id="74755" name="Content Placeholder 2"/>
          <p:cNvSpPr>
            <a:spLocks noGrp="1"/>
          </p:cNvSpPr>
          <p:nvPr>
            <p:ph idx="1"/>
          </p:nvPr>
        </p:nvSpPr>
        <p:spPr>
          <a:xfrm>
            <a:off x="468313" y="692150"/>
            <a:ext cx="8496300" cy="5072063"/>
          </a:xfrm>
        </p:spPr>
        <p:txBody>
          <a:bodyPr/>
          <a:lstStyle/>
          <a:p>
            <a:r>
              <a:rPr lang="en-US" altLang="en-US" smtClean="0"/>
              <a:t>Edit the html code in the assign3 folder (e.g. the index.html file) and put the following &lt;video&gt; tag where you want the video as follows:</a:t>
            </a:r>
          </a:p>
          <a:p>
            <a:endParaRPr lang="en-US" altLang="en-US" smtClean="0"/>
          </a:p>
          <a:p>
            <a:endParaRPr lang="en-US" altLang="en-US" smtClean="0"/>
          </a:p>
          <a:p>
            <a:r>
              <a:rPr lang="en-US" altLang="en-US" smtClean="0"/>
              <a:t>Might need this </a:t>
            </a:r>
            <a:r>
              <a:rPr lang="en-US" altLang="en-US" smtClean="0">
                <a:sym typeface="Wingdings" panose="05000000000000000000" pitchFamily="2" charset="2"/>
              </a:rPr>
              <a:t></a:t>
            </a:r>
            <a:endParaRPr lang="en-US" altLang="en-US" smtClean="0"/>
          </a:p>
          <a:p>
            <a:r>
              <a:rPr lang="en-US" altLang="en-US" smtClean="0">
                <a:solidFill>
                  <a:schemeClr val="accent1"/>
                </a:solidFill>
              </a:rPr>
              <a:t>QUESTION: What do you think each of these parameters do?</a:t>
            </a:r>
          </a:p>
          <a:p>
            <a:endParaRPr lang="en-US" altLang="en-US" smtClean="0"/>
          </a:p>
          <a:p>
            <a:r>
              <a:rPr lang="en-US" altLang="en-US" smtClean="0">
                <a:solidFill>
                  <a:schemeClr val="accent1"/>
                </a:solidFill>
              </a:rPr>
              <a:t>QUESTION: What do you think this does:</a:t>
            </a:r>
          </a:p>
          <a:p>
            <a:endParaRPr lang="en-US" altLang="en-US" smtClean="0"/>
          </a:p>
        </p:txBody>
      </p:sp>
      <p:sp>
        <p:nvSpPr>
          <p:cNvPr id="79876" name="TextBox 3"/>
          <p:cNvSpPr txBox="1">
            <a:spLocks noChangeArrowheads="1"/>
          </p:cNvSpPr>
          <p:nvPr/>
        </p:nvSpPr>
        <p:spPr bwMode="auto">
          <a:xfrm>
            <a:off x="611188" y="2133600"/>
            <a:ext cx="66960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&lt;video width="320" height="240"&gt;</a:t>
            </a:r>
            <a:br>
              <a:rPr lang="en-US" altLang="en-US"/>
            </a:br>
            <a:r>
              <a:rPr lang="en-US" altLang="en-US"/>
              <a:t>  &lt;source src=“myvideo/dog.mp4" type=“video/mp4“&gt;</a:t>
            </a:r>
            <a:br>
              <a:rPr lang="en-US" altLang="en-US"/>
            </a:br>
            <a:r>
              <a:rPr lang="en-US" altLang="en-US"/>
              <a:t>&lt;/video&gt; </a:t>
            </a:r>
          </a:p>
        </p:txBody>
      </p:sp>
      <p:sp>
        <p:nvSpPr>
          <p:cNvPr id="74757" name="TextBox 4"/>
          <p:cNvSpPr txBox="1">
            <a:spLocks noChangeArrowheads="1"/>
          </p:cNvSpPr>
          <p:nvPr/>
        </p:nvSpPr>
        <p:spPr bwMode="auto">
          <a:xfrm>
            <a:off x="611188" y="4868863"/>
            <a:ext cx="943292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a:t>&lt;video width="320" height="240" </a:t>
            </a:r>
            <a:r>
              <a:rPr lang="en-US" altLang="en-US" sz="1600" b="1">
                <a:solidFill>
                  <a:schemeClr val="accent2"/>
                </a:solidFill>
              </a:rPr>
              <a:t>controls autoplay loop muted poster=“doggy.jpg</a:t>
            </a:r>
            <a:r>
              <a:rPr lang="en-US" altLang="en-US" sz="1600"/>
              <a:t>”&gt;</a:t>
            </a:r>
            <a:br>
              <a:rPr lang="en-US" altLang="en-US" sz="1600"/>
            </a:br>
            <a:r>
              <a:rPr lang="en-US" altLang="en-US" sz="1600"/>
              <a:t>  &lt;source src=“myvideo/dog.mp4" type=“video/mp4"&gt;</a:t>
            </a:r>
            <a:br>
              <a:rPr lang="en-US" altLang="en-US" sz="1600"/>
            </a:br>
            <a:r>
              <a:rPr lang="en-US" altLang="en-US" sz="1600"/>
              <a:t>&lt;/video&gt;</a:t>
            </a:r>
            <a:r>
              <a:rPr lang="en-US" altLang="en-US"/>
              <a:t/>
            </a:r>
            <a:br>
              <a:rPr lang="en-US" altLang="en-US"/>
            </a:br>
            <a:r>
              <a:rPr lang="en-US" altLang="en-US"/>
              <a:t> </a:t>
            </a:r>
          </a:p>
        </p:txBody>
      </p:sp>
      <p:sp>
        <p:nvSpPr>
          <p:cNvPr id="74758" name="TextBox 5"/>
          <p:cNvSpPr txBox="1">
            <a:spLocks noChangeArrowheads="1"/>
          </p:cNvSpPr>
          <p:nvPr/>
        </p:nvSpPr>
        <p:spPr bwMode="auto">
          <a:xfrm>
            <a:off x="1042988" y="5805488"/>
            <a:ext cx="669766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a:t>
            </a:r>
            <a:br>
              <a:rPr lang="en-US" altLang="en-US"/>
            </a:br>
            <a:r>
              <a:rPr lang="en-US" altLang="en-US"/>
              <a:t>  &lt;source src=“myvideo/dog.mp4</a:t>
            </a:r>
            <a:r>
              <a:rPr lang="en-US" altLang="en-US" b="1">
                <a:solidFill>
                  <a:schemeClr val="accent2"/>
                </a:solidFill>
              </a:rPr>
              <a:t>#t=10,22</a:t>
            </a:r>
            <a:r>
              <a:rPr lang="en-US" altLang="en-US"/>
              <a:t>" type=“video/mp4"&gt;</a:t>
            </a:r>
            <a:br>
              <a:rPr lang="en-US" altLang="en-US"/>
            </a:br>
            <a:r>
              <a:rPr lang="en-US" altLang="en-US"/>
              <a:t> </a:t>
            </a:r>
          </a:p>
        </p:txBody>
      </p:sp>
      <p:sp>
        <p:nvSpPr>
          <p:cNvPr id="7" name="TextBox 3"/>
          <p:cNvSpPr txBox="1">
            <a:spLocks noChangeArrowheads="1"/>
          </p:cNvSpPr>
          <p:nvPr/>
        </p:nvSpPr>
        <p:spPr bwMode="auto">
          <a:xfrm>
            <a:off x="4284663" y="2924175"/>
            <a:ext cx="439102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t>&lt;video width="320" height="240"&gt;</a:t>
            </a:r>
            <a:br>
              <a:rPr lang="en-US" altLang="en-US" sz="1200"/>
            </a:br>
            <a:r>
              <a:rPr lang="en-US" altLang="en-US" sz="1200"/>
              <a:t>  &lt;source src=“myvideo/dog.mp4" type=“video/mp4"&gt;</a:t>
            </a:r>
            <a:br>
              <a:rPr lang="en-US" altLang="en-US" sz="1200"/>
            </a:br>
            <a:r>
              <a:rPr lang="en-US" altLang="en-US" sz="1200"/>
              <a:t>  &lt;source src=“myvideo/dog.ogg" type="video/ogg"&gt;</a:t>
            </a:r>
            <a:br>
              <a:rPr lang="en-US" altLang="en-US" sz="1200"/>
            </a:br>
            <a:r>
              <a:rPr lang="en-US" altLang="en-US" sz="1200"/>
              <a:t>  &lt;source src=“myvideo/dog.webm" type="video/webm"&gt;</a:t>
            </a:r>
            <a:br>
              <a:rPr lang="en-US" altLang="en-US" sz="1200"/>
            </a:br>
            <a:r>
              <a:rPr lang="en-US" altLang="en-US" sz="1200"/>
              <a:t>    Your browser does not support the video tag.</a:t>
            </a:r>
            <a:br>
              <a:rPr lang="en-US" altLang="en-US" sz="1200"/>
            </a:br>
            <a:r>
              <a:rPr lang="en-US" altLang="en-US" sz="1200"/>
              <a:t>&lt;/video&gt;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4755">
                                            <p:txEl>
                                              <p:pRg st="4" end="4"/>
                                            </p:txEl>
                                          </p:spTgt>
                                        </p:tgtEl>
                                        <p:attrNameLst>
                                          <p:attrName>style.visibility</p:attrName>
                                        </p:attrNameLst>
                                      </p:cBhvr>
                                      <p:to>
                                        <p:strVal val="visible"/>
                                      </p:to>
                                    </p:set>
                                  </p:childTnLst>
                                </p:cTn>
                              </p:par>
                              <p:par>
                                <p:cTn id="12" presetID="10" presetClass="entr" presetSubtype="0" fill="hold" grpId="0" nodeType="withEffect">
                                  <p:stCondLst>
                                    <p:cond delay="0"/>
                                  </p:stCondLst>
                                  <p:childTnLst>
                                    <p:set>
                                      <p:cBhvr>
                                        <p:cTn id="13" dur="1" fill="hold">
                                          <p:stCondLst>
                                            <p:cond delay="0"/>
                                          </p:stCondLst>
                                        </p:cTn>
                                        <p:tgtEl>
                                          <p:spTgt spid="74757"/>
                                        </p:tgtEl>
                                        <p:attrNameLst>
                                          <p:attrName>style.visibility</p:attrName>
                                        </p:attrNameLst>
                                      </p:cBhvr>
                                      <p:to>
                                        <p:strVal val="visible"/>
                                      </p:to>
                                    </p:set>
                                    <p:animEffect transition="in" filter="fade">
                                      <p:cBhvr>
                                        <p:cTn id="14" dur="500"/>
                                        <p:tgtEl>
                                          <p:spTgt spid="7475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4755">
                                            <p:txEl>
                                              <p:pRg st="6" end="6"/>
                                            </p:txEl>
                                          </p:spTgt>
                                        </p:tgtEl>
                                        <p:attrNameLst>
                                          <p:attrName>style.visibility</p:attrName>
                                        </p:attrNameLst>
                                      </p:cBhvr>
                                      <p:to>
                                        <p:strVal val="visible"/>
                                      </p:to>
                                    </p:set>
                                    <p:anim calcmode="lin" valueType="num">
                                      <p:cBhvr additive="base">
                                        <p:cTn id="19" dur="500" fill="hold"/>
                                        <p:tgtEl>
                                          <p:spTgt spid="7475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4758"/>
                                        </p:tgtEl>
                                        <p:attrNameLst>
                                          <p:attrName>style.visibility</p:attrName>
                                        </p:attrNameLst>
                                      </p:cBhvr>
                                      <p:to>
                                        <p:strVal val="visible"/>
                                      </p:to>
                                    </p:set>
                                    <p:anim calcmode="lin" valueType="num">
                                      <p:cBhvr additive="base">
                                        <p:cTn id="23" dur="500" fill="hold"/>
                                        <p:tgtEl>
                                          <p:spTgt spid="74758"/>
                                        </p:tgtEl>
                                        <p:attrNameLst>
                                          <p:attrName>ppt_x</p:attrName>
                                        </p:attrNameLst>
                                      </p:cBhvr>
                                      <p:tavLst>
                                        <p:tav tm="0">
                                          <p:val>
                                            <p:strVal val="#ppt_x"/>
                                          </p:val>
                                        </p:tav>
                                        <p:tav tm="100000">
                                          <p:val>
                                            <p:strVal val="#ppt_x"/>
                                          </p:val>
                                        </p:tav>
                                      </p:tavLst>
                                    </p:anim>
                                    <p:anim calcmode="lin" valueType="num">
                                      <p:cBhvr additive="base">
                                        <p:cTn id="24" dur="500" fill="hold"/>
                                        <p:tgtEl>
                                          <p:spTgt spid="747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p:bldP spid="74758"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DFEA-9F41-4A69-A94D-87E866AA69BB}"/>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Other Terms You Need To Know</a:t>
            </a:r>
          </a:p>
        </p:txBody>
      </p:sp>
      <p:sp>
        <p:nvSpPr>
          <p:cNvPr id="3" name="Content Placeholder 2">
            <a:extLst>
              <a:ext uri="{FF2B5EF4-FFF2-40B4-BE49-F238E27FC236}">
                <a16:creationId xmlns:a16="http://schemas.microsoft.com/office/drawing/2014/main" id="{03DD9FA5-1AB6-47FF-86D1-C8D74425E48A}"/>
              </a:ext>
            </a:extLst>
          </p:cNvPr>
          <p:cNvSpPr>
            <a:spLocks noGrp="1"/>
          </p:cNvSpPr>
          <p:nvPr>
            <p:ph idx="1"/>
          </p:nvPr>
        </p:nvSpPr>
        <p:spPr>
          <a:xfrm>
            <a:off x="611188" y="1268413"/>
            <a:ext cx="8323262" cy="5072062"/>
          </a:xfrm>
        </p:spPr>
        <p:txBody>
          <a:bodyPr>
            <a:normAutofit fontScale="92500" lnSpcReduction="20000"/>
          </a:bodyPr>
          <a:lstStyle/>
          <a:p>
            <a:pPr marL="365760" indent="-283464" eaLnBrk="1" fontAlgn="auto" hangingPunct="1">
              <a:spcAft>
                <a:spcPts val="0"/>
              </a:spcAft>
              <a:buFont typeface="Wingdings 2"/>
              <a:buChar char=""/>
              <a:defRPr/>
            </a:pPr>
            <a:r>
              <a:rPr lang="en-CA" b="1" i="1" dirty="0">
                <a:solidFill>
                  <a:schemeClr val="accent2"/>
                </a:solidFill>
              </a:rPr>
              <a:t>Container File Format</a:t>
            </a:r>
          </a:p>
          <a:p>
            <a:pPr marL="640080" lvl="1" indent="-237744" eaLnBrk="1" fontAlgn="auto" hangingPunct="1">
              <a:spcAft>
                <a:spcPts val="0"/>
              </a:spcAft>
              <a:buFont typeface="Verdana"/>
              <a:buChar char="◦"/>
              <a:defRPr/>
            </a:pPr>
            <a:r>
              <a:rPr lang="en-CA" dirty="0"/>
              <a:t>A file format that stores both the data (the frames) AND how to play the data (which codec to use)</a:t>
            </a:r>
          </a:p>
          <a:p>
            <a:pPr marL="640080" lvl="1" indent="-237744" eaLnBrk="1" fontAlgn="auto" hangingPunct="1">
              <a:spcAft>
                <a:spcPts val="0"/>
              </a:spcAft>
              <a:buFont typeface="Verdana"/>
              <a:buChar char="◦"/>
              <a:defRPr/>
            </a:pPr>
            <a:r>
              <a:rPr lang="en-CA" dirty="0"/>
              <a:t>Some common containers are:</a:t>
            </a:r>
          </a:p>
          <a:p>
            <a:pPr marL="886968" lvl="2" eaLnBrk="1" fontAlgn="auto" hangingPunct="1">
              <a:spcAft>
                <a:spcPts val="0"/>
              </a:spcAft>
              <a:buFont typeface="Wingdings 2"/>
              <a:buChar char=""/>
              <a:defRPr/>
            </a:pPr>
            <a:r>
              <a:rPr lang="en-CA" b="1" dirty="0"/>
              <a:t>.</a:t>
            </a:r>
            <a:r>
              <a:rPr lang="en-CA" b="1" dirty="0" err="1"/>
              <a:t>avi</a:t>
            </a:r>
            <a:r>
              <a:rPr lang="en-CA" dirty="0"/>
              <a:t> </a:t>
            </a:r>
            <a:r>
              <a:rPr lang="en-CA" dirty="0">
                <a:sym typeface="Wingdings" pitchFamily="2" charset="2"/>
              </a:rPr>
              <a:t> sometimes has uncompressed video, just depends, no streaming</a:t>
            </a:r>
            <a:endParaRPr lang="en-CA" dirty="0"/>
          </a:p>
          <a:p>
            <a:pPr marL="886968" lvl="2" eaLnBrk="1" fontAlgn="auto" hangingPunct="1">
              <a:spcAft>
                <a:spcPts val="0"/>
              </a:spcAft>
              <a:buFont typeface="Wingdings 2"/>
              <a:buChar char=""/>
              <a:defRPr/>
            </a:pPr>
            <a:r>
              <a:rPr lang="en-CA" b="1" dirty="0"/>
              <a:t>.</a:t>
            </a:r>
            <a:r>
              <a:rPr lang="en-CA" b="1" dirty="0" err="1"/>
              <a:t>flv</a:t>
            </a:r>
            <a:r>
              <a:rPr lang="en-CA" b="1" dirty="0"/>
              <a:t>  (</a:t>
            </a:r>
            <a:r>
              <a:rPr lang="en-CA" dirty="0"/>
              <a:t>doesn’t allow subtitle)</a:t>
            </a:r>
          </a:p>
          <a:p>
            <a:pPr marL="886968" lvl="2" eaLnBrk="1" fontAlgn="auto" hangingPunct="1">
              <a:spcAft>
                <a:spcPts val="0"/>
              </a:spcAft>
              <a:buFont typeface="Wingdings 2"/>
              <a:buChar char=""/>
              <a:defRPr/>
            </a:pPr>
            <a:r>
              <a:rPr lang="en-CA" dirty="0"/>
              <a:t>.</a:t>
            </a:r>
            <a:r>
              <a:rPr lang="en-CA" b="1" dirty="0" err="1"/>
              <a:t>ogg</a:t>
            </a:r>
            <a:r>
              <a:rPr lang="en-CA" dirty="0"/>
              <a:t> (free open source container format)</a:t>
            </a:r>
          </a:p>
          <a:p>
            <a:pPr marL="886968" lvl="2" eaLnBrk="1" fontAlgn="auto" hangingPunct="1">
              <a:spcAft>
                <a:spcPts val="0"/>
              </a:spcAft>
              <a:buFont typeface="Wingdings 2"/>
              <a:buChar char=""/>
              <a:defRPr/>
            </a:pPr>
            <a:r>
              <a:rPr lang="en-CA" b="1" dirty="0"/>
              <a:t>.mp4</a:t>
            </a:r>
            <a:endParaRPr lang="en-CA" dirty="0">
              <a:sym typeface="Wingdings" pitchFamily="2" charset="2"/>
            </a:endParaRPr>
          </a:p>
          <a:p>
            <a:pPr marL="365760" indent="-283464" eaLnBrk="1" fontAlgn="auto" hangingPunct="1">
              <a:spcAft>
                <a:spcPts val="0"/>
              </a:spcAft>
              <a:buFont typeface="Wingdings 2"/>
              <a:buChar char=""/>
              <a:defRPr/>
            </a:pPr>
            <a:r>
              <a:rPr lang="en-CA" dirty="0"/>
              <a:t>Newer container formats support subtitles, chapters, etc…</a:t>
            </a:r>
          </a:p>
          <a:p>
            <a:pPr marL="365760" indent="-283464" eaLnBrk="1" fontAlgn="auto" hangingPunct="1">
              <a:spcAft>
                <a:spcPts val="0"/>
              </a:spcAft>
              <a:buFont typeface="Wingdings 2"/>
              <a:buChar char=""/>
              <a:defRPr/>
            </a:pPr>
            <a:r>
              <a:rPr lang="en-CA" b="1" dirty="0">
                <a:solidFill>
                  <a:schemeClr val="accent1"/>
                </a:solidFill>
              </a:rPr>
              <a:t>Question</a:t>
            </a:r>
            <a:r>
              <a:rPr lang="en-CA" dirty="0">
                <a:solidFill>
                  <a:schemeClr val="accent1"/>
                </a:solidFill>
              </a:rPr>
              <a:t>: Why can your computer sometimes play one .</a:t>
            </a:r>
            <a:r>
              <a:rPr lang="en-CA" dirty="0" err="1">
                <a:solidFill>
                  <a:schemeClr val="accent1"/>
                </a:solidFill>
              </a:rPr>
              <a:t>avi</a:t>
            </a:r>
            <a:r>
              <a:rPr lang="en-CA" dirty="0">
                <a:solidFill>
                  <a:schemeClr val="accent1"/>
                </a:solidFill>
              </a:rPr>
              <a:t> file but then not play another .</a:t>
            </a:r>
            <a:r>
              <a:rPr lang="en-CA" dirty="0" err="1">
                <a:solidFill>
                  <a:schemeClr val="accent1"/>
                </a:solidFill>
              </a:rPr>
              <a:t>avi</a:t>
            </a:r>
            <a:r>
              <a:rPr lang="en-CA" dirty="0">
                <a:solidFill>
                  <a:schemeClr val="accent1"/>
                </a:solidFill>
              </a:rPr>
              <a:t> file?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24661-685B-4E0A-A716-8508C3979232}"/>
              </a:ext>
            </a:extLst>
          </p:cNvPr>
          <p:cNvSpPr>
            <a:spLocks noGrp="1"/>
          </p:cNvSpPr>
          <p:nvPr>
            <p:ph type="title"/>
          </p:nvPr>
        </p:nvSpPr>
        <p:spPr/>
        <p:txBody>
          <a:bodyPr>
            <a:normAutofit fontScale="90000"/>
          </a:bodyPr>
          <a:lstStyle/>
          <a:p>
            <a:pPr>
              <a:defRPr/>
            </a:pPr>
            <a:r>
              <a:rPr lang="en-US" dirty="0"/>
              <a:t>Something else cool you can do with HTML5 and container file formats:</a:t>
            </a:r>
          </a:p>
        </p:txBody>
      </p:sp>
      <p:sp>
        <p:nvSpPr>
          <p:cNvPr id="82947" name="Content Placeholder 2"/>
          <p:cNvSpPr>
            <a:spLocks noGrp="1"/>
          </p:cNvSpPr>
          <p:nvPr>
            <p:ph idx="1"/>
          </p:nvPr>
        </p:nvSpPr>
        <p:spPr>
          <a:xfrm>
            <a:off x="857250" y="1285875"/>
            <a:ext cx="8077200" cy="1495425"/>
          </a:xfrm>
        </p:spPr>
        <p:txBody>
          <a:bodyPr/>
          <a:lstStyle/>
          <a:p>
            <a:r>
              <a:rPr lang="en-US" altLang="en-US" smtClean="0"/>
              <a:t>Pick a subtitle or closed captioning file</a:t>
            </a:r>
          </a:p>
        </p:txBody>
      </p:sp>
      <p:sp>
        <p:nvSpPr>
          <p:cNvPr id="82948" name="TextBox 4"/>
          <p:cNvSpPr txBox="1">
            <a:spLocks noChangeArrowheads="1"/>
          </p:cNvSpPr>
          <p:nvPr/>
        </p:nvSpPr>
        <p:spPr bwMode="auto">
          <a:xfrm>
            <a:off x="611188" y="2428875"/>
            <a:ext cx="79930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dirty="0"/>
              <a:t>&lt;video controls width="640" height="360“&gt;</a:t>
            </a:r>
            <a:br>
              <a:rPr lang="en-US" altLang="en-US" sz="2400" dirty="0"/>
            </a:br>
            <a:r>
              <a:rPr lang="en-US" altLang="en-US" sz="2400" dirty="0"/>
              <a:t>      &lt;source </a:t>
            </a:r>
            <a:r>
              <a:rPr lang="en-US" altLang="en-US" sz="2400" dirty="0" err="1"/>
              <a:t>src</a:t>
            </a:r>
            <a:r>
              <a:rPr lang="en-US" altLang="en-US" sz="2400" dirty="0"/>
              <a:t>="devstories.mp4" type='video/mp4&gt; </a:t>
            </a:r>
            <a:br>
              <a:rPr lang="en-US" altLang="en-US" sz="2400" dirty="0"/>
            </a:br>
            <a:r>
              <a:rPr lang="en-US" altLang="en-US" sz="2400" dirty="0">
                <a:solidFill>
                  <a:srgbClr val="C80032"/>
                </a:solidFill>
              </a:rPr>
              <a:t>      </a:t>
            </a:r>
            <a:r>
              <a:rPr lang="en-US" altLang="en-US" sz="2400" b="1" dirty="0">
                <a:solidFill>
                  <a:srgbClr val="C80032"/>
                </a:solidFill>
              </a:rPr>
              <a:t>&lt;track </a:t>
            </a:r>
            <a:r>
              <a:rPr lang="en-US" altLang="en-US" sz="2400" b="1" dirty="0" err="1">
                <a:solidFill>
                  <a:srgbClr val="C80032"/>
                </a:solidFill>
              </a:rPr>
              <a:t>src</a:t>
            </a:r>
            <a:r>
              <a:rPr lang="en-US" altLang="en-US" sz="2400" b="1" dirty="0">
                <a:solidFill>
                  <a:srgbClr val="C80032"/>
                </a:solidFill>
              </a:rPr>
              <a:t>="</a:t>
            </a:r>
            <a:r>
              <a:rPr lang="en-US" altLang="en-US" sz="2400" b="1" dirty="0" err="1">
                <a:solidFill>
                  <a:srgbClr val="C80032"/>
                </a:solidFill>
              </a:rPr>
              <a:t>devstories-en.vtt</a:t>
            </a:r>
            <a:r>
              <a:rPr lang="en-US" altLang="en-US" sz="2400" b="1" dirty="0">
                <a:solidFill>
                  <a:srgbClr val="C80032"/>
                </a:solidFill>
              </a:rPr>
              <a:t>" </a:t>
            </a:r>
            <a:br>
              <a:rPr lang="en-US" altLang="en-US" sz="2400" b="1" dirty="0">
                <a:solidFill>
                  <a:srgbClr val="C80032"/>
                </a:solidFill>
              </a:rPr>
            </a:br>
            <a:r>
              <a:rPr lang="en-US" altLang="en-US" sz="2400" b="1" dirty="0">
                <a:solidFill>
                  <a:srgbClr val="C80032"/>
                </a:solidFill>
              </a:rPr>
              <a:t>label="English subtitles" kind="subtitles" </a:t>
            </a:r>
            <a:r>
              <a:rPr lang="en-US" altLang="en-US" sz="2400" b="1" dirty="0" err="1">
                <a:solidFill>
                  <a:srgbClr val="C80032"/>
                </a:solidFill>
              </a:rPr>
              <a:t>srclang</a:t>
            </a:r>
            <a:r>
              <a:rPr lang="en-US" altLang="en-US" sz="2400" b="1" dirty="0">
                <a:solidFill>
                  <a:srgbClr val="C80032"/>
                </a:solidFill>
              </a:rPr>
              <a:t>="</a:t>
            </a:r>
            <a:r>
              <a:rPr lang="en-US" altLang="en-US" sz="2400" b="1" dirty="0" err="1">
                <a:solidFill>
                  <a:srgbClr val="C80032"/>
                </a:solidFill>
              </a:rPr>
              <a:t>en</a:t>
            </a:r>
            <a:r>
              <a:rPr lang="en-US" altLang="en-US" sz="2400" b="1" dirty="0">
                <a:solidFill>
                  <a:srgbClr val="C80032"/>
                </a:solidFill>
              </a:rPr>
              <a:t>" default&gt;&lt;/track&gt;</a:t>
            </a:r>
            <a:r>
              <a:rPr lang="en-US" altLang="en-US" sz="2400" dirty="0">
                <a:solidFill>
                  <a:srgbClr val="C80032"/>
                </a:solidFill>
              </a:rPr>
              <a:t> </a:t>
            </a:r>
            <a:r>
              <a:rPr lang="en-US" altLang="en-US" sz="2400" dirty="0"/>
              <a:t/>
            </a:r>
            <a:br>
              <a:rPr lang="en-US" altLang="en-US" sz="2400" dirty="0"/>
            </a:br>
            <a:r>
              <a:rPr lang="en-US" altLang="en-US" sz="2400" dirty="0"/>
              <a:t>&lt;/video&gt;</a:t>
            </a:r>
          </a:p>
        </p:txBody>
      </p:sp>
      <p:sp>
        <p:nvSpPr>
          <p:cNvPr id="82949" name="Rectangle 5"/>
          <p:cNvSpPr>
            <a:spLocks noChangeArrowheads="1"/>
          </p:cNvSpPr>
          <p:nvPr/>
        </p:nvSpPr>
        <p:spPr bwMode="auto">
          <a:xfrm>
            <a:off x="1116013" y="5300663"/>
            <a:ext cx="72723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hlinkClick r:id="rId3"/>
              </a:rPr>
              <a:t>http://www.html5rocks.com/en/tutorials/video/basics/</a:t>
            </a:r>
            <a:r>
              <a:rPr lang="en-US" altLang="en-US"/>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CDF2-474D-4FF0-AF3D-5C7F2F802FC6}"/>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Subtitles</a:t>
            </a:r>
          </a:p>
        </p:txBody>
      </p:sp>
      <p:sp>
        <p:nvSpPr>
          <p:cNvPr id="3" name="Content Placeholder 2">
            <a:extLst>
              <a:ext uri="{FF2B5EF4-FFF2-40B4-BE49-F238E27FC236}">
                <a16:creationId xmlns:a16="http://schemas.microsoft.com/office/drawing/2014/main" id="{02C4B9CE-14FA-4231-B1CA-2901837AC331}"/>
              </a:ext>
            </a:extLst>
          </p:cNvPr>
          <p:cNvSpPr>
            <a:spLocks noGrp="1"/>
          </p:cNvSpPr>
          <p:nvPr>
            <p:ph idx="1"/>
          </p:nvPr>
        </p:nvSpPr>
        <p:spPr>
          <a:xfrm>
            <a:off x="857250" y="1285875"/>
            <a:ext cx="8077200" cy="5000625"/>
          </a:xfrm>
        </p:spPr>
        <p:txBody>
          <a:bodyPr>
            <a:normAutofit lnSpcReduction="10000"/>
          </a:bodyPr>
          <a:lstStyle/>
          <a:p>
            <a:pPr marL="365760" indent="-283464" eaLnBrk="1" fontAlgn="auto" hangingPunct="1">
              <a:spcAft>
                <a:spcPts val="0"/>
              </a:spcAft>
              <a:buFont typeface="Wingdings 2"/>
              <a:buChar char=""/>
              <a:defRPr/>
            </a:pPr>
            <a:r>
              <a:rPr lang="en-CA" dirty="0">
                <a:solidFill>
                  <a:srgbClr val="222222"/>
                </a:solidFill>
              </a:rPr>
              <a:t>Subtitles help the viewer understand dialogue</a:t>
            </a:r>
          </a:p>
          <a:p>
            <a:pPr marL="640398" lvl="1" indent="-283464" eaLnBrk="1" fontAlgn="auto" hangingPunct="1">
              <a:spcAft>
                <a:spcPts val="0"/>
              </a:spcAft>
              <a:buFont typeface="Wingdings 2"/>
              <a:buChar char=""/>
              <a:defRPr/>
            </a:pPr>
            <a:r>
              <a:rPr lang="en-CA" dirty="0">
                <a:solidFill>
                  <a:srgbClr val="222222"/>
                </a:solidFill>
              </a:rPr>
              <a:t>Especially important for hearing impaired</a:t>
            </a:r>
          </a:p>
          <a:p>
            <a:pPr marL="365760" indent="-283464" eaLnBrk="1" fontAlgn="auto" hangingPunct="1">
              <a:spcAft>
                <a:spcPts val="0"/>
              </a:spcAft>
              <a:buFont typeface="Wingdings 2"/>
              <a:buChar char=""/>
              <a:defRPr/>
            </a:pPr>
            <a:endParaRPr lang="en-CA" dirty="0">
              <a:solidFill>
                <a:srgbClr val="222222"/>
              </a:solidFill>
            </a:endParaRPr>
          </a:p>
          <a:p>
            <a:pPr marL="365760" indent="-283464" eaLnBrk="1" fontAlgn="auto" hangingPunct="1">
              <a:spcAft>
                <a:spcPts val="0"/>
              </a:spcAft>
              <a:buFont typeface="Wingdings 2"/>
              <a:buChar char=""/>
              <a:defRPr/>
            </a:pPr>
            <a:r>
              <a:rPr lang="en-CA" dirty="0">
                <a:solidFill>
                  <a:srgbClr val="222222"/>
                </a:solidFill>
              </a:rPr>
              <a:t>Two main types: hard and soft</a:t>
            </a:r>
          </a:p>
          <a:p>
            <a:pPr marL="640398" lvl="1" indent="-283464" eaLnBrk="1" fontAlgn="auto" hangingPunct="1">
              <a:spcAft>
                <a:spcPts val="0"/>
              </a:spcAft>
              <a:buFont typeface="Wingdings 2"/>
              <a:buChar char=""/>
              <a:defRPr/>
            </a:pPr>
            <a:r>
              <a:rPr lang="en-CA" dirty="0">
                <a:solidFill>
                  <a:srgbClr val="222222"/>
                </a:solidFill>
              </a:rPr>
              <a:t>Hard (</a:t>
            </a:r>
            <a:r>
              <a:rPr lang="en-CA" dirty="0" err="1">
                <a:solidFill>
                  <a:srgbClr val="222222"/>
                </a:solidFill>
              </a:rPr>
              <a:t>hardsubs</a:t>
            </a:r>
            <a:r>
              <a:rPr lang="en-CA" dirty="0">
                <a:solidFill>
                  <a:srgbClr val="222222"/>
                </a:solidFill>
              </a:rPr>
              <a:t>): embedded into the video file so they can not be turned off or removed</a:t>
            </a:r>
          </a:p>
          <a:p>
            <a:pPr marL="640398" lvl="1" indent="-283464" eaLnBrk="1" fontAlgn="auto" hangingPunct="1">
              <a:spcAft>
                <a:spcPts val="0"/>
              </a:spcAft>
              <a:buFont typeface="Wingdings 2"/>
              <a:buChar char=""/>
              <a:defRPr/>
            </a:pPr>
            <a:r>
              <a:rPr lang="en-CA" dirty="0">
                <a:solidFill>
                  <a:srgbClr val="222222"/>
                </a:solidFill>
              </a:rPr>
              <a:t>Soft (</a:t>
            </a:r>
            <a:r>
              <a:rPr lang="en-CA" dirty="0" err="1">
                <a:solidFill>
                  <a:srgbClr val="222222"/>
                </a:solidFill>
              </a:rPr>
              <a:t>softsubs</a:t>
            </a:r>
            <a:r>
              <a:rPr lang="en-CA" dirty="0">
                <a:solidFill>
                  <a:srgbClr val="222222"/>
                </a:solidFill>
              </a:rPr>
              <a:t>): usually stored in a separate file telling what text to appear at what time in the video. These can be turned off/on as needed.</a:t>
            </a:r>
          </a:p>
          <a:p>
            <a:pPr marL="640398" lvl="1" indent="-283464" eaLnBrk="1" fontAlgn="auto" hangingPunct="1">
              <a:spcAft>
                <a:spcPts val="0"/>
              </a:spcAft>
              <a:buFont typeface="Wingdings 2"/>
              <a:buChar char=""/>
              <a:defRPr/>
            </a:pPr>
            <a:r>
              <a:rPr lang="en-CA" dirty="0">
                <a:solidFill>
                  <a:srgbClr val="222222"/>
                </a:solidFill>
              </a:rPr>
              <a:t>Both types have pros and cons, but we will just work with </a:t>
            </a:r>
            <a:r>
              <a:rPr lang="en-CA" dirty="0" err="1">
                <a:solidFill>
                  <a:srgbClr val="222222"/>
                </a:solidFill>
              </a:rPr>
              <a:t>softsubs</a:t>
            </a:r>
            <a:r>
              <a:rPr lang="en-CA" dirty="0">
                <a:solidFill>
                  <a:srgbClr val="222222"/>
                </a:solidFill>
              </a:rPr>
              <a:t>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20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0463E-7FD6-4FA9-9CC2-368A8818DDFB}"/>
              </a:ext>
            </a:extLst>
          </p:cNvPr>
          <p:cNvSpPr>
            <a:spLocks noGrp="1"/>
          </p:cNvSpPr>
          <p:nvPr>
            <p:ph type="title"/>
          </p:nvPr>
        </p:nvSpPr>
        <p:spPr>
          <a:xfrm>
            <a:off x="714375" y="-171450"/>
            <a:ext cx="8072438" cy="1143000"/>
          </a:xfrm>
        </p:spPr>
        <p:txBody>
          <a:bodyPr/>
          <a:lstStyle/>
          <a:p>
            <a:pPr eaLnBrk="1" fontAlgn="auto" hangingPunct="1">
              <a:spcAft>
                <a:spcPts val="0"/>
              </a:spcAft>
              <a:defRPr/>
            </a:pPr>
            <a:r>
              <a:rPr lang="en-CA" dirty="0">
                <a:solidFill>
                  <a:schemeClr val="tx2">
                    <a:satMod val="130000"/>
                  </a:schemeClr>
                </a:solidFill>
              </a:rPr>
              <a:t>Announcements </a:t>
            </a:r>
          </a:p>
        </p:txBody>
      </p:sp>
      <p:sp>
        <p:nvSpPr>
          <p:cNvPr id="3" name="Content Placeholder 2"/>
          <p:cNvSpPr>
            <a:spLocks noGrp="1"/>
          </p:cNvSpPr>
          <p:nvPr>
            <p:ph idx="1"/>
          </p:nvPr>
        </p:nvSpPr>
        <p:spPr>
          <a:xfrm>
            <a:off x="534988" y="692150"/>
            <a:ext cx="8429625" cy="6165850"/>
          </a:xfrm>
        </p:spPr>
        <p:txBody>
          <a:bodyPr/>
          <a:lstStyle/>
          <a:p>
            <a:pPr eaLnBrk="1" hangingPunct="1">
              <a:defRPr/>
            </a:pPr>
            <a:r>
              <a:rPr lang="en-CA" altLang="en-US" smtClean="0">
                <a:sym typeface="Wingdings" panose="05000000000000000000" pitchFamily="2" charset="2"/>
              </a:rPr>
              <a:t>Readings: Video</a:t>
            </a:r>
            <a:endParaRPr lang="en-CA" altLang="en-US" dirty="0" smtClean="0">
              <a:sym typeface="Wingdings" panose="05000000000000000000" pitchFamily="2" charset="2"/>
            </a:endParaRPr>
          </a:p>
          <a:p>
            <a:pPr lvl="1" eaLnBrk="1" hangingPunct="1">
              <a:defRPr/>
            </a:pPr>
            <a:endParaRPr lang="en-CA" altLang="en-US" dirty="0">
              <a:sym typeface="Wingdings" panose="05000000000000000000" pitchFamily="2" charset="2"/>
            </a:endParaRPr>
          </a:p>
          <a:p>
            <a:pPr lvl="1" eaLnBrk="1" hangingPunct="1">
              <a:defRPr/>
            </a:pPr>
            <a:endParaRPr lang="en-CA" altLang="en-US" dirty="0" smtClean="0">
              <a:sym typeface="Wingdings" panose="05000000000000000000" pitchFamily="2" charset="2"/>
            </a:endParaRPr>
          </a:p>
          <a:p>
            <a:pPr marL="82550" indent="0" eaLnBrk="1" hangingPunct="1">
              <a:buFont typeface="Wingdings 2" panose="05020102010507070707" pitchFamily="18" charset="2"/>
              <a:buNone/>
              <a:defRPr/>
            </a:pPr>
            <a:endParaRPr lang="en-CA" altLang="en-US" dirty="0" smtClean="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CDF2-474D-4FF0-AF3D-5C7F2F802FC6}"/>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Subtitles</a:t>
            </a:r>
          </a:p>
        </p:txBody>
      </p:sp>
      <p:sp>
        <p:nvSpPr>
          <p:cNvPr id="87043" name="Content Placeholder 2"/>
          <p:cNvSpPr>
            <a:spLocks noGrp="1"/>
          </p:cNvSpPr>
          <p:nvPr>
            <p:ph idx="1"/>
          </p:nvPr>
        </p:nvSpPr>
        <p:spPr>
          <a:xfrm>
            <a:off x="857250" y="1285875"/>
            <a:ext cx="8077200" cy="5000625"/>
          </a:xfrm>
        </p:spPr>
        <p:txBody>
          <a:bodyPr/>
          <a:lstStyle/>
          <a:p>
            <a:pPr eaLnBrk="1" hangingPunct="1"/>
            <a:r>
              <a:rPr lang="en-CA" altLang="en-US" dirty="0" smtClean="0">
                <a:solidFill>
                  <a:srgbClr val="222222"/>
                </a:solidFill>
              </a:rPr>
              <a:t>You must specify the </a:t>
            </a:r>
            <a:r>
              <a:rPr lang="en-CA" altLang="en-US" b="1" dirty="0" smtClean="0">
                <a:solidFill>
                  <a:srgbClr val="222222"/>
                </a:solidFill>
              </a:rPr>
              <a:t>start time</a:t>
            </a:r>
            <a:r>
              <a:rPr lang="en-CA" altLang="en-US" dirty="0" smtClean="0">
                <a:solidFill>
                  <a:srgbClr val="222222"/>
                </a:solidFill>
              </a:rPr>
              <a:t>, </a:t>
            </a:r>
            <a:r>
              <a:rPr lang="en-CA" altLang="en-US" b="1" dirty="0" smtClean="0">
                <a:solidFill>
                  <a:srgbClr val="222222"/>
                </a:solidFill>
              </a:rPr>
              <a:t>end time</a:t>
            </a:r>
            <a:r>
              <a:rPr lang="en-CA" altLang="en-US" dirty="0" smtClean="0">
                <a:solidFill>
                  <a:srgbClr val="222222"/>
                </a:solidFill>
              </a:rPr>
              <a:t>, and the </a:t>
            </a:r>
            <a:r>
              <a:rPr lang="en-CA" altLang="en-US" b="1" dirty="0" smtClean="0">
                <a:solidFill>
                  <a:srgbClr val="222222"/>
                </a:solidFill>
              </a:rPr>
              <a:t>text</a:t>
            </a:r>
            <a:r>
              <a:rPr lang="en-CA" altLang="en-US" dirty="0" smtClean="0">
                <a:solidFill>
                  <a:srgbClr val="222222"/>
                </a:solidFill>
              </a:rPr>
              <a:t> to be displayed for each subtitle panel on the video</a:t>
            </a:r>
          </a:p>
          <a:p>
            <a:pPr eaLnBrk="1" hangingPunct="1"/>
            <a:r>
              <a:rPr lang="en-CA" altLang="en-US" dirty="0" smtClean="0">
                <a:solidFill>
                  <a:srgbClr val="222222"/>
                </a:solidFill>
              </a:rPr>
              <a:t>This format is also often used if you want to set up Karaoke. </a:t>
            </a:r>
          </a:p>
          <a:p>
            <a:pPr eaLnBrk="1" hangingPunct="1"/>
            <a:r>
              <a:rPr lang="en-CA" altLang="en-US" dirty="0" smtClean="0">
                <a:solidFill>
                  <a:srgbClr val="222222"/>
                </a:solidFill>
              </a:rPr>
              <a:t>For </a:t>
            </a:r>
            <a:r>
              <a:rPr lang="en-CA" altLang="en-US" dirty="0">
                <a:solidFill>
                  <a:srgbClr val="222222"/>
                </a:solidFill>
              </a:rPr>
              <a:t>videos embedded in a website, the format has to be a .</a:t>
            </a:r>
            <a:r>
              <a:rPr lang="en-CA" altLang="en-US" dirty="0" err="1">
                <a:solidFill>
                  <a:srgbClr val="222222"/>
                </a:solidFill>
              </a:rPr>
              <a:t>vtt</a:t>
            </a:r>
            <a:r>
              <a:rPr lang="en-CA" altLang="en-US" dirty="0">
                <a:solidFill>
                  <a:srgbClr val="222222"/>
                </a:solidFill>
              </a:rPr>
              <a:t> (Web Video Text Tracks) file.</a:t>
            </a:r>
          </a:p>
          <a:p>
            <a:pPr eaLnBrk="1" hangingPunct="1"/>
            <a:endParaRPr lang="en-CA" altLang="en-US" dirty="0" smtClean="0">
              <a:solidFill>
                <a:srgbClr val="222222"/>
              </a:solidFill>
            </a:endParaRPr>
          </a:p>
          <a:p>
            <a:pPr eaLnBrk="1" hangingPunct="1"/>
            <a:endParaRPr lang="en-CA" altLang="en-US" dirty="0" smtClean="0">
              <a:solidFill>
                <a:srgbClr val="222222"/>
              </a:solidFill>
            </a:endParaRPr>
          </a:p>
          <a:p>
            <a:pPr eaLnBrk="1" hangingPunct="1"/>
            <a:endParaRPr lang="en-CA" altLang="en-US" dirty="0" smtClean="0">
              <a:solidFill>
                <a:srgbClr val="222222"/>
              </a:solidFill>
            </a:endParaRPr>
          </a:p>
          <a:p>
            <a:pPr eaLnBrk="1" hangingPunct="1"/>
            <a:endParaRPr lang="en-CA" altLang="en-US" dirty="0" smtClean="0">
              <a:solidFill>
                <a:srgbClr val="222222"/>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CDF2-474D-4FF0-AF3D-5C7F2F802FC6}"/>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Subtitles</a:t>
            </a:r>
          </a:p>
        </p:txBody>
      </p:sp>
      <p:sp>
        <p:nvSpPr>
          <p:cNvPr id="3" name="Content Placeholder 2">
            <a:extLst>
              <a:ext uri="{FF2B5EF4-FFF2-40B4-BE49-F238E27FC236}">
                <a16:creationId xmlns:a16="http://schemas.microsoft.com/office/drawing/2014/main" id="{02C4B9CE-14FA-4231-B1CA-2901837AC331}"/>
              </a:ext>
            </a:extLst>
          </p:cNvPr>
          <p:cNvSpPr>
            <a:spLocks noGrp="1"/>
          </p:cNvSpPr>
          <p:nvPr>
            <p:ph idx="1"/>
          </p:nvPr>
        </p:nvSpPr>
        <p:spPr>
          <a:xfrm>
            <a:off x="857250" y="1285875"/>
            <a:ext cx="8077200" cy="5000625"/>
          </a:xfrm>
        </p:spPr>
        <p:txBody>
          <a:bodyPr>
            <a:normAutofit/>
          </a:bodyPr>
          <a:lstStyle/>
          <a:p>
            <a:pPr marL="365760" indent="-283464" eaLnBrk="1" fontAlgn="auto" hangingPunct="1">
              <a:spcAft>
                <a:spcPts val="0"/>
              </a:spcAft>
              <a:buFont typeface="Wingdings 2"/>
              <a:buChar char=""/>
              <a:defRPr/>
            </a:pPr>
            <a:r>
              <a:rPr lang="en-CA" dirty="0">
                <a:solidFill>
                  <a:srgbClr val="222222"/>
                </a:solidFill>
              </a:rPr>
              <a:t>In the webpage, add the following HTML:</a:t>
            </a:r>
          </a:p>
          <a:p>
            <a:pPr marL="82296" indent="0" eaLnBrk="1" fontAlgn="auto" hangingPunct="1">
              <a:spcAft>
                <a:spcPts val="0"/>
              </a:spcAft>
              <a:buFont typeface="Wingdings 2" panose="05020102010507070707" pitchFamily="18" charset="2"/>
              <a:buNone/>
              <a:defRPr/>
            </a:pPr>
            <a:r>
              <a:rPr lang="en-CA" sz="2400" dirty="0">
                <a:solidFill>
                  <a:srgbClr val="222222"/>
                </a:solidFill>
              </a:rPr>
              <a:t>&lt;video width="</a:t>
            </a:r>
            <a:r>
              <a:rPr lang="en-CA" sz="2400" b="1" dirty="0">
                <a:solidFill>
                  <a:srgbClr val="222222"/>
                </a:solidFill>
              </a:rPr>
              <a:t>1280</a:t>
            </a:r>
            <a:r>
              <a:rPr lang="en-CA" sz="2400" dirty="0">
                <a:solidFill>
                  <a:srgbClr val="222222"/>
                </a:solidFill>
              </a:rPr>
              <a:t>" height="</a:t>
            </a:r>
            <a:r>
              <a:rPr lang="en-CA" sz="2400" b="1" dirty="0">
                <a:solidFill>
                  <a:srgbClr val="222222"/>
                </a:solidFill>
              </a:rPr>
              <a:t>720</a:t>
            </a:r>
            <a:r>
              <a:rPr lang="en-CA" sz="2400" dirty="0">
                <a:solidFill>
                  <a:srgbClr val="222222"/>
                </a:solidFill>
              </a:rPr>
              <a:t>" controls&gt;</a:t>
            </a:r>
          </a:p>
          <a:p>
            <a:pPr marL="82296" indent="0" eaLnBrk="1" fontAlgn="auto" hangingPunct="1">
              <a:spcAft>
                <a:spcPts val="0"/>
              </a:spcAft>
              <a:buFont typeface="Wingdings 2" panose="05020102010507070707" pitchFamily="18" charset="2"/>
              <a:buNone/>
              <a:defRPr/>
            </a:pPr>
            <a:r>
              <a:rPr lang="en-CA" sz="2400" dirty="0">
                <a:solidFill>
                  <a:srgbClr val="222222"/>
                </a:solidFill>
              </a:rPr>
              <a:t>&lt;source </a:t>
            </a:r>
            <a:r>
              <a:rPr lang="en-CA" sz="2400" dirty="0" err="1">
                <a:solidFill>
                  <a:srgbClr val="222222"/>
                </a:solidFill>
              </a:rPr>
              <a:t>src</a:t>
            </a:r>
            <a:r>
              <a:rPr lang="en-CA" sz="2400" dirty="0">
                <a:solidFill>
                  <a:srgbClr val="222222"/>
                </a:solidFill>
              </a:rPr>
              <a:t>="</a:t>
            </a:r>
            <a:r>
              <a:rPr lang="en-CA" sz="2400" b="1" dirty="0">
                <a:solidFill>
                  <a:srgbClr val="222222"/>
                </a:solidFill>
              </a:rPr>
              <a:t>cat.mp4</a:t>
            </a:r>
            <a:r>
              <a:rPr lang="en-CA" sz="2400" dirty="0">
                <a:solidFill>
                  <a:srgbClr val="222222"/>
                </a:solidFill>
              </a:rPr>
              <a:t>" type="video/mp4"&gt;</a:t>
            </a:r>
          </a:p>
          <a:p>
            <a:pPr marL="82296" indent="0" eaLnBrk="1" fontAlgn="auto" hangingPunct="1">
              <a:spcAft>
                <a:spcPts val="0"/>
              </a:spcAft>
              <a:buFont typeface="Wingdings 2" panose="05020102010507070707" pitchFamily="18" charset="2"/>
              <a:buNone/>
              <a:defRPr/>
            </a:pPr>
            <a:r>
              <a:rPr lang="en-CA" sz="2400" dirty="0">
                <a:solidFill>
                  <a:srgbClr val="222222"/>
                </a:solidFill>
              </a:rPr>
              <a:t>&lt;track label="English" kind="subtitles" </a:t>
            </a:r>
            <a:r>
              <a:rPr lang="en-CA" sz="2400" dirty="0" err="1">
                <a:solidFill>
                  <a:srgbClr val="222222"/>
                </a:solidFill>
              </a:rPr>
              <a:t>srclang</a:t>
            </a:r>
            <a:r>
              <a:rPr lang="en-CA" sz="2400" dirty="0">
                <a:solidFill>
                  <a:srgbClr val="222222"/>
                </a:solidFill>
              </a:rPr>
              <a:t>="</a:t>
            </a:r>
            <a:r>
              <a:rPr lang="en-CA" sz="2400" dirty="0" err="1">
                <a:solidFill>
                  <a:srgbClr val="222222"/>
                </a:solidFill>
              </a:rPr>
              <a:t>en</a:t>
            </a:r>
            <a:r>
              <a:rPr lang="en-CA" sz="2400" dirty="0">
                <a:solidFill>
                  <a:srgbClr val="222222"/>
                </a:solidFill>
              </a:rPr>
              <a:t>" </a:t>
            </a:r>
            <a:r>
              <a:rPr lang="en-CA" sz="2400" dirty="0" err="1">
                <a:solidFill>
                  <a:srgbClr val="222222"/>
                </a:solidFill>
              </a:rPr>
              <a:t>src</a:t>
            </a:r>
            <a:r>
              <a:rPr lang="en-CA" sz="2400" dirty="0">
                <a:solidFill>
                  <a:srgbClr val="222222"/>
                </a:solidFill>
              </a:rPr>
              <a:t>="</a:t>
            </a:r>
            <a:r>
              <a:rPr lang="en-CA" sz="2400" b="1" dirty="0" err="1">
                <a:solidFill>
                  <a:srgbClr val="222222"/>
                </a:solidFill>
              </a:rPr>
              <a:t>cat.vtt</a:t>
            </a:r>
            <a:r>
              <a:rPr lang="en-CA" sz="2400" dirty="0">
                <a:solidFill>
                  <a:srgbClr val="222222"/>
                </a:solidFill>
              </a:rPr>
              <a:t>" default&gt;</a:t>
            </a:r>
          </a:p>
          <a:p>
            <a:pPr marL="82296" indent="0" eaLnBrk="1" fontAlgn="auto" hangingPunct="1">
              <a:spcAft>
                <a:spcPts val="0"/>
              </a:spcAft>
              <a:buFont typeface="Wingdings 2" panose="05020102010507070707" pitchFamily="18" charset="2"/>
              <a:buNone/>
              <a:defRPr/>
            </a:pPr>
            <a:r>
              <a:rPr lang="en-CA" sz="2400" dirty="0">
                <a:solidFill>
                  <a:srgbClr val="222222"/>
                </a:solidFill>
              </a:rPr>
              <a:t>Your browser does not support the video tag.</a:t>
            </a:r>
          </a:p>
          <a:p>
            <a:pPr marL="82296" indent="0" eaLnBrk="1" fontAlgn="auto" hangingPunct="1">
              <a:spcAft>
                <a:spcPts val="0"/>
              </a:spcAft>
              <a:buFont typeface="Wingdings 2" panose="05020102010507070707" pitchFamily="18" charset="2"/>
              <a:buNone/>
              <a:defRPr/>
            </a:pPr>
            <a:r>
              <a:rPr lang="en-CA" sz="2400" dirty="0">
                <a:solidFill>
                  <a:srgbClr val="222222"/>
                </a:solidFill>
              </a:rPr>
              <a:t>&lt;/video&gt;</a:t>
            </a:r>
          </a:p>
          <a:p>
            <a:pPr marL="82296" indent="0" eaLnBrk="1" fontAlgn="auto" hangingPunct="1">
              <a:spcAft>
                <a:spcPts val="0"/>
              </a:spcAft>
              <a:buFont typeface="Wingdings 2" panose="05020102010507070707" pitchFamily="18" charset="2"/>
              <a:buNone/>
              <a:defRPr/>
            </a:pPr>
            <a:endParaRPr lang="en-CA" sz="2400" dirty="0">
              <a:solidFill>
                <a:srgbClr val="222222"/>
              </a:solidFill>
            </a:endParaRPr>
          </a:p>
          <a:p>
            <a:pPr marL="365760" indent="-283464" eaLnBrk="1" fontAlgn="auto" hangingPunct="1">
              <a:spcAft>
                <a:spcPts val="0"/>
              </a:spcAft>
              <a:buFont typeface="Wingdings 2"/>
              <a:buChar char=""/>
              <a:defRPr/>
            </a:pPr>
            <a:r>
              <a:rPr lang="en-CA" dirty="0">
                <a:solidFill>
                  <a:srgbClr val="222222"/>
                </a:solidFill>
              </a:rPr>
              <a:t>The width, height, video source file, and subtitles file may need to be updated.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ACDF2-474D-4FF0-AF3D-5C7F2F802FC6}"/>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Subtitles</a:t>
            </a:r>
          </a:p>
        </p:txBody>
      </p:sp>
      <p:sp>
        <p:nvSpPr>
          <p:cNvPr id="90115" name="Content Placeholder 2"/>
          <p:cNvSpPr>
            <a:spLocks noGrp="1"/>
          </p:cNvSpPr>
          <p:nvPr>
            <p:ph idx="1"/>
          </p:nvPr>
        </p:nvSpPr>
        <p:spPr>
          <a:xfrm>
            <a:off x="857250" y="1285875"/>
            <a:ext cx="8077200" cy="5000625"/>
          </a:xfrm>
        </p:spPr>
        <p:txBody>
          <a:bodyPr/>
          <a:lstStyle/>
          <a:p>
            <a:pPr eaLnBrk="1" hangingPunct="1"/>
            <a:r>
              <a:rPr lang="en-CA" altLang="en-US" smtClean="0">
                <a:solidFill>
                  <a:srgbClr val="222222"/>
                </a:solidFill>
              </a:rPr>
              <a:t>Here is a SOFT subtitled video demo:</a:t>
            </a:r>
            <a:br>
              <a:rPr lang="en-CA" altLang="en-US" smtClean="0">
                <a:solidFill>
                  <a:srgbClr val="222222"/>
                </a:solidFill>
              </a:rPr>
            </a:br>
            <a:r>
              <a:rPr lang="en-CA" altLang="en-US" smtClean="0">
                <a:solidFill>
                  <a:srgbClr val="222222"/>
                </a:solidFill>
                <a:hlinkClick r:id="rId2"/>
              </a:rPr>
              <a:t>http://www.csd.uwo.ca/~bsarlo/cs1033a/samples/video.html</a:t>
            </a:r>
            <a:endParaRPr lang="en-CA" altLang="en-US" smtClean="0">
              <a:solidFill>
                <a:srgbClr val="222222"/>
              </a:solidFill>
            </a:endParaRPr>
          </a:p>
          <a:p>
            <a:pPr eaLnBrk="1" hangingPunct="1"/>
            <a:r>
              <a:rPr lang="en-CA" altLang="en-US" smtClean="0">
                <a:solidFill>
                  <a:srgbClr val="222222"/>
                </a:solidFill>
              </a:rPr>
              <a:t>Here is a HARD subtitle video demo:</a:t>
            </a:r>
          </a:p>
          <a:p>
            <a:pPr lvl="1" eaLnBrk="1" hangingPunct="1"/>
            <a:r>
              <a:rPr lang="en-CA" altLang="en-US" smtClean="0">
                <a:solidFill>
                  <a:srgbClr val="222222"/>
                </a:solidFill>
                <a:hlinkClick r:id="rId3"/>
              </a:rPr>
              <a:t>http://www.csd.uwo.ca/~lreid/cs033/moviedemo/RachelB%20project_final.wmv</a:t>
            </a:r>
            <a:r>
              <a:rPr lang="en-CA" altLang="en-US" smtClean="0">
                <a:solidFill>
                  <a:srgbClr val="222222"/>
                </a:solidFill>
              </a:rPr>
              <a:t> </a:t>
            </a:r>
          </a:p>
          <a:p>
            <a:pPr eaLnBrk="1" hangingPunct="1"/>
            <a:endParaRPr lang="en-CA" altLang="en-US" sz="2400" smtClean="0">
              <a:solidFill>
                <a:srgbClr val="222222"/>
              </a:solidFill>
            </a:endParaRPr>
          </a:p>
          <a:p>
            <a:pPr eaLnBrk="1" hangingPunct="1"/>
            <a:r>
              <a:rPr lang="en-CA" altLang="en-US" smtClean="0">
                <a:solidFill>
                  <a:srgbClr val="222222"/>
                </a:solidFill>
              </a:rPr>
              <a:t>Have a look at the WebVTT subtitle file here:</a:t>
            </a:r>
            <a:br>
              <a:rPr lang="en-CA" altLang="en-US" smtClean="0">
                <a:solidFill>
                  <a:srgbClr val="222222"/>
                </a:solidFill>
              </a:rPr>
            </a:br>
            <a:r>
              <a:rPr lang="en-CA" altLang="en-US" smtClean="0">
                <a:solidFill>
                  <a:srgbClr val="222222"/>
                </a:solidFill>
                <a:hlinkClick r:id="rId4"/>
              </a:rPr>
              <a:t>http://www.csd.uwo.ca/~bsarlo/cs1033a/samples/cat.vtt</a:t>
            </a:r>
            <a:endParaRPr lang="en-CA" altLang="en-US" smtClean="0">
              <a:solidFill>
                <a:srgbClr val="222222"/>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Vote Now:</a:t>
            </a:r>
            <a:endParaRPr lang="en-US" dirty="0"/>
          </a:p>
        </p:txBody>
      </p:sp>
      <p:sp>
        <p:nvSpPr>
          <p:cNvPr id="3" name="Content Placeholder 2"/>
          <p:cNvSpPr>
            <a:spLocks noGrp="1"/>
          </p:cNvSpPr>
          <p:nvPr>
            <p:ph idx="1"/>
          </p:nvPr>
        </p:nvSpPr>
        <p:spPr/>
        <p:txBody>
          <a:bodyPr/>
          <a:lstStyle/>
          <a:p>
            <a:pPr>
              <a:defRPr/>
            </a:pPr>
            <a:r>
              <a:rPr lang="en-US" dirty="0" smtClean="0"/>
              <a:t>Which video would YOU rather have (no right or wrong answer)</a:t>
            </a:r>
          </a:p>
          <a:p>
            <a:pPr lvl="1">
              <a:defRPr/>
            </a:pPr>
            <a:r>
              <a:rPr lang="en-US" dirty="0" smtClean="0"/>
              <a:t>This one:</a:t>
            </a:r>
          </a:p>
          <a:p>
            <a:pPr marL="403225" lvl="1" indent="0">
              <a:buFont typeface="Verdana" panose="020B0604030504040204" pitchFamily="34" charset="0"/>
              <a:buNone/>
              <a:defRPr/>
            </a:pPr>
            <a:r>
              <a:rPr lang="en-US" dirty="0" smtClean="0">
                <a:hlinkClick r:id="rId2"/>
              </a:rPr>
              <a:t>http://www.csd.uwo.ca/~lreid/cs1033/ExamplesForLectures/videoslag/144example.mp4</a:t>
            </a:r>
            <a:r>
              <a:rPr lang="en-US" dirty="0" smtClean="0"/>
              <a:t> </a:t>
            </a:r>
          </a:p>
          <a:p>
            <a:pPr marL="403225" lvl="1" indent="0">
              <a:buFont typeface="Verdana" panose="020B0604030504040204" pitchFamily="34" charset="0"/>
              <a:buNone/>
              <a:defRPr/>
            </a:pPr>
            <a:r>
              <a:rPr lang="en-US" dirty="0" smtClean="0"/>
              <a:t>OR</a:t>
            </a:r>
          </a:p>
          <a:p>
            <a:pPr lvl="1">
              <a:defRPr/>
            </a:pPr>
            <a:r>
              <a:rPr lang="en-US" dirty="0" smtClean="0"/>
              <a:t>This one:</a:t>
            </a:r>
          </a:p>
          <a:p>
            <a:pPr marL="403225" lvl="1" indent="0">
              <a:buFont typeface="Verdana" panose="020B0604030504040204" pitchFamily="34" charset="0"/>
              <a:buNone/>
              <a:defRPr/>
            </a:pPr>
            <a:r>
              <a:rPr lang="en-US" dirty="0" smtClean="0">
                <a:hlinkClick r:id="rId3"/>
              </a:rPr>
              <a:t>http://www.csd.uwo.ca/~lreid/cs1033/ExamplesForLectures/videoslag/8kexample.mp4</a:t>
            </a:r>
            <a:r>
              <a:rPr lang="en-US" dirty="0" smtClean="0"/>
              <a:t>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434B6-DF5B-44A7-BA65-311B7E46D6A4}"/>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Video on the Web</a:t>
            </a:r>
          </a:p>
        </p:txBody>
      </p:sp>
      <p:sp>
        <p:nvSpPr>
          <p:cNvPr id="93187" name="Content Placeholder 2"/>
          <p:cNvSpPr>
            <a:spLocks noGrp="1"/>
          </p:cNvSpPr>
          <p:nvPr>
            <p:ph idx="1"/>
          </p:nvPr>
        </p:nvSpPr>
        <p:spPr>
          <a:xfrm>
            <a:off x="714375" y="1214438"/>
            <a:ext cx="8077200" cy="3857625"/>
          </a:xfrm>
        </p:spPr>
        <p:txBody>
          <a:bodyPr/>
          <a:lstStyle/>
          <a:p>
            <a:pPr eaLnBrk="1" hangingPunct="1"/>
            <a:r>
              <a:rPr lang="en-CA" altLang="en-US" smtClean="0"/>
              <a:t>Getting  video/audio (media) from a website to your computer so you can view it:</a:t>
            </a:r>
          </a:p>
          <a:p>
            <a:pPr lvl="1" eaLnBrk="1" hangingPunct="1"/>
            <a:r>
              <a:rPr lang="en-CA" altLang="en-US" b="1" smtClean="0">
                <a:solidFill>
                  <a:schemeClr val="accent2"/>
                </a:solidFill>
              </a:rPr>
              <a:t>Downloading</a:t>
            </a:r>
          </a:p>
          <a:p>
            <a:pPr lvl="2" eaLnBrk="1" hangingPunct="1"/>
            <a:r>
              <a:rPr lang="en-CA" altLang="en-US" b="1" smtClean="0">
                <a:solidFill>
                  <a:schemeClr val="accent2"/>
                </a:solidFill>
              </a:rPr>
              <a:t>Make a copy of the file/video on your machine</a:t>
            </a:r>
          </a:p>
          <a:p>
            <a:pPr lvl="1" eaLnBrk="1" hangingPunct="1"/>
            <a:r>
              <a:rPr lang="en-CA" altLang="en-US" b="1" smtClean="0">
                <a:solidFill>
                  <a:schemeClr val="accent2"/>
                </a:solidFill>
              </a:rPr>
              <a:t>Streaming </a:t>
            </a:r>
          </a:p>
          <a:p>
            <a:pPr lvl="2" eaLnBrk="1" hangingPunct="1"/>
            <a:r>
              <a:rPr lang="en-CA" altLang="en-US" b="1" smtClean="0">
                <a:solidFill>
                  <a:schemeClr val="accent2"/>
                </a:solidFill>
              </a:rPr>
              <a:t>Like listening to the radio – you can listen but can’t save it (without difficulties)</a:t>
            </a:r>
            <a:endParaRPr lang="en-CA" altLang="en-US" smtClean="0"/>
          </a:p>
          <a:p>
            <a:pPr eaLnBrk="1" hangingPunct="1"/>
            <a:endParaRPr lang="en-CA" altLang="en-US" smtClean="0"/>
          </a:p>
          <a:p>
            <a:pPr eaLnBrk="1" hangingPunct="1"/>
            <a:endParaRPr lang="en-CA" alt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D6431-1D97-4081-BF0D-B310DD452EF8}"/>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Download</a:t>
            </a:r>
          </a:p>
        </p:txBody>
      </p:sp>
      <p:sp>
        <p:nvSpPr>
          <p:cNvPr id="3" name="Content Placeholder 2">
            <a:extLst>
              <a:ext uri="{FF2B5EF4-FFF2-40B4-BE49-F238E27FC236}">
                <a16:creationId xmlns:a16="http://schemas.microsoft.com/office/drawing/2014/main" id="{BC69E7BC-7403-40A3-BCB2-54A9BDA59C1B}"/>
              </a:ext>
            </a:extLst>
          </p:cNvPr>
          <p:cNvSpPr>
            <a:spLocks noGrp="1"/>
          </p:cNvSpPr>
          <p:nvPr>
            <p:ph idx="1"/>
          </p:nvPr>
        </p:nvSpPr>
        <p:spPr/>
        <p:txBody>
          <a:bodyPr>
            <a:normAutofit fontScale="77500" lnSpcReduction="20000"/>
          </a:bodyPr>
          <a:lstStyle/>
          <a:p>
            <a:pPr marL="365760" indent="-283464" eaLnBrk="1" fontAlgn="auto" hangingPunct="1">
              <a:spcAft>
                <a:spcPts val="0"/>
              </a:spcAft>
              <a:buFont typeface="Wingdings 2"/>
              <a:buChar char=""/>
              <a:defRPr/>
            </a:pPr>
            <a:r>
              <a:rPr lang="en-CA" dirty="0"/>
              <a:t>Used to be the ONLY option</a:t>
            </a:r>
            <a:r>
              <a:rPr lang="en-CA" dirty="0" smtClean="0"/>
              <a:t>!</a:t>
            </a:r>
          </a:p>
          <a:p>
            <a:pPr marL="365760" indent="-283464" eaLnBrk="1" fontAlgn="auto" hangingPunct="1">
              <a:spcAft>
                <a:spcPts val="0"/>
              </a:spcAft>
              <a:buFont typeface="Wingdings 2"/>
              <a:buChar char=""/>
              <a:defRPr/>
            </a:pPr>
            <a:r>
              <a:rPr lang="en-CA" dirty="0" smtClean="0"/>
              <a:t>When </a:t>
            </a:r>
            <a:r>
              <a:rPr lang="en-CA" dirty="0"/>
              <a:t>you visit a website containing video, the entire video must be downloaded to your computer before you can play it</a:t>
            </a:r>
            <a:r>
              <a:rPr lang="en-CA" dirty="0" smtClean="0"/>
              <a:t>.</a:t>
            </a:r>
          </a:p>
          <a:p>
            <a:pPr marL="640398" lvl="1" indent="-283464" eaLnBrk="1" fontAlgn="auto" hangingPunct="1">
              <a:spcAft>
                <a:spcPts val="0"/>
              </a:spcAft>
              <a:buFont typeface="Wingdings 2"/>
              <a:buChar char=""/>
              <a:defRPr/>
            </a:pPr>
            <a:r>
              <a:rPr lang="en-CA" dirty="0" smtClean="0"/>
              <a:t>Progressive downloads </a:t>
            </a:r>
            <a:r>
              <a:rPr lang="en-CA" dirty="0"/>
              <a:t>allow you to </a:t>
            </a:r>
            <a:r>
              <a:rPr lang="en-CA" dirty="0" smtClean="0"/>
              <a:t>start watching </a:t>
            </a:r>
            <a:r>
              <a:rPr lang="en-CA" dirty="0"/>
              <a:t>as soon as it has downloaded enough bits to stay ahead of the </a:t>
            </a:r>
            <a:r>
              <a:rPr lang="en-CA" dirty="0" smtClean="0"/>
              <a:t>download</a:t>
            </a:r>
            <a:endParaRPr lang="en-CA" dirty="0"/>
          </a:p>
          <a:p>
            <a:pPr marL="365760" indent="-283464" eaLnBrk="1" fontAlgn="auto" hangingPunct="1">
              <a:spcAft>
                <a:spcPts val="0"/>
              </a:spcAft>
              <a:buFont typeface="Wingdings 2"/>
              <a:buChar char=""/>
              <a:defRPr/>
            </a:pPr>
            <a:r>
              <a:rPr lang="en-CA" dirty="0"/>
              <a:t>For the web, usually stored on a HTTP protocol</a:t>
            </a:r>
          </a:p>
          <a:p>
            <a:pPr marL="365760" indent="-283464" eaLnBrk="1" fontAlgn="auto" hangingPunct="1">
              <a:spcAft>
                <a:spcPts val="0"/>
              </a:spcAft>
              <a:buFont typeface="Wingdings 2"/>
              <a:buChar char=""/>
              <a:defRPr/>
            </a:pPr>
            <a:r>
              <a:rPr lang="en-CA" dirty="0"/>
              <a:t>Data that is sent is </a:t>
            </a:r>
            <a:r>
              <a:rPr lang="en-CA" b="1" dirty="0"/>
              <a:t>permanently</a:t>
            </a:r>
            <a:r>
              <a:rPr lang="en-CA" dirty="0"/>
              <a:t> stored on the end machine.</a:t>
            </a:r>
          </a:p>
          <a:p>
            <a:pPr marL="365760" indent="-283464" eaLnBrk="1" fontAlgn="auto" hangingPunct="1">
              <a:spcAft>
                <a:spcPts val="0"/>
              </a:spcAft>
              <a:buFont typeface="Wingdings 2"/>
              <a:buChar char=""/>
              <a:defRPr/>
            </a:pPr>
            <a:r>
              <a:rPr lang="en-CA" dirty="0"/>
              <a:t>Disadvantages:</a:t>
            </a:r>
          </a:p>
          <a:p>
            <a:pPr marL="640080" lvl="1" indent="-237744" eaLnBrk="1" fontAlgn="auto" hangingPunct="1">
              <a:spcAft>
                <a:spcPts val="0"/>
              </a:spcAft>
              <a:buFont typeface="Verdana"/>
              <a:buChar char="◦"/>
              <a:defRPr/>
            </a:pPr>
            <a:r>
              <a:rPr lang="en-CA" b="1" dirty="0">
                <a:solidFill>
                  <a:schemeClr val="accent1"/>
                </a:solidFill>
              </a:rPr>
              <a:t>Question</a:t>
            </a:r>
            <a:r>
              <a:rPr lang="en-CA" dirty="0">
                <a:solidFill>
                  <a:schemeClr val="accent1"/>
                </a:solidFill>
              </a:rPr>
              <a:t>: What do you think is a disadvantage?</a:t>
            </a:r>
          </a:p>
          <a:p>
            <a:pPr marL="365760" indent="-283464" eaLnBrk="1" fontAlgn="auto" hangingPunct="1">
              <a:spcAft>
                <a:spcPts val="0"/>
              </a:spcAft>
              <a:buFont typeface="Wingdings 2"/>
              <a:buChar char=""/>
              <a:defRPr/>
            </a:pPr>
            <a:r>
              <a:rPr lang="en-CA" dirty="0"/>
              <a:t>Advantages:</a:t>
            </a:r>
          </a:p>
          <a:p>
            <a:pPr marL="640080" lvl="1" indent="-237744" eaLnBrk="1" fontAlgn="auto" hangingPunct="1">
              <a:spcAft>
                <a:spcPts val="0"/>
              </a:spcAft>
              <a:buFont typeface="Verdana"/>
              <a:buChar char="◦"/>
              <a:defRPr/>
            </a:pPr>
            <a:r>
              <a:rPr lang="en-CA" b="1" dirty="0">
                <a:solidFill>
                  <a:schemeClr val="accent1"/>
                </a:solidFill>
              </a:rPr>
              <a:t>Question</a:t>
            </a:r>
            <a:r>
              <a:rPr lang="en-CA" dirty="0">
                <a:solidFill>
                  <a:schemeClr val="accent1"/>
                </a:solidFill>
              </a:rPr>
              <a:t>: What do you think is an advantage?</a:t>
            </a:r>
          </a:p>
          <a:p>
            <a:pPr marL="640080" lvl="1" indent="-237744" eaLnBrk="1" fontAlgn="auto" hangingPunct="1">
              <a:spcAft>
                <a:spcPts val="0"/>
              </a:spcAft>
              <a:buFont typeface="Verdana"/>
              <a:buChar char="◦"/>
              <a:defRPr/>
            </a:pPr>
            <a:endParaRPr lang="en-CA"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11BF8-8526-4542-8C8D-0EF7E386D74D}"/>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Streaming</a:t>
            </a:r>
          </a:p>
        </p:txBody>
      </p:sp>
      <p:sp>
        <p:nvSpPr>
          <p:cNvPr id="96259" name="Content Placeholder 2"/>
          <p:cNvSpPr>
            <a:spLocks noGrp="1"/>
          </p:cNvSpPr>
          <p:nvPr>
            <p:ph idx="1"/>
          </p:nvPr>
        </p:nvSpPr>
        <p:spPr>
          <a:xfrm>
            <a:off x="642938" y="1071563"/>
            <a:ext cx="8286750" cy="5429250"/>
          </a:xfrm>
        </p:spPr>
        <p:txBody>
          <a:bodyPr/>
          <a:lstStyle/>
          <a:p>
            <a:pPr eaLnBrk="1" hangingPunct="1"/>
            <a:r>
              <a:rPr lang="en-CA" altLang="en-US" smtClean="0"/>
              <a:t>In true streaming the file is never permanently saved to the user’s hard drive, media begins to play as soon as it gets enough packets to stay ahead of the viewer</a:t>
            </a:r>
          </a:p>
          <a:p>
            <a:pPr eaLnBrk="1" hangingPunct="1"/>
            <a:r>
              <a:rPr lang="en-CA" altLang="en-US" smtClean="0"/>
              <a:t>Disadvantages:</a:t>
            </a:r>
          </a:p>
          <a:p>
            <a:pPr lvl="1" eaLnBrk="1" hangingPunct="1"/>
            <a:r>
              <a:rPr lang="en-CA" altLang="en-US" b="1" smtClean="0">
                <a:solidFill>
                  <a:schemeClr val="accent1"/>
                </a:solidFill>
              </a:rPr>
              <a:t>Question</a:t>
            </a:r>
            <a:r>
              <a:rPr lang="en-CA" altLang="en-US" smtClean="0">
                <a:solidFill>
                  <a:schemeClr val="accent1"/>
                </a:solidFill>
              </a:rPr>
              <a:t>: What do you think is a disadvantage?</a:t>
            </a:r>
          </a:p>
          <a:p>
            <a:pPr eaLnBrk="1" hangingPunct="1"/>
            <a:r>
              <a:rPr lang="en-CA" altLang="en-US" smtClean="0"/>
              <a:t>Advantages:</a:t>
            </a:r>
            <a:endParaRPr lang="en-CA" altLang="en-US" smtClean="0">
              <a:solidFill>
                <a:schemeClr val="accent1"/>
              </a:solidFill>
            </a:endParaRPr>
          </a:p>
          <a:p>
            <a:pPr lvl="1" eaLnBrk="1" hangingPunct="1"/>
            <a:r>
              <a:rPr lang="en-CA" altLang="en-US" b="1" smtClean="0">
                <a:solidFill>
                  <a:schemeClr val="accent1"/>
                </a:solidFill>
              </a:rPr>
              <a:t>Question</a:t>
            </a:r>
            <a:r>
              <a:rPr lang="en-CA" altLang="en-US" smtClean="0">
                <a:solidFill>
                  <a:schemeClr val="accent1"/>
                </a:solidFill>
              </a:rPr>
              <a:t>: What do you think is an advantage?</a:t>
            </a:r>
          </a:p>
          <a:p>
            <a:pPr eaLnBrk="1" hangingPunct="1"/>
            <a:endParaRPr lang="en-CA" altLang="en-US" smtClean="0"/>
          </a:p>
          <a:p>
            <a:pPr eaLnBrk="1" hangingPunct="1"/>
            <a:endParaRPr lang="en-CA" alt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B3F6-8564-4757-9279-8C3F3E05C9A4}"/>
              </a:ext>
            </a:extLst>
          </p:cNvPr>
          <p:cNvSpPr>
            <a:spLocks noGrp="1"/>
          </p:cNvSpPr>
          <p:nvPr>
            <p:ph type="title"/>
          </p:nvPr>
        </p:nvSpPr>
        <p:spPr>
          <a:xfrm>
            <a:off x="539750" y="-242888"/>
            <a:ext cx="8072438" cy="1143001"/>
          </a:xfrm>
        </p:spPr>
        <p:txBody>
          <a:bodyPr/>
          <a:lstStyle/>
          <a:p>
            <a:pPr>
              <a:defRPr/>
            </a:pPr>
            <a:r>
              <a:rPr lang="en-US" dirty="0"/>
              <a:t>Streaming</a:t>
            </a:r>
          </a:p>
        </p:txBody>
      </p:sp>
      <p:sp>
        <p:nvSpPr>
          <p:cNvPr id="98307" name="Content Placeholder 2"/>
          <p:cNvSpPr>
            <a:spLocks noGrp="1"/>
          </p:cNvSpPr>
          <p:nvPr>
            <p:ph idx="1"/>
          </p:nvPr>
        </p:nvSpPr>
        <p:spPr>
          <a:xfrm>
            <a:off x="539750" y="692150"/>
            <a:ext cx="8077200" cy="5473700"/>
          </a:xfrm>
        </p:spPr>
        <p:txBody>
          <a:bodyPr/>
          <a:lstStyle/>
          <a:p>
            <a:r>
              <a:rPr lang="en-US" altLang="en-US" smtClean="0"/>
              <a:t>When streaming video (like on youtube), the video must be delivered fast enough so there appears to be no delay</a:t>
            </a:r>
          </a:p>
          <a:p>
            <a:r>
              <a:rPr lang="en-US" altLang="en-US" smtClean="0"/>
              <a:t>Uses buffering:</a:t>
            </a:r>
          </a:p>
          <a:p>
            <a:pPr lvl="1"/>
            <a:r>
              <a:rPr lang="en-US" altLang="en-US" smtClean="0"/>
              <a:t>small buffer space is created on the user's computer</a:t>
            </a:r>
          </a:p>
          <a:p>
            <a:pPr lvl="1"/>
            <a:r>
              <a:rPr lang="en-US" altLang="en-US" smtClean="0"/>
              <a:t>data starts downloading into it.</a:t>
            </a:r>
          </a:p>
          <a:p>
            <a:pPr lvl="1"/>
            <a:r>
              <a:rPr lang="en-US" altLang="en-US" smtClean="0"/>
              <a:t>as soon as the buffer is full (usually just a matter of seconds),  the file starts to play </a:t>
            </a:r>
          </a:p>
          <a:p>
            <a:pPr lvl="1"/>
            <a:r>
              <a:rPr lang="en-US" altLang="en-US" smtClean="0"/>
              <a:t>As soon as the video finishes playing, buffer is purged</a:t>
            </a:r>
          </a:p>
          <a:p>
            <a:pPr lvl="1"/>
            <a:r>
              <a:rPr lang="en-US" altLang="en-US" smtClean="0"/>
              <a:t>Kinda like a rabbit in front of grey hounds</a:t>
            </a:r>
          </a:p>
          <a:p>
            <a:endParaRPr lang="en-US" altLang="en-US" smtClean="0"/>
          </a:p>
        </p:txBody>
      </p:sp>
      <p:pic>
        <p:nvPicPr>
          <p:cNvPr id="5" name="Picture 14"/>
          <p:cNvPicPr>
            <a:picLocks noChangeAspect="1" noChangeArrowheads="1"/>
          </p:cNvPicPr>
          <p:nvPr/>
        </p:nvPicPr>
        <p:blipFill>
          <a:blip r:embed="rId2">
            <a:extLst>
              <a:ext uri="{28A0092B-C50C-407E-A947-70E740481C1C}">
                <a14:useLocalDpi xmlns:a14="http://schemas.microsoft.com/office/drawing/2010/main" val="0"/>
              </a:ext>
            </a:extLst>
          </a:blip>
          <a:srcRect b="10786"/>
          <a:stretch>
            <a:fillRect/>
          </a:stretch>
        </p:blipFill>
        <p:spPr bwMode="auto">
          <a:xfrm>
            <a:off x="1258888" y="2997200"/>
            <a:ext cx="7002462"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C16CA-245A-4D5B-AF18-CC2667189CDC}"/>
              </a:ext>
            </a:extLst>
          </p:cNvPr>
          <p:cNvSpPr>
            <a:spLocks noGrp="1"/>
          </p:cNvSpPr>
          <p:nvPr>
            <p:ph type="title"/>
          </p:nvPr>
        </p:nvSpPr>
        <p:spPr>
          <a:xfrm>
            <a:off x="539750" y="0"/>
            <a:ext cx="8072438" cy="620713"/>
          </a:xfrm>
        </p:spPr>
        <p:txBody>
          <a:bodyPr>
            <a:normAutofit fontScale="90000"/>
          </a:bodyPr>
          <a:lstStyle/>
          <a:p>
            <a:pPr>
              <a:defRPr/>
            </a:pPr>
            <a:r>
              <a:rPr lang="en-US" dirty="0"/>
              <a:t>Streaming…</a:t>
            </a:r>
          </a:p>
        </p:txBody>
      </p:sp>
      <p:sp>
        <p:nvSpPr>
          <p:cNvPr id="99331" name="Content Placeholder 2"/>
          <p:cNvSpPr>
            <a:spLocks noGrp="1"/>
          </p:cNvSpPr>
          <p:nvPr>
            <p:ph idx="1"/>
          </p:nvPr>
        </p:nvSpPr>
        <p:spPr>
          <a:xfrm>
            <a:off x="323850" y="476250"/>
            <a:ext cx="8712200" cy="5761038"/>
          </a:xfrm>
        </p:spPr>
        <p:txBody>
          <a:bodyPr/>
          <a:lstStyle/>
          <a:p>
            <a:r>
              <a:rPr lang="en-US" altLang="en-US" smtClean="0"/>
              <a:t>Sometime requires special streaming server </a:t>
            </a:r>
            <a:r>
              <a:rPr lang="en-US" altLang="en-US" sz="2000" smtClean="0"/>
              <a:t>(RTSP) </a:t>
            </a:r>
          </a:p>
          <a:p>
            <a:r>
              <a:rPr lang="en-US" altLang="en-US" smtClean="0"/>
              <a:t>Video starts almost immediately</a:t>
            </a:r>
          </a:p>
          <a:p>
            <a:r>
              <a:rPr lang="en-US" altLang="en-US" smtClean="0"/>
              <a:t>If the data rate (bit rate) of the encoded video file is bigger than the amount of bandwidth available, the video will frequently STOP PLAYING </a:t>
            </a:r>
            <a:r>
              <a:rPr lang="en-US" altLang="en-US" smtClean="0">
                <a:sym typeface="Wingdings" panose="05000000000000000000" pitchFamily="2" charset="2"/>
              </a:rPr>
              <a:t></a:t>
            </a:r>
          </a:p>
          <a:p>
            <a:pPr eaLnBrk="1" hangingPunct="1"/>
            <a:r>
              <a:rPr lang="en-CA" altLang="en-US" smtClean="0"/>
              <a:t>Unicast vs. Multicast -</a:t>
            </a:r>
            <a:r>
              <a:rPr lang="en-CA" altLang="en-US" sz="2400" smtClean="0">
                <a:hlinkClick r:id="rId2"/>
              </a:rPr>
              <a:t>http://www.bolermountain.com/</a:t>
            </a:r>
            <a:r>
              <a:rPr lang="en-CA" altLang="en-US" sz="2400" smtClean="0"/>
              <a:t> </a:t>
            </a:r>
          </a:p>
          <a:p>
            <a:pPr lvl="1" eaLnBrk="1" hangingPunct="1"/>
            <a:r>
              <a:rPr lang="en-CA" altLang="en-US" b="1" smtClean="0">
                <a:solidFill>
                  <a:schemeClr val="accent2"/>
                </a:solidFill>
              </a:rPr>
              <a:t>Unicast</a:t>
            </a:r>
            <a:r>
              <a:rPr lang="en-CA" altLang="en-US" smtClean="0">
                <a:solidFill>
                  <a:schemeClr val="accent2"/>
                </a:solidFill>
              </a:rPr>
              <a:t> </a:t>
            </a:r>
            <a:r>
              <a:rPr lang="en-CA" altLang="en-US" smtClean="0">
                <a:sym typeface="Wingdings" panose="05000000000000000000" pitchFamily="2" charset="2"/>
              </a:rPr>
              <a:t> each user gets his/her own stream of video, the server has to send out A LOT of data if several users are watching at once</a:t>
            </a:r>
          </a:p>
          <a:p>
            <a:pPr lvl="1" eaLnBrk="1" hangingPunct="1"/>
            <a:r>
              <a:rPr lang="en-CA" altLang="en-US" b="1" smtClean="0">
                <a:solidFill>
                  <a:schemeClr val="accent2"/>
                </a:solidFill>
                <a:sym typeface="Wingdings" panose="05000000000000000000" pitchFamily="2" charset="2"/>
              </a:rPr>
              <a:t>Multicast</a:t>
            </a:r>
            <a:r>
              <a:rPr lang="en-CA" altLang="en-US" smtClean="0">
                <a:solidFill>
                  <a:schemeClr val="accent2"/>
                </a:solidFill>
                <a:sym typeface="Wingdings" panose="05000000000000000000" pitchFamily="2" charset="2"/>
              </a:rPr>
              <a:t> </a:t>
            </a:r>
            <a:r>
              <a:rPr lang="en-CA" altLang="en-US" smtClean="0">
                <a:sym typeface="Wingdings" panose="05000000000000000000" pitchFamily="2" charset="2"/>
              </a:rPr>
              <a:t> send the same stream to a bunch of users but then they lose the ability to pause, rewind, etc.</a:t>
            </a:r>
            <a:endParaRPr lang="en-US" alt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367A-25F1-41F6-95EC-92D3354DA791}"/>
              </a:ext>
            </a:extLst>
          </p:cNvPr>
          <p:cNvSpPr>
            <a:spLocks noGrp="1"/>
          </p:cNvSpPr>
          <p:nvPr>
            <p:ph type="title"/>
          </p:nvPr>
        </p:nvSpPr>
        <p:spPr>
          <a:xfrm>
            <a:off x="611188" y="0"/>
            <a:ext cx="7929562" cy="836613"/>
          </a:xfrm>
        </p:spPr>
        <p:txBody>
          <a:bodyPr/>
          <a:lstStyle/>
          <a:p>
            <a:pPr>
              <a:defRPr/>
            </a:pPr>
            <a:r>
              <a:rPr lang="en-US" dirty="0" smtClean="0"/>
              <a:t>Adaptive Streaming</a:t>
            </a:r>
            <a:endParaRPr lang="en-US" dirty="0"/>
          </a:p>
        </p:txBody>
      </p:sp>
      <p:sp>
        <p:nvSpPr>
          <p:cNvPr id="100355" name="Content Placeholder 2"/>
          <p:cNvSpPr>
            <a:spLocks noGrp="1"/>
          </p:cNvSpPr>
          <p:nvPr>
            <p:ph idx="1"/>
          </p:nvPr>
        </p:nvSpPr>
        <p:spPr>
          <a:xfrm>
            <a:off x="588963" y="665163"/>
            <a:ext cx="8388350" cy="5976937"/>
          </a:xfrm>
        </p:spPr>
        <p:txBody>
          <a:bodyPr/>
          <a:lstStyle/>
          <a:p>
            <a:r>
              <a:rPr lang="en-US" altLang="en-US" smtClean="0"/>
              <a:t>YouTube is now (because of 4K content) doing </a:t>
            </a:r>
            <a:r>
              <a:rPr lang="en-US" altLang="en-US" i="1" smtClean="0"/>
              <a:t>Adaptive Streaming</a:t>
            </a:r>
          </a:p>
          <a:p>
            <a:r>
              <a:rPr lang="en-US" altLang="en-US" smtClean="0"/>
              <a:t>When you upload a 4K video, it makes several versions of it (1440 version, 1080 version, etc):</a:t>
            </a:r>
          </a:p>
        </p:txBody>
      </p:sp>
      <p:pic>
        <p:nvPicPr>
          <p:cNvPr id="100356" name="Picture 2">
            <a:hlinkClick r:id="rId2"/>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925" y="2852738"/>
            <a:ext cx="755808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Announcements	</a:t>
            </a:r>
            <a:endParaRPr lang="en-US" dirty="0"/>
          </a:p>
        </p:txBody>
      </p:sp>
      <p:sp>
        <p:nvSpPr>
          <p:cNvPr id="16387" name="Content Placeholder 2"/>
          <p:cNvSpPr>
            <a:spLocks noGrp="1"/>
          </p:cNvSpPr>
          <p:nvPr>
            <p:ph idx="1"/>
          </p:nvPr>
        </p:nvSpPr>
        <p:spPr/>
        <p:txBody>
          <a:bodyPr/>
          <a:lstStyle/>
          <a:p>
            <a:r>
              <a:rPr lang="en-US" altLang="en-US" smtClean="0"/>
              <a:t>Feedback page is open:</a:t>
            </a:r>
          </a:p>
          <a:p>
            <a:pPr lvl="1"/>
            <a:r>
              <a:rPr lang="en-US" altLang="en-US" smtClean="0"/>
              <a:t>Please fill in the Feedback form: </a:t>
            </a:r>
            <a:r>
              <a:rPr lang="en-US" altLang="en-US" smtClean="0">
                <a:hlinkClick r:id="rId2"/>
              </a:rPr>
              <a:t>https://feedback.uwo.ca</a:t>
            </a:r>
            <a:r>
              <a:rPr lang="en-US" altLang="en-US" smtClean="0"/>
              <a:t> </a:t>
            </a:r>
          </a:p>
          <a:p>
            <a:endParaRPr lang="en-US" alt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2"/>
          <p:cNvSpPr>
            <a:spLocks noGrp="1"/>
          </p:cNvSpPr>
          <p:nvPr>
            <p:ph idx="1"/>
          </p:nvPr>
        </p:nvSpPr>
        <p:spPr>
          <a:xfrm>
            <a:off x="107950" y="4763"/>
            <a:ext cx="6551613" cy="6553200"/>
          </a:xfrm>
        </p:spPr>
        <p:txBody>
          <a:bodyPr/>
          <a:lstStyle/>
          <a:p>
            <a:r>
              <a:rPr lang="en-US" altLang="en-US" smtClean="0"/>
              <a:t>When you upload your 4K video, give youtube a few hours to make the different versions THEN TEST THE QUALITY. </a:t>
            </a:r>
          </a:p>
          <a:p>
            <a:r>
              <a:rPr lang="en-US" altLang="en-US" smtClean="0"/>
              <a:t>Vimeo also does this. </a:t>
            </a:r>
          </a:p>
          <a:p>
            <a:r>
              <a:rPr lang="en-US" altLang="en-US" smtClean="0"/>
              <a:t>If the viewer picks </a:t>
            </a:r>
            <a:r>
              <a:rPr lang="en-US" altLang="en-US" i="1" smtClean="0"/>
              <a:t>Auto</a:t>
            </a:r>
            <a:r>
              <a:rPr lang="en-US" altLang="en-US" smtClean="0"/>
              <a:t>, it will serve up the BEST quality video it can to avoid buffering depending on the current bandwidth</a:t>
            </a:r>
          </a:p>
          <a:p>
            <a:r>
              <a:rPr lang="en-US" altLang="en-US" smtClean="0"/>
              <a:t>People find buffering MUCH more annoying than low quality, so youtube ADAPTS (adaptive streaming) depending on bandwidth</a:t>
            </a:r>
          </a:p>
        </p:txBody>
      </p:sp>
      <p:pic>
        <p:nvPicPr>
          <p:cNvPr id="101379" name="Picture 4"/>
          <p:cNvPicPr>
            <a:picLocks noChangeAspect="1"/>
          </p:cNvPicPr>
          <p:nvPr/>
        </p:nvPicPr>
        <p:blipFill>
          <a:blip r:embed="rId2">
            <a:extLst>
              <a:ext uri="{28A0092B-C50C-407E-A947-70E740481C1C}">
                <a14:useLocalDpi xmlns:a14="http://schemas.microsoft.com/office/drawing/2010/main" val="0"/>
              </a:ext>
            </a:extLst>
          </a:blip>
          <a:srcRect l="83716" t="35345" r="-1958" b="877"/>
          <a:stretch>
            <a:fillRect/>
          </a:stretch>
        </p:blipFill>
        <p:spPr bwMode="auto">
          <a:xfrm>
            <a:off x="6443663" y="654050"/>
            <a:ext cx="288925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B3EE7-D849-406F-B99F-500C2A7949EC}"/>
              </a:ext>
            </a:extLst>
          </p:cNvPr>
          <p:cNvSpPr>
            <a:spLocks noGrp="1"/>
          </p:cNvSpPr>
          <p:nvPr>
            <p:ph type="title"/>
          </p:nvPr>
        </p:nvSpPr>
        <p:spPr>
          <a:xfrm>
            <a:off x="684213" y="404813"/>
            <a:ext cx="8072437" cy="477837"/>
          </a:xfrm>
        </p:spPr>
        <p:txBody>
          <a:bodyPr>
            <a:normAutofit fontScale="90000"/>
          </a:bodyPr>
          <a:lstStyle/>
          <a:p>
            <a:pPr eaLnBrk="1" fontAlgn="auto" hangingPunct="1">
              <a:spcAft>
                <a:spcPts val="0"/>
              </a:spcAft>
              <a:defRPr/>
            </a:pPr>
            <a:r>
              <a:rPr lang="en-CA" dirty="0" smtClean="0">
                <a:solidFill>
                  <a:schemeClr val="tx2">
                    <a:satMod val="130000"/>
                  </a:schemeClr>
                </a:solidFill>
              </a:rPr>
              <a:t>YouTube</a:t>
            </a:r>
            <a:endParaRPr lang="en-CA" dirty="0">
              <a:solidFill>
                <a:schemeClr val="tx2">
                  <a:satMod val="130000"/>
                </a:schemeClr>
              </a:solidFill>
            </a:endParaRPr>
          </a:p>
        </p:txBody>
      </p:sp>
      <p:sp>
        <p:nvSpPr>
          <p:cNvPr id="102403" name="Content Placeholder 2"/>
          <p:cNvSpPr>
            <a:spLocks noGrp="1"/>
          </p:cNvSpPr>
          <p:nvPr>
            <p:ph idx="1"/>
          </p:nvPr>
        </p:nvSpPr>
        <p:spPr>
          <a:xfrm>
            <a:off x="539750" y="1125538"/>
            <a:ext cx="8077200" cy="5072062"/>
          </a:xfrm>
        </p:spPr>
        <p:txBody>
          <a:bodyPr/>
          <a:lstStyle/>
          <a:p>
            <a:pPr eaLnBrk="1" hangingPunct="1"/>
            <a:r>
              <a:rPr lang="en-CA" altLang="en-US" sz="2400" smtClean="0"/>
              <a:t>YouTube accepts video in several formats including:  .WMV, .AVI, .MOV, MPEG and .MP4</a:t>
            </a:r>
          </a:p>
          <a:p>
            <a:pPr eaLnBrk="1" hangingPunct="1"/>
            <a:r>
              <a:rPr lang="en-CA" altLang="en-US" sz="2400" smtClean="0"/>
              <a:t>Uses many codecs but the most common is H.264</a:t>
            </a:r>
          </a:p>
          <a:p>
            <a:pPr eaLnBrk="1" hangingPunct="1"/>
            <a:r>
              <a:rPr lang="en-CA" altLang="en-US" sz="2400" smtClean="0"/>
              <a:t>YouTube used to output everything in as either .flv or .f4v (Flash video) as every computer had Flash BUT NOW IT CONVERTS UPLOADED VIDEO TO .mp4 </a:t>
            </a:r>
          </a:p>
          <a:p>
            <a:pPr eaLnBrk="1" hangingPunct="1"/>
            <a:r>
              <a:rPr lang="en-CA" altLang="en-US" sz="2400" smtClean="0"/>
              <a:t>YouTube ALWAYS re-encodes your video, so don’t upload something that you have already highly compressed, it will get compressed again, instead upload high quality video</a:t>
            </a:r>
          </a:p>
          <a:p>
            <a:pPr lvl="1" eaLnBrk="1" hangingPunct="1"/>
            <a:r>
              <a:rPr lang="en-CA" altLang="en-US" sz="2400" b="1" smtClean="0">
                <a:solidFill>
                  <a:schemeClr val="accent1"/>
                </a:solidFill>
              </a:rPr>
              <a:t>QUESTION: what is the downside of uploading high quality uncompressed video?</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90488"/>
            <a:ext cx="8072437" cy="1143001"/>
          </a:xfrm>
        </p:spPr>
        <p:txBody>
          <a:bodyPr/>
          <a:lstStyle/>
          <a:p>
            <a:pPr>
              <a:defRPr/>
            </a:pPr>
            <a:r>
              <a:rPr lang="en-US" dirty="0" smtClean="0"/>
              <a:t>Conside</a:t>
            </a:r>
            <a:r>
              <a:rPr lang="en-US" dirty="0"/>
              <a:t>r</a:t>
            </a:r>
          </a:p>
        </p:txBody>
      </p:sp>
      <p:sp>
        <p:nvSpPr>
          <p:cNvPr id="3" name="Content Placeholder 2"/>
          <p:cNvSpPr>
            <a:spLocks noGrp="1"/>
          </p:cNvSpPr>
          <p:nvPr>
            <p:ph idx="1"/>
          </p:nvPr>
        </p:nvSpPr>
        <p:spPr>
          <a:xfrm>
            <a:off x="611188" y="981075"/>
            <a:ext cx="8077200" cy="5072063"/>
          </a:xfrm>
        </p:spPr>
        <p:txBody>
          <a:bodyPr/>
          <a:lstStyle/>
          <a:p>
            <a:pPr>
              <a:defRPr/>
            </a:pPr>
            <a:r>
              <a:rPr lang="en-US" dirty="0" smtClean="0"/>
              <a:t>Going from 1080p HD video to 4K video will NOT always improve video quality on the internet because of compression</a:t>
            </a:r>
          </a:p>
          <a:p>
            <a:pPr lvl="1">
              <a:defRPr/>
            </a:pPr>
            <a:r>
              <a:rPr lang="en-US" dirty="0" smtClean="0"/>
              <a:t>If you encode at the same bit rate and the bitrate is low, the 1080p video will be clearer than the 4K video because it had less compression done to it. </a:t>
            </a:r>
          </a:p>
          <a:p>
            <a:pPr lvl="1">
              <a:defRPr/>
            </a:pPr>
            <a:r>
              <a:rPr lang="en-US" dirty="0" smtClean="0">
                <a:solidFill>
                  <a:schemeClr val="accent1"/>
                </a:solidFill>
              </a:rPr>
              <a:t>Comparison: which video looks better?</a:t>
            </a:r>
          </a:p>
          <a:p>
            <a:pPr lvl="2">
              <a:defRPr/>
            </a:pPr>
            <a:r>
              <a:rPr lang="en-US" dirty="0" smtClean="0">
                <a:hlinkClick r:id="rId2"/>
              </a:rPr>
              <a:t>A</a:t>
            </a:r>
            <a:endParaRPr lang="en-US" dirty="0" smtClean="0"/>
          </a:p>
          <a:p>
            <a:pPr lvl="2">
              <a:defRPr/>
            </a:pPr>
            <a:r>
              <a:rPr lang="en-US" dirty="0" smtClean="0">
                <a:hlinkClick r:id="rId3"/>
              </a:rPr>
              <a:t>B</a:t>
            </a:r>
            <a:endParaRPr lang="en-US" dirty="0" smtClean="0"/>
          </a:p>
          <a:p>
            <a:pPr lvl="2">
              <a:defRPr/>
            </a:pPr>
            <a:r>
              <a:rPr lang="en-US" dirty="0" smtClean="0"/>
              <a:t>One of the videos is 4K and one is 1080p but both were given a bitrate of 1Mbps. </a:t>
            </a:r>
          </a:p>
          <a:p>
            <a:pPr marL="657225" lvl="2" indent="0">
              <a:buFont typeface="Wingdings 2" panose="05020102010507070707" pitchFamily="18" charset="2"/>
              <a:buNone/>
              <a:defRPr/>
            </a:pP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93675"/>
            <a:ext cx="8072438" cy="1143000"/>
          </a:xfrm>
        </p:spPr>
        <p:txBody>
          <a:bodyPr/>
          <a:lstStyle/>
          <a:p>
            <a:pPr>
              <a:defRPr/>
            </a:pPr>
            <a:r>
              <a:rPr lang="en-US" dirty="0" smtClean="0"/>
              <a:t>Also consider:</a:t>
            </a:r>
            <a:endParaRPr lang="en-US" dirty="0"/>
          </a:p>
        </p:txBody>
      </p:sp>
      <p:sp>
        <p:nvSpPr>
          <p:cNvPr id="107523" name="Content Placeholder 2"/>
          <p:cNvSpPr>
            <a:spLocks noGrp="1"/>
          </p:cNvSpPr>
          <p:nvPr>
            <p:ph idx="1"/>
          </p:nvPr>
        </p:nvSpPr>
        <p:spPr>
          <a:xfrm>
            <a:off x="684213" y="692150"/>
            <a:ext cx="8351837" cy="4448175"/>
          </a:xfrm>
        </p:spPr>
        <p:txBody>
          <a:bodyPr/>
          <a:lstStyle/>
          <a:p>
            <a:r>
              <a:rPr lang="en-US" altLang="en-US" smtClean="0"/>
              <a:t>Over 75% of all videos are viewed on mobile devices now</a:t>
            </a:r>
          </a:p>
          <a:p>
            <a:r>
              <a:rPr lang="en-US" altLang="en-US" smtClean="0"/>
              <a:t>VERY Confusing:</a:t>
            </a:r>
          </a:p>
          <a:p>
            <a:pPr lvl="1"/>
            <a:r>
              <a:rPr lang="en-US" altLang="en-US" smtClean="0"/>
              <a:t>How can a smart phone record 4K but not have 4K display? </a:t>
            </a:r>
          </a:p>
          <a:p>
            <a:pPr lvl="1"/>
            <a:r>
              <a:rPr lang="en-US" altLang="en-US" smtClean="0"/>
              <a:t>Smartphones that are capable of recording 4K video do NOT necessary have a 4K display (they have at least an 8.8 Megapixel sensor for recording)</a:t>
            </a:r>
          </a:p>
          <a:p>
            <a:endParaRPr lang="en-US" altLang="en-US" smtClean="0"/>
          </a:p>
        </p:txBody>
      </p:sp>
      <p:pic>
        <p:nvPicPr>
          <p:cNvPr id="1075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775" y="4581525"/>
            <a:ext cx="10466388" cy="330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Check your connection right now!</a:t>
            </a:r>
            <a:endParaRPr lang="en-US" dirty="0"/>
          </a:p>
        </p:txBody>
      </p:sp>
      <p:sp>
        <p:nvSpPr>
          <p:cNvPr id="108547" name="Content Placeholder 2"/>
          <p:cNvSpPr>
            <a:spLocks noGrp="1"/>
          </p:cNvSpPr>
          <p:nvPr>
            <p:ph idx="1"/>
          </p:nvPr>
        </p:nvSpPr>
        <p:spPr/>
        <p:txBody>
          <a:bodyPr/>
          <a:lstStyle/>
          <a:p>
            <a:r>
              <a:rPr lang="en-US" altLang="en-US" smtClean="0">
                <a:hlinkClick r:id="rId2"/>
              </a:rPr>
              <a:t>http://google.com</a:t>
            </a:r>
            <a:r>
              <a:rPr lang="en-US" altLang="en-US" smtClean="0"/>
              <a:t> </a:t>
            </a:r>
          </a:p>
          <a:p>
            <a:endParaRPr lang="en-US" altLang="en-US" smtClean="0"/>
          </a:p>
          <a:p>
            <a:endParaRPr lang="en-US" altLang="en-US" smtClean="0"/>
          </a:p>
        </p:txBody>
      </p:sp>
      <p:pic>
        <p:nvPicPr>
          <p:cNvPr id="10854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1989138"/>
            <a:ext cx="7450138"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2BFB6-89DC-4567-B9B5-CAD0705B05EC}"/>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What is Video?</a:t>
            </a:r>
          </a:p>
        </p:txBody>
      </p:sp>
      <p:sp>
        <p:nvSpPr>
          <p:cNvPr id="3" name="Content Placeholder 2">
            <a:extLst>
              <a:ext uri="{FF2B5EF4-FFF2-40B4-BE49-F238E27FC236}">
                <a16:creationId xmlns:a16="http://schemas.microsoft.com/office/drawing/2014/main" id="{AD09EE4A-C324-4568-B521-7A6F2F5C97FC}"/>
              </a:ext>
            </a:extLst>
          </p:cNvPr>
          <p:cNvSpPr>
            <a:spLocks noGrp="1"/>
          </p:cNvSpPr>
          <p:nvPr>
            <p:ph idx="1"/>
          </p:nvPr>
        </p:nvSpPr>
        <p:spPr>
          <a:xfrm>
            <a:off x="714375" y="1571625"/>
            <a:ext cx="8077200" cy="5026025"/>
          </a:xfrm>
        </p:spPr>
        <p:txBody>
          <a:bodyPr>
            <a:normAutofit fontScale="85000" lnSpcReduction="20000"/>
          </a:bodyPr>
          <a:lstStyle/>
          <a:p>
            <a:pPr marL="365760" indent="-283464" eaLnBrk="1" fontAlgn="auto" hangingPunct="1">
              <a:spcAft>
                <a:spcPts val="0"/>
              </a:spcAft>
              <a:buFont typeface="Wingdings 2"/>
              <a:buChar char=""/>
              <a:defRPr/>
            </a:pPr>
            <a:r>
              <a:rPr lang="en-CA" dirty="0"/>
              <a:t>A sequence of still images (photographs) that create the illusion of movement when played in succession. </a:t>
            </a:r>
          </a:p>
          <a:p>
            <a:pPr marL="365760" indent="-283464" eaLnBrk="1" fontAlgn="auto" hangingPunct="1">
              <a:spcAft>
                <a:spcPts val="0"/>
              </a:spcAft>
              <a:buFont typeface="Wingdings 2"/>
              <a:buChar char=""/>
              <a:defRPr/>
            </a:pPr>
            <a:r>
              <a:rPr lang="en-CA" b="1" dirty="0">
                <a:solidFill>
                  <a:schemeClr val="accent1"/>
                </a:solidFill>
              </a:rPr>
              <a:t>Question</a:t>
            </a:r>
            <a:r>
              <a:rPr lang="en-CA" dirty="0">
                <a:solidFill>
                  <a:schemeClr val="accent1"/>
                </a:solidFill>
              </a:rPr>
              <a:t>: What is each still image called?</a:t>
            </a:r>
          </a:p>
          <a:p>
            <a:pPr marL="365760" indent="-283464" eaLnBrk="1" fontAlgn="auto" hangingPunct="1">
              <a:spcAft>
                <a:spcPts val="0"/>
              </a:spcAft>
              <a:buFont typeface="Wingdings 2"/>
              <a:buChar char=""/>
              <a:defRPr/>
            </a:pPr>
            <a:r>
              <a:rPr lang="en-CA" dirty="0" smtClean="0"/>
              <a:t>Frames Per Second (fps)</a:t>
            </a:r>
            <a:r>
              <a:rPr lang="en-CA" dirty="0"/>
              <a:t>	</a:t>
            </a:r>
          </a:p>
          <a:p>
            <a:pPr marL="640080" lvl="1" indent="-237744" eaLnBrk="1" fontAlgn="auto" hangingPunct="1">
              <a:spcAft>
                <a:spcPts val="0"/>
              </a:spcAft>
              <a:buFont typeface="Verdana"/>
              <a:buChar char="◦"/>
              <a:defRPr/>
            </a:pPr>
            <a:r>
              <a:rPr lang="en-CA" dirty="0"/>
              <a:t>Movies on film </a:t>
            </a:r>
            <a:r>
              <a:rPr lang="en-CA" dirty="0">
                <a:sym typeface="Wingdings" pitchFamily="2" charset="2"/>
              </a:rPr>
              <a:t> 24-30 </a:t>
            </a:r>
            <a:r>
              <a:rPr lang="en-CA" dirty="0" smtClean="0">
                <a:sym typeface="Wingdings" pitchFamily="2" charset="2"/>
              </a:rPr>
              <a:t>fps</a:t>
            </a:r>
          </a:p>
          <a:p>
            <a:pPr marL="640080" lvl="1" indent="-237744" eaLnBrk="1" fontAlgn="auto" hangingPunct="1">
              <a:spcAft>
                <a:spcPts val="0"/>
              </a:spcAft>
              <a:buFont typeface="Verdana"/>
              <a:buChar char="◦"/>
              <a:defRPr/>
            </a:pPr>
            <a:r>
              <a:rPr lang="en-CA" dirty="0" smtClean="0">
                <a:sym typeface="Wingdings" pitchFamily="2" charset="2"/>
              </a:rPr>
              <a:t>TV was originally 29.97 fps (59.94 fields per second)</a:t>
            </a:r>
          </a:p>
          <a:p>
            <a:pPr marL="640080" lvl="1" indent="-237744" eaLnBrk="1" fontAlgn="auto" hangingPunct="1">
              <a:spcAft>
                <a:spcPts val="0"/>
              </a:spcAft>
              <a:buFont typeface="Verdana"/>
              <a:buChar char="◦"/>
              <a:defRPr/>
            </a:pPr>
            <a:r>
              <a:rPr lang="en-CA" dirty="0" smtClean="0">
                <a:sym typeface="Wingdings" pitchFamily="2" charset="2"/>
              </a:rPr>
              <a:t>Computer </a:t>
            </a:r>
            <a:r>
              <a:rPr lang="en-CA" dirty="0">
                <a:sym typeface="Wingdings" pitchFamily="2" charset="2"/>
              </a:rPr>
              <a:t>Displayed Video  </a:t>
            </a:r>
            <a:r>
              <a:rPr lang="en-CA" dirty="0" smtClean="0">
                <a:sym typeface="Wingdings" pitchFamily="2" charset="2"/>
              </a:rPr>
              <a:t>AT LEAST12-15 fps</a:t>
            </a:r>
          </a:p>
          <a:p>
            <a:pPr marL="886142" lvl="2" indent="-237744" eaLnBrk="1" fontAlgn="auto" hangingPunct="1">
              <a:spcAft>
                <a:spcPts val="0"/>
              </a:spcAft>
              <a:buFont typeface="Verdana"/>
              <a:buChar char="◦"/>
              <a:defRPr/>
            </a:pPr>
            <a:r>
              <a:rPr lang="en-CA" dirty="0" smtClean="0">
                <a:sym typeface="Wingdings" pitchFamily="2" charset="2"/>
              </a:rPr>
              <a:t>Humans can distinguish as single images at less than 10 fps</a:t>
            </a:r>
          </a:p>
          <a:p>
            <a:pPr marL="640080" lvl="1" indent="-237744" eaLnBrk="1" fontAlgn="auto" hangingPunct="1">
              <a:spcAft>
                <a:spcPts val="0"/>
              </a:spcAft>
              <a:buFont typeface="Verdana"/>
              <a:buChar char="◦"/>
              <a:defRPr/>
            </a:pPr>
            <a:r>
              <a:rPr lang="en-CA" dirty="0">
                <a:sym typeface="Wingdings" pitchFamily="2" charset="2"/>
                <a:hlinkClick r:id="rId3"/>
              </a:rPr>
              <a:t>https://frames-per-second.appspot.com</a:t>
            </a:r>
            <a:r>
              <a:rPr lang="en-CA" dirty="0" smtClean="0">
                <a:sym typeface="Wingdings" pitchFamily="2" charset="2"/>
                <a:hlinkClick r:id="rId3"/>
              </a:rPr>
              <a:t>/</a:t>
            </a:r>
            <a:r>
              <a:rPr lang="en-CA" dirty="0" smtClean="0">
                <a:sym typeface="Wingdings" pitchFamily="2" charset="2"/>
              </a:rPr>
              <a:t> </a:t>
            </a:r>
          </a:p>
          <a:p>
            <a:pPr marL="886142" lvl="2" indent="-237744" eaLnBrk="1" fontAlgn="auto" hangingPunct="1">
              <a:spcAft>
                <a:spcPts val="0"/>
              </a:spcAft>
              <a:buFont typeface="Verdana"/>
              <a:buChar char="◦"/>
              <a:defRPr/>
            </a:pPr>
            <a:r>
              <a:rPr lang="en-CA" dirty="0" smtClean="0">
                <a:sym typeface="Wingdings" pitchFamily="2" charset="2"/>
              </a:rPr>
              <a:t>Set Motion Blur to None and Frame Per Second to 5 fps</a:t>
            </a:r>
          </a:p>
          <a:p>
            <a:pPr marL="365442" indent="-237744" eaLnBrk="1" fontAlgn="auto" hangingPunct="1">
              <a:spcAft>
                <a:spcPts val="0"/>
              </a:spcAft>
              <a:buFont typeface="Verdana"/>
              <a:buChar char="◦"/>
              <a:defRPr/>
            </a:pPr>
            <a:r>
              <a:rPr lang="en-CA" dirty="0" smtClean="0">
                <a:sym typeface="Wingdings" pitchFamily="2" charset="2"/>
              </a:rPr>
              <a:t>Digital </a:t>
            </a:r>
            <a:r>
              <a:rPr lang="en-CA" dirty="0">
                <a:sym typeface="Wingdings" pitchFamily="2" charset="2"/>
              </a:rPr>
              <a:t>Video  each frame is a bitmapped graphic, stored as 0s and 1s</a:t>
            </a:r>
          </a:p>
          <a:p>
            <a:pPr marL="365760" indent="-283464" eaLnBrk="1" fontAlgn="auto" hangingPunct="1">
              <a:spcAft>
                <a:spcPts val="0"/>
              </a:spcAft>
              <a:buFont typeface="Wingdings 2"/>
              <a:buChar char=""/>
              <a:defRPr/>
            </a:pPr>
            <a:r>
              <a:rPr lang="en-CA" dirty="0">
                <a:sym typeface="Wingdings" pitchFamily="2" charset="2"/>
              </a:rPr>
              <a:t>Does this sound familiar?</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2000"/>
                                        <p:tgtEl>
                                          <p:spTgt spid="3">
                                            <p:txEl>
                                              <p:pRg st="9" end="9"/>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59C89-8997-45AA-ACDA-5B2FBE4A900B}"/>
              </a:ext>
            </a:extLst>
          </p:cNvPr>
          <p:cNvSpPr>
            <a:spLocks noGrp="1"/>
          </p:cNvSpPr>
          <p:nvPr>
            <p:ph type="title"/>
          </p:nvPr>
        </p:nvSpPr>
        <p:spPr/>
        <p:txBody>
          <a:bodyPr/>
          <a:lstStyle/>
          <a:p>
            <a:pPr eaLnBrk="1" fontAlgn="auto" hangingPunct="1">
              <a:spcAft>
                <a:spcPts val="0"/>
              </a:spcAft>
              <a:defRPr/>
            </a:pPr>
            <a:r>
              <a:rPr lang="en-CA" dirty="0">
                <a:solidFill>
                  <a:schemeClr val="tx2">
                    <a:satMod val="130000"/>
                  </a:schemeClr>
                </a:solidFill>
              </a:rPr>
              <a:t>Sampling and Quantizing of Motion</a:t>
            </a:r>
          </a:p>
        </p:txBody>
      </p:sp>
      <p:sp>
        <p:nvSpPr>
          <p:cNvPr id="3" name="Content Placeholder 2">
            <a:extLst>
              <a:ext uri="{FF2B5EF4-FFF2-40B4-BE49-F238E27FC236}">
                <a16:creationId xmlns:a16="http://schemas.microsoft.com/office/drawing/2014/main" id="{97CF3411-DD56-41ED-A622-547514128B14}"/>
              </a:ext>
            </a:extLst>
          </p:cNvPr>
          <p:cNvSpPr>
            <a:spLocks noGrp="1"/>
          </p:cNvSpPr>
          <p:nvPr>
            <p:ph idx="1"/>
          </p:nvPr>
        </p:nvSpPr>
        <p:spPr>
          <a:xfrm>
            <a:off x="857250" y="1285875"/>
            <a:ext cx="8077200" cy="5572125"/>
          </a:xfrm>
        </p:spPr>
        <p:txBody>
          <a:bodyPr>
            <a:normAutofit fontScale="85000" lnSpcReduction="10000"/>
          </a:bodyPr>
          <a:lstStyle/>
          <a:p>
            <a:pPr marL="365760" indent="-283464" eaLnBrk="1" fontAlgn="auto" hangingPunct="1">
              <a:spcAft>
                <a:spcPts val="0"/>
              </a:spcAft>
              <a:buFont typeface="Wingdings 2"/>
              <a:buChar char=""/>
              <a:defRPr/>
            </a:pPr>
            <a:r>
              <a:rPr lang="en-CA" dirty="0"/>
              <a:t>Since each frame is just an image </a:t>
            </a:r>
            <a:r>
              <a:rPr lang="en-CA" dirty="0">
                <a:sym typeface="Wingdings" pitchFamily="2" charset="2"/>
              </a:rPr>
              <a:t></a:t>
            </a:r>
          </a:p>
          <a:p>
            <a:pPr marL="640080" lvl="1" indent="-237744" eaLnBrk="1" fontAlgn="auto" hangingPunct="1">
              <a:spcAft>
                <a:spcPts val="0"/>
              </a:spcAft>
              <a:buFont typeface="Verdana"/>
              <a:buChar char="◦"/>
              <a:defRPr/>
            </a:pPr>
            <a:r>
              <a:rPr lang="en-CA" dirty="0">
                <a:sym typeface="Wingdings" pitchFamily="2" charset="2"/>
              </a:rPr>
              <a:t>Each frame is sampled into a discrete samples and each sample becomes a pixel  </a:t>
            </a:r>
            <a:r>
              <a:rPr lang="en-CA" b="1" dirty="0">
                <a:solidFill>
                  <a:schemeClr val="accent2"/>
                </a:solidFill>
                <a:sym typeface="Wingdings" pitchFamily="2" charset="2"/>
              </a:rPr>
              <a:t>Sampling process</a:t>
            </a:r>
          </a:p>
          <a:p>
            <a:pPr marL="886968" lvl="2" eaLnBrk="1" fontAlgn="auto" hangingPunct="1">
              <a:spcAft>
                <a:spcPts val="0"/>
              </a:spcAft>
              <a:buFont typeface="Wingdings 2"/>
              <a:buChar char=""/>
              <a:defRPr/>
            </a:pPr>
            <a:r>
              <a:rPr lang="en-CA" dirty="0">
                <a:sym typeface="Wingdings" pitchFamily="2" charset="2"/>
              </a:rPr>
              <a:t>Remember:</a:t>
            </a:r>
          </a:p>
          <a:p>
            <a:pPr marL="1097280" lvl="3" indent="-173736" eaLnBrk="1" fontAlgn="auto" hangingPunct="1">
              <a:spcAft>
                <a:spcPts val="0"/>
              </a:spcAft>
              <a:buClr>
                <a:schemeClr val="accent3"/>
              </a:buClr>
              <a:buFont typeface="Wingdings 2"/>
              <a:buChar char=""/>
              <a:defRPr/>
            </a:pPr>
            <a:r>
              <a:rPr lang="en-CA" dirty="0">
                <a:sym typeface="Wingdings" pitchFamily="2" charset="2"/>
              </a:rPr>
              <a:t>More samples means better quality (10 pixels by 10 pixels </a:t>
            </a:r>
            <a:r>
              <a:rPr lang="en-CA" dirty="0" err="1">
                <a:sym typeface="Wingdings" pitchFamily="2" charset="2"/>
              </a:rPr>
              <a:t>vs</a:t>
            </a:r>
            <a:r>
              <a:rPr lang="en-CA" dirty="0">
                <a:sym typeface="Wingdings" pitchFamily="2" charset="2"/>
              </a:rPr>
              <a:t> 200 pixels by 200 pixels)</a:t>
            </a:r>
          </a:p>
          <a:p>
            <a:pPr marL="1097280" lvl="3" indent="-173736" eaLnBrk="1" fontAlgn="auto" hangingPunct="1">
              <a:spcAft>
                <a:spcPts val="0"/>
              </a:spcAft>
              <a:buClr>
                <a:schemeClr val="accent3"/>
              </a:buClr>
              <a:buFont typeface="Wingdings 2"/>
              <a:buChar char=""/>
              <a:defRPr/>
            </a:pPr>
            <a:r>
              <a:rPr lang="en-CA" dirty="0">
                <a:sym typeface="Wingdings" pitchFamily="2" charset="2"/>
              </a:rPr>
              <a:t>More samples means bigger file sizes (10 pixels by 10 pixels </a:t>
            </a:r>
            <a:r>
              <a:rPr lang="en-CA" dirty="0" err="1">
                <a:sym typeface="Wingdings" pitchFamily="2" charset="2"/>
              </a:rPr>
              <a:t>vs</a:t>
            </a:r>
            <a:r>
              <a:rPr lang="en-CA" dirty="0">
                <a:sym typeface="Wingdings" pitchFamily="2" charset="2"/>
              </a:rPr>
              <a:t> 200 pixels by 200 pixels)</a:t>
            </a:r>
          </a:p>
          <a:p>
            <a:pPr marL="640080" lvl="1" indent="-237744" eaLnBrk="1" fontAlgn="auto" hangingPunct="1">
              <a:spcAft>
                <a:spcPts val="0"/>
              </a:spcAft>
              <a:buFont typeface="Verdana"/>
              <a:buChar char="◦"/>
              <a:defRPr/>
            </a:pPr>
            <a:r>
              <a:rPr lang="en-CA" dirty="0">
                <a:sym typeface="Wingdings" pitchFamily="2" charset="2"/>
              </a:rPr>
              <a:t>Each pixel gets assigned a colour, maybe just 2 colours(black and white1bit colour) or maybe 16 million colour (24 bit colour)  </a:t>
            </a:r>
            <a:r>
              <a:rPr lang="en-CA" b="1" dirty="0">
                <a:solidFill>
                  <a:schemeClr val="accent2"/>
                </a:solidFill>
                <a:sym typeface="Wingdings" pitchFamily="2" charset="2"/>
              </a:rPr>
              <a:t>Quantization process</a:t>
            </a:r>
          </a:p>
          <a:p>
            <a:pPr marL="365760" indent="-283464" eaLnBrk="1" fontAlgn="auto" hangingPunct="1">
              <a:spcAft>
                <a:spcPts val="0"/>
              </a:spcAft>
              <a:buFont typeface="Wingdings 2"/>
              <a:buChar char=""/>
              <a:defRPr/>
            </a:pPr>
            <a:r>
              <a:rPr lang="en-CA" dirty="0">
                <a:solidFill>
                  <a:schemeClr val="accent1"/>
                </a:solidFill>
                <a:sym typeface="Wingdings" pitchFamily="2" charset="2"/>
              </a:rPr>
              <a:t>What else can we “</a:t>
            </a:r>
            <a:r>
              <a:rPr lang="en-CA" b="1" dirty="0">
                <a:solidFill>
                  <a:schemeClr val="accent1"/>
                </a:solidFill>
                <a:sym typeface="Wingdings" pitchFamily="2" charset="2"/>
              </a:rPr>
              <a:t>sample</a:t>
            </a:r>
            <a:r>
              <a:rPr lang="en-CA" dirty="0">
                <a:solidFill>
                  <a:schemeClr val="accent1"/>
                </a:solidFill>
                <a:sym typeface="Wingdings" pitchFamily="2" charset="2"/>
              </a:rPr>
              <a:t>” with MOTION?</a:t>
            </a:r>
          </a:p>
          <a:p>
            <a:pPr marL="640398" lvl="1" indent="-283464" eaLnBrk="1" fontAlgn="auto" hangingPunct="1">
              <a:spcAft>
                <a:spcPts val="0"/>
              </a:spcAft>
              <a:buFont typeface="Wingdings 2"/>
              <a:buChar char=""/>
              <a:defRPr/>
            </a:pPr>
            <a:r>
              <a:rPr lang="en-CA" dirty="0">
                <a:sym typeface="Wingdings" pitchFamily="2" charset="2"/>
              </a:rPr>
              <a:t>Timing of the motion</a:t>
            </a:r>
          </a:p>
          <a:p>
            <a:pPr marL="640398" lvl="1" indent="-283464" eaLnBrk="1" fontAlgn="auto" hangingPunct="1">
              <a:spcAft>
                <a:spcPts val="0"/>
              </a:spcAft>
              <a:buFont typeface="Wingdings 2"/>
              <a:buChar char=""/>
              <a:defRPr/>
            </a:pPr>
            <a:r>
              <a:rPr lang="en-CA" dirty="0">
                <a:sym typeface="Wingdings" pitchFamily="2" charset="2"/>
              </a:rPr>
              <a:t>Sampling = frames</a:t>
            </a:r>
          </a:p>
          <a:p>
            <a:pPr marL="640398" lvl="1" indent="-283464" eaLnBrk="1" fontAlgn="auto" hangingPunct="1">
              <a:spcAft>
                <a:spcPts val="0"/>
              </a:spcAft>
              <a:buFont typeface="Wingdings 2"/>
              <a:buChar char=""/>
              <a:defRPr/>
            </a:pPr>
            <a:r>
              <a:rPr lang="en-CA" dirty="0">
                <a:sym typeface="Wingdings" pitchFamily="2" charset="2"/>
              </a:rPr>
              <a:t>Higher FPS = more accurate motion, but larger file size</a:t>
            </a:r>
          </a:p>
          <a:p>
            <a:pPr marL="640398" lvl="1" indent="-283464" eaLnBrk="1" fontAlgn="auto" hangingPunct="1">
              <a:spcAft>
                <a:spcPts val="0"/>
              </a:spcAft>
              <a:buFont typeface="Wingdings 2"/>
              <a:buChar char=""/>
              <a:defRPr/>
            </a:pPr>
            <a:endParaRPr lang="en-CA"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20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B529-20A6-488D-905E-A02FFBF62C38}"/>
              </a:ext>
            </a:extLst>
          </p:cNvPr>
          <p:cNvSpPr>
            <a:spLocks noGrp="1"/>
          </p:cNvSpPr>
          <p:nvPr>
            <p:ph type="title"/>
          </p:nvPr>
        </p:nvSpPr>
        <p:spPr/>
        <p:txBody>
          <a:bodyPr>
            <a:normAutofit fontScale="90000"/>
          </a:bodyPr>
          <a:lstStyle/>
          <a:p>
            <a:pPr eaLnBrk="1" fontAlgn="auto" hangingPunct="1">
              <a:spcAft>
                <a:spcPts val="0"/>
              </a:spcAft>
              <a:defRPr/>
            </a:pPr>
            <a:r>
              <a:rPr lang="en-CA" dirty="0">
                <a:solidFill>
                  <a:schemeClr val="tx2">
                    <a:satMod val="130000"/>
                  </a:schemeClr>
                </a:solidFill>
              </a:rPr>
              <a:t>Quantizing </a:t>
            </a:r>
            <a:r>
              <a:rPr lang="en-CA" dirty="0">
                <a:solidFill>
                  <a:schemeClr val="tx2">
                    <a:satMod val="130000"/>
                  </a:schemeClr>
                </a:solidFill>
                <a:sym typeface="Wingdings" pitchFamily="2" charset="2"/>
              </a:rPr>
              <a:t></a:t>
            </a:r>
            <a:r>
              <a:rPr lang="en-CA" dirty="0">
                <a:solidFill>
                  <a:schemeClr val="tx2">
                    <a:satMod val="130000"/>
                  </a:schemeClr>
                </a:solidFill>
              </a:rPr>
              <a:t>Colour Compression In The Video</a:t>
            </a:r>
          </a:p>
        </p:txBody>
      </p:sp>
      <p:sp>
        <p:nvSpPr>
          <p:cNvPr id="3" name="Content Placeholder 2">
            <a:extLst>
              <a:ext uri="{FF2B5EF4-FFF2-40B4-BE49-F238E27FC236}">
                <a16:creationId xmlns:a16="http://schemas.microsoft.com/office/drawing/2014/main" id="{242D795F-9354-4FDF-8640-97E5FD43104B}"/>
              </a:ext>
            </a:extLst>
          </p:cNvPr>
          <p:cNvSpPr>
            <a:spLocks noGrp="1"/>
          </p:cNvSpPr>
          <p:nvPr>
            <p:ph idx="1"/>
          </p:nvPr>
        </p:nvSpPr>
        <p:spPr/>
        <p:txBody>
          <a:bodyPr>
            <a:normAutofit fontScale="92500" lnSpcReduction="10000"/>
          </a:bodyPr>
          <a:lstStyle/>
          <a:p>
            <a:pPr marL="365760" indent="-283464" eaLnBrk="1" fontAlgn="auto" hangingPunct="1">
              <a:spcAft>
                <a:spcPts val="0"/>
              </a:spcAft>
              <a:buFont typeface="Wingdings 2"/>
              <a:buChar char=""/>
              <a:defRPr/>
            </a:pPr>
            <a:r>
              <a:rPr lang="en-CA" dirty="0"/>
              <a:t>For still images RGB is commonly used</a:t>
            </a:r>
          </a:p>
          <a:p>
            <a:pPr marL="365760" indent="-283464" eaLnBrk="1" fontAlgn="auto" hangingPunct="1">
              <a:spcAft>
                <a:spcPts val="0"/>
              </a:spcAft>
              <a:buFont typeface="Wingdings 2"/>
              <a:buChar char=""/>
              <a:defRPr/>
            </a:pPr>
            <a:r>
              <a:rPr lang="en-CA" dirty="0"/>
              <a:t>For video the model is YUV (YIQ) or </a:t>
            </a:r>
            <a:r>
              <a:rPr lang="en-CA" dirty="0" err="1"/>
              <a:t>YCbCr</a:t>
            </a:r>
            <a:r>
              <a:rPr lang="en-CA" dirty="0"/>
              <a:t> (for MPEG compression)</a:t>
            </a:r>
          </a:p>
          <a:p>
            <a:pPr marL="365760" indent="-283464" eaLnBrk="1" fontAlgn="auto" hangingPunct="1">
              <a:spcAft>
                <a:spcPts val="0"/>
              </a:spcAft>
              <a:buFont typeface="Wingdings 2"/>
              <a:buChar char=""/>
              <a:defRPr/>
            </a:pPr>
            <a:r>
              <a:rPr lang="en-CA" dirty="0"/>
              <a:t>Y </a:t>
            </a:r>
            <a:r>
              <a:rPr lang="en-CA" dirty="0">
                <a:sym typeface="Wingdings" pitchFamily="2" charset="2"/>
              </a:rPr>
              <a:t> </a:t>
            </a:r>
            <a:r>
              <a:rPr lang="en-CA" b="1" dirty="0"/>
              <a:t>luminance</a:t>
            </a:r>
            <a:r>
              <a:rPr lang="en-CA" dirty="0"/>
              <a:t> (brightness)</a:t>
            </a:r>
          </a:p>
          <a:p>
            <a:pPr marL="365760" indent="-283464" eaLnBrk="1" fontAlgn="auto" hangingPunct="1">
              <a:spcAft>
                <a:spcPts val="0"/>
              </a:spcAft>
              <a:buFont typeface="Wingdings 2"/>
              <a:buChar char=""/>
              <a:defRPr/>
            </a:pPr>
            <a:r>
              <a:rPr lang="en-CA" dirty="0"/>
              <a:t>UV </a:t>
            </a:r>
            <a:r>
              <a:rPr lang="en-CA" dirty="0">
                <a:sym typeface="Wingdings" pitchFamily="2" charset="2"/>
              </a:rPr>
              <a:t></a:t>
            </a:r>
            <a:r>
              <a:rPr lang="en-CA" dirty="0"/>
              <a:t>(</a:t>
            </a:r>
            <a:r>
              <a:rPr lang="en-CA" dirty="0" err="1"/>
              <a:t>CbCr</a:t>
            </a:r>
            <a:r>
              <a:rPr lang="en-CA" dirty="0"/>
              <a:t>) </a:t>
            </a:r>
            <a:r>
              <a:rPr lang="en-CA" b="1" dirty="0"/>
              <a:t>chrominance</a:t>
            </a:r>
            <a:r>
              <a:rPr lang="en-CA" dirty="0"/>
              <a:t> (color/hue)</a:t>
            </a:r>
          </a:p>
          <a:p>
            <a:pPr marL="365760" indent="-283464" eaLnBrk="1" fontAlgn="auto" hangingPunct="1">
              <a:spcAft>
                <a:spcPts val="0"/>
              </a:spcAft>
              <a:buFont typeface="Wingdings 2"/>
              <a:buChar char=""/>
              <a:defRPr/>
            </a:pPr>
            <a:r>
              <a:rPr lang="en-CA" b="1" dirty="0">
                <a:solidFill>
                  <a:schemeClr val="accent1"/>
                </a:solidFill>
              </a:rPr>
              <a:t>Question</a:t>
            </a:r>
            <a:r>
              <a:rPr lang="en-CA" dirty="0">
                <a:solidFill>
                  <a:schemeClr val="accent1"/>
                </a:solidFill>
              </a:rPr>
              <a:t>: Black and White TV only used the ____ signal (fill in the blank with Y, U, or V)</a:t>
            </a:r>
          </a:p>
          <a:p>
            <a:pPr marL="365760" indent="-283464" eaLnBrk="1" fontAlgn="auto" hangingPunct="1">
              <a:spcAft>
                <a:spcPts val="0"/>
              </a:spcAft>
              <a:buFont typeface="Wingdings 2"/>
              <a:buChar char=""/>
              <a:defRPr/>
            </a:pPr>
            <a:r>
              <a:rPr lang="en-CA" b="1" dirty="0">
                <a:solidFill>
                  <a:schemeClr val="accent1"/>
                </a:solidFill>
              </a:rPr>
              <a:t>Question</a:t>
            </a:r>
            <a:r>
              <a:rPr lang="en-CA" dirty="0">
                <a:solidFill>
                  <a:schemeClr val="accent1"/>
                </a:solidFill>
              </a:rPr>
              <a:t>:  Which one will the human eye detect changes in more easily? How does this help us with compression? Where have we seen this used before?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22382</TotalTime>
  <Words>5117</Words>
  <Application>Microsoft Office PowerPoint</Application>
  <PresentationFormat>On-screen Show (4:3)</PresentationFormat>
  <Paragraphs>550</Paragraphs>
  <Slides>64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MS Gothic</vt:lpstr>
      <vt:lpstr>Arial</vt:lpstr>
      <vt:lpstr>Calibri</vt:lpstr>
      <vt:lpstr>Gill Sans MT</vt:lpstr>
      <vt:lpstr>Verdana</vt:lpstr>
      <vt:lpstr>Wingdings</vt:lpstr>
      <vt:lpstr>Wingdings 2</vt:lpstr>
      <vt:lpstr>Solstice</vt:lpstr>
      <vt:lpstr>Warmup Review Questions</vt:lpstr>
      <vt:lpstr>Video</vt:lpstr>
      <vt:lpstr>Today </vt:lpstr>
      <vt:lpstr>Make sure you get a copy of all your work!</vt:lpstr>
      <vt:lpstr>Announcements </vt:lpstr>
      <vt:lpstr>Announcements </vt:lpstr>
      <vt:lpstr>What is Video?</vt:lpstr>
      <vt:lpstr>Sampling and Quantizing of Motion</vt:lpstr>
      <vt:lpstr>Quantizing Colour Compression In The Video</vt:lpstr>
      <vt:lpstr>PowerPoint Presentation</vt:lpstr>
      <vt:lpstr>YUV / YCbCr Components</vt:lpstr>
      <vt:lpstr>PowerPoint Presentation</vt:lpstr>
      <vt:lpstr>PowerPoint Presentation</vt:lpstr>
      <vt:lpstr>PowerPoint Presentation</vt:lpstr>
      <vt:lpstr>How did the original TV display work?</vt:lpstr>
      <vt:lpstr>PowerPoint Presentation</vt:lpstr>
      <vt:lpstr>PowerPoint Presentation</vt:lpstr>
      <vt:lpstr>2000’s TVs</vt:lpstr>
      <vt:lpstr>Do you notice anything odd here?</vt:lpstr>
      <vt:lpstr>What do TV specs mean?</vt:lpstr>
      <vt:lpstr>2010’s TVs</vt:lpstr>
      <vt:lpstr>Comparison of Resolutions</vt:lpstr>
      <vt:lpstr>2010’s Small Devices Matter Too!</vt:lpstr>
      <vt:lpstr>For Retina Display:</vt:lpstr>
      <vt:lpstr>Editing of Video</vt:lpstr>
      <vt:lpstr>A Little History of Camcorders Before 1967 NOTHING was portable (had to use tripods) 1967  Sony came up with first portable black and white camcorder (needed BIG shoulders) 1971  first cassettes (didn’t need to load reels) 1982  combine video, sound recording and playback (camera recorder) 2001 Most camcorders record at 5fps 2019  iPhoneX records 4K at 60fps</vt:lpstr>
      <vt:lpstr>Things to think about before exporting video:</vt:lpstr>
      <vt:lpstr>Why Compress? An Example</vt:lpstr>
      <vt:lpstr>Data Rate or Bit Rate</vt:lpstr>
      <vt:lpstr>Analogy</vt:lpstr>
      <vt:lpstr>Compression</vt:lpstr>
      <vt:lpstr>General Compression Strategies</vt:lpstr>
      <vt:lpstr>Codec</vt:lpstr>
      <vt:lpstr>Codec Continued</vt:lpstr>
      <vt:lpstr>Video File Formats</vt:lpstr>
      <vt:lpstr>Compression Strategies Continued</vt:lpstr>
      <vt:lpstr>Compression Strategies Continued</vt:lpstr>
      <vt:lpstr>Compression Concepts</vt:lpstr>
      <vt:lpstr>Compression Concepts</vt:lpstr>
      <vt:lpstr>HTML5 </vt:lpstr>
      <vt:lpstr>Before HTML5, to insert video, the code looked like this :</vt:lpstr>
      <vt:lpstr>Inserting Video into your webpage using…HTML5</vt:lpstr>
      <vt:lpstr>HTML5 Video Formats</vt:lpstr>
      <vt:lpstr>HTML5 supports ogg, webm and mp4</vt:lpstr>
      <vt:lpstr>How to add video in HTML5</vt:lpstr>
      <vt:lpstr>HTML5 &lt;video&gt; tag</vt:lpstr>
      <vt:lpstr>Other Terms You Need To Know</vt:lpstr>
      <vt:lpstr>Something else cool you can do with HTML5 and container file formats:</vt:lpstr>
      <vt:lpstr>Subtitles</vt:lpstr>
      <vt:lpstr>Subtitles</vt:lpstr>
      <vt:lpstr>Subtitles</vt:lpstr>
      <vt:lpstr>Subtitles</vt:lpstr>
      <vt:lpstr>Vote Now:</vt:lpstr>
      <vt:lpstr>Video on the Web</vt:lpstr>
      <vt:lpstr>Download</vt:lpstr>
      <vt:lpstr>Streaming</vt:lpstr>
      <vt:lpstr>Streaming</vt:lpstr>
      <vt:lpstr>Streaming…</vt:lpstr>
      <vt:lpstr>Adaptive Streaming</vt:lpstr>
      <vt:lpstr>PowerPoint Presentation</vt:lpstr>
      <vt:lpstr>YouTube</vt:lpstr>
      <vt:lpstr>Consider</vt:lpstr>
      <vt:lpstr>Also consider:</vt:lpstr>
      <vt:lpstr>Check your connection right now!</vt:lpstr>
    </vt:vector>
  </TitlesOfParts>
  <Company>University of Western Ontario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lreid</dc:creator>
  <cp:lastModifiedBy>Laura K. Reid</cp:lastModifiedBy>
  <cp:revision>1371</cp:revision>
  <dcterms:created xsi:type="dcterms:W3CDTF">2009-09-04T16:33:04Z</dcterms:created>
  <dcterms:modified xsi:type="dcterms:W3CDTF">2020-05-29T20:17:53Z</dcterms:modified>
</cp:coreProperties>
</file>